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4"/>
    <p:sldMasterId id="2147483648" r:id="rId5"/>
  </p:sldMasterIdLst>
  <p:notesMasterIdLst>
    <p:notesMasterId r:id="rId50"/>
  </p:notesMasterIdLst>
  <p:handoutMasterIdLst>
    <p:handoutMasterId r:id="rId51"/>
  </p:handoutMasterIdLst>
  <p:sldIdLst>
    <p:sldId id="256" r:id="rId6"/>
    <p:sldId id="1973" r:id="rId7"/>
    <p:sldId id="1975" r:id="rId8"/>
    <p:sldId id="1974" r:id="rId9"/>
    <p:sldId id="1976" r:id="rId10"/>
    <p:sldId id="1977" r:id="rId11"/>
    <p:sldId id="1978" r:id="rId12"/>
    <p:sldId id="1979" r:id="rId13"/>
    <p:sldId id="1980" r:id="rId14"/>
    <p:sldId id="1981" r:id="rId15"/>
    <p:sldId id="276" r:id="rId16"/>
    <p:sldId id="278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1948" r:id="rId25"/>
    <p:sldId id="1949" r:id="rId26"/>
    <p:sldId id="1950" r:id="rId27"/>
    <p:sldId id="1951" r:id="rId28"/>
    <p:sldId id="1952" r:id="rId29"/>
    <p:sldId id="1953" r:id="rId30"/>
    <p:sldId id="1954" r:id="rId31"/>
    <p:sldId id="1966" r:id="rId32"/>
    <p:sldId id="1972" r:id="rId33"/>
    <p:sldId id="1955" r:id="rId34"/>
    <p:sldId id="1956" r:id="rId35"/>
    <p:sldId id="1969" r:id="rId36"/>
    <p:sldId id="1967" r:id="rId37"/>
    <p:sldId id="1958" r:id="rId38"/>
    <p:sldId id="1959" r:id="rId39"/>
    <p:sldId id="1960" r:id="rId40"/>
    <p:sldId id="267" r:id="rId41"/>
    <p:sldId id="268" r:id="rId42"/>
    <p:sldId id="269" r:id="rId43"/>
    <p:sldId id="270" r:id="rId44"/>
    <p:sldId id="274" r:id="rId45"/>
    <p:sldId id="1982" r:id="rId46"/>
    <p:sldId id="275" r:id="rId47"/>
    <p:sldId id="1983" r:id="rId48"/>
    <p:sldId id="1984" r:id="rId49"/>
  </p:sldIdLst>
  <p:sldSz cx="18288000" cy="10287000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Mardoto Bold Bold" panose="020B0604020202020204" charset="0"/>
      <p:regular r:id="rId56"/>
    </p:embeddedFont>
    <p:embeddedFont>
      <p:font typeface="Montserrat" panose="00000500000000000000" pitchFamily="2" charset="0"/>
      <p:regular r:id="rId57"/>
      <p:bold r:id="rId58"/>
      <p:italic r:id="rId59"/>
      <p:boldItalic r:id="rId60"/>
    </p:embeddedFont>
    <p:embeddedFont>
      <p:font typeface="Open Sans" panose="020B0606030504020204" pitchFamily="34" charset="0"/>
      <p:regular r:id="rId61"/>
      <p:bold r:id="rId62"/>
      <p:italic r:id="rId63"/>
      <p:boldItalic r:id="rId64"/>
    </p:embeddedFont>
    <p:embeddedFont>
      <p:font typeface="Segoe UI Light" panose="020B0502040204020203" pitchFamily="34" charset="0"/>
      <p:regular r:id="rId65"/>
      <p:italic r:id="rId66"/>
    </p:embeddedFont>
    <p:embeddedFont>
      <p:font typeface="Wingdings 3" panose="05040102010807070707" pitchFamily="18" charset="2"/>
      <p:regular r:id="rId6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5D74"/>
    <a:srgbClr val="ED7D31"/>
    <a:srgbClr val="10AD98"/>
    <a:srgbClr val="545454"/>
    <a:srgbClr val="FBAF33"/>
    <a:srgbClr val="FFD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3197F0-1F70-5999-5510-35586604CC01}" v="15" dt="2022-09-06T12:46:33.887"/>
    <p1510:client id="{070598D4-E4D6-4920-BCF5-FE2AE0AB1840}" v="2" dt="2022-07-13T08:10:34.426"/>
    <p1510:client id="{256E344D-9ED2-DC8A-A42B-DC523FEEB096}" v="915" dt="2022-09-20T13:46:33.589"/>
    <p1510:client id="{3203FD95-87B4-4DFB-A2C6-A48B0DC72E1C}" v="70" dt="2022-09-06T11:31:00.753"/>
    <p1510:client id="{731DB501-EE76-48B8-95C6-7A9C1137F5F7}" v="3" dt="2022-06-06T10:53:28.117"/>
    <p1510:client id="{A08AAAE8-0127-40C5-951E-E9BADC00E401}" v="658" dt="2022-09-06T12:26:28.192"/>
    <p1510:client id="{B8CCE9EC-C3C3-3056-4137-048870B7E3E4}" v="582" dt="2022-10-11T13:29:30.212"/>
    <p1510:client id="{C53C0D94-FEAA-1D77-9CDE-C67FAF5E1452}" v="48" dt="2022-07-13T11:36:26.454"/>
    <p1510:client id="{CC69EDED-EE3B-C822-E77D-21DF11E84F6F}" v="65" dt="2022-09-21T12:58:30.257"/>
    <p1510:client id="{D96F1E38-C0CA-20AB-9CC0-C20A8C63B486}" v="39" dt="2022-10-11T13:36:59.927"/>
    <p1510:client id="{F8545410-E463-C7F5-7E8F-34B770C1A74A}" v="698" dt="2022-09-21T11:57:38.176"/>
    <p1510:client id="{F95C083C-6D67-4588-907E-C4EA27E5684C}" v="151" dt="2022-07-13T08:09:07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font" Target="fonts/font12.fntdata"/><Relationship Id="rId68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5" Type="http://schemas.openxmlformats.org/officeDocument/2006/relationships/slideMaster" Target="slideMasters/slideMaster2.xml"/><Relationship Id="rId61" Type="http://schemas.openxmlformats.org/officeDocument/2006/relationships/font" Target="fonts/font10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handoutMaster" Target="handoutMasters/handoutMaster1.xml"/><Relationship Id="rId72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font" Target="fonts/font6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C2D0DE4-C4D3-4593-A707-0E66872D16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36A3DB-1EF0-408C-820D-D39034B07C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E5BD3-210D-424E-AB97-5B0B32B90B9C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5971D2-6ADD-4C5D-9F3C-4A3D195043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DBD9C0-71D5-4082-8F30-EEA765B50A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0C594-8339-454C-B7C1-F2C243D9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81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07BE6-8FD9-4FE8-9D1E-3A2B3B764F7E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75897-22D4-4000-A210-1762E1DEE5F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704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874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082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955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875897-22D4-4000-A210-1762E1DEE5F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820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707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70035-7491-428E-ADB7-21D162C37DE7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55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8288000" cy="1831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endParaRPr lang="ru-RU" sz="3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24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246D19-728F-44BA-AF57-3A4FAD4E65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5" y="770381"/>
            <a:ext cx="5582426" cy="5879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846C0E-C4D6-41F7-9A57-1EC37CCC4B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156" y="-1"/>
            <a:ext cx="10608845" cy="1033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46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368A2FF-3C91-44AB-B460-5E503F9BD3A0}"/>
              </a:ext>
            </a:extLst>
          </p:cNvPr>
          <p:cNvSpPr/>
          <p:nvPr userDrawn="1"/>
        </p:nvSpPr>
        <p:spPr>
          <a:xfrm>
            <a:off x="0" y="-1"/>
            <a:ext cx="18288000" cy="10331834"/>
          </a:xfrm>
          <a:prstGeom prst="rect">
            <a:avLst/>
          </a:prstGeom>
          <a:solidFill>
            <a:srgbClr val="B9B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5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246D19-728F-44BA-AF57-3A4FAD4E65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5" y="770381"/>
            <a:ext cx="5582426" cy="5879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846C0E-C4D6-41F7-9A57-1EC37CCC4B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156" y="-1"/>
            <a:ext cx="10608845" cy="1033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27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A13721-55E4-4981-B505-0D2677181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0864"/>
            <a:ext cx="4663440" cy="14561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F95B2B-094E-4272-B6B7-73EDB8B095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4810" y="0"/>
            <a:ext cx="2663190" cy="26768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6378F20-2846-4BD6-BB78-247C645735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230" y="658876"/>
            <a:ext cx="3051810" cy="32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01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42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ная страница">
  <p:cSld name="Основная страница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3432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4" r:id="rId8"/>
    <p:sldLayoutId id="2147483657" r:id="rId9"/>
    <p:sldLayoutId id="2147483676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30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8" r:id="rId4"/>
    <p:sldLayoutId id="2147483671" r:id="rId5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31.svg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.jpeg"/><Relationship Id="rId7" Type="http://schemas.openxmlformats.org/officeDocument/2006/relationships/image" Target="../media/image94.png"/><Relationship Id="rId12" Type="http://schemas.openxmlformats.org/officeDocument/2006/relationships/image" Target="../media/image99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postgrespro.ru/products/downloa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amarasoft.com/docs/loyalty/admin-guide/specifications/" TargetMode="External"/><Relationship Id="rId5" Type="http://schemas.openxmlformats.org/officeDocument/2006/relationships/hyperlink" Target="https://academy.terrasoft.ru/documents/administration/7-14/sistemnye-trebovaniya-na-1-50-polzovateley#XREF_13097_1_15" TargetMode="External"/><Relationship Id="rId4" Type="http://schemas.openxmlformats.org/officeDocument/2006/relationships/hyperlink" Target="https://www.rabbitmq.com/download.htm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amarasoft.com/support/" TargetMode="External"/><Relationship Id="rId2" Type="http://schemas.openxmlformats.org/officeDocument/2006/relationships/hyperlink" Target="https://support.samarasoft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amarasoft.com/" TargetMode="External"/><Relationship Id="rId4" Type="http://schemas.openxmlformats.org/officeDocument/2006/relationships/hyperlink" Target="mailto:info@samarasoft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1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0.png"/><Relationship Id="rId7" Type="http://schemas.openxmlformats.org/officeDocument/2006/relationships/image" Target="../media/image37.emf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1.svg"/><Relationship Id="rId9" Type="http://schemas.openxmlformats.org/officeDocument/2006/relationships/image" Target="../media/image39.emf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31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4795971" y="-6583369"/>
            <a:ext cx="13539959" cy="11726869"/>
            <a:chOff x="0" y="0"/>
            <a:chExt cx="6202680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6061" y="-1502192"/>
            <a:ext cx="15347817" cy="13290518"/>
            <a:chOff x="0" y="0"/>
            <a:chExt cx="4282440" cy="3708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 cstate="print"/>
              <a:stretch>
                <a:fillRect l="-24670" r="-5060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10800000">
            <a:off x="2799597" y="-2969171"/>
            <a:ext cx="18726940" cy="16219278"/>
            <a:chOff x="0" y="0"/>
            <a:chExt cx="6202680" cy="5372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499719" y="8616980"/>
            <a:ext cx="5428189" cy="128264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297267" y="4982664"/>
            <a:ext cx="9926611" cy="144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999"/>
              </a:lnSpc>
            </a:pPr>
            <a:r>
              <a:rPr lang="en-US" sz="4000" b="1" spc="299" dirty="0" err="1">
                <a:solidFill>
                  <a:srgbClr val="4B5D74"/>
                </a:solidFill>
                <a:latin typeface="Arial"/>
                <a:cs typeface="Arial"/>
              </a:rPr>
              <a:t>на</a:t>
            </a:r>
            <a:r>
              <a:rPr lang="en-US" sz="4000" b="1" spc="299" dirty="0">
                <a:solidFill>
                  <a:srgbClr val="4B5D74"/>
                </a:solidFill>
                <a:latin typeface="Arial"/>
                <a:cs typeface="Arial"/>
              </a:rPr>
              <a:t> </a:t>
            </a:r>
            <a:r>
              <a:rPr lang="en-US" sz="4000" b="1" spc="299" dirty="0" err="1">
                <a:solidFill>
                  <a:srgbClr val="4B5D74"/>
                </a:solidFill>
                <a:latin typeface="Arial"/>
                <a:cs typeface="Arial"/>
              </a:rPr>
              <a:t>платформе</a:t>
            </a:r>
            <a:r>
              <a:rPr lang="en-US" sz="9950" b="1" spc="299" dirty="0">
                <a:solidFill>
                  <a:srgbClr val="4B5D74"/>
                </a:solidFill>
                <a:latin typeface="Arial"/>
                <a:cs typeface="Arial"/>
              </a:rPr>
              <a:t> </a:t>
            </a:r>
            <a:r>
              <a:rPr lang="en-US" sz="6000" b="1" spc="299" dirty="0" err="1">
                <a:solidFill>
                  <a:srgbClr val="ED7D31"/>
                </a:solidFill>
                <a:latin typeface="Arial"/>
                <a:cs typeface="Arial"/>
              </a:rPr>
              <a:t>BPM</a:t>
            </a:r>
            <a:r>
              <a:rPr lang="en-US" sz="6000" b="1" spc="299" dirty="0" err="1">
                <a:solidFill>
                  <a:srgbClr val="4B5D74"/>
                </a:solidFill>
                <a:latin typeface="Arial"/>
                <a:cs typeface="Arial"/>
              </a:rPr>
              <a:t>Soft</a:t>
            </a:r>
            <a:endParaRPr lang="en-US" sz="6000" b="1" spc="299" dirty="0" err="1">
              <a:solidFill>
                <a:srgbClr val="4B5D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21206" y="6881986"/>
            <a:ext cx="8356067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 spc="89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автоматизация программ лояльности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5EC97478-D5F5-C56E-4403-C5D0D406DB65}"/>
              </a:ext>
            </a:extLst>
          </p:cNvPr>
          <p:cNvSpPr txBox="1"/>
          <p:nvPr/>
        </p:nvSpPr>
        <p:spPr>
          <a:xfrm>
            <a:off x="5297265" y="3784580"/>
            <a:ext cx="9926611" cy="1387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999"/>
              </a:lnSpc>
            </a:pPr>
            <a:r>
              <a:rPr lang="en-US" sz="8000" b="1" spc="299" dirty="0" err="1">
                <a:solidFill>
                  <a:srgbClr val="4B5D74"/>
                </a:solidFill>
                <a:latin typeface="Arial"/>
                <a:cs typeface="Arial"/>
              </a:rPr>
              <a:t>Лояльность</a:t>
            </a:r>
            <a:endParaRPr lang="en-US" sz="8000" b="1" spc="299" dirty="0" err="1">
              <a:solidFill>
                <a:srgbClr val="4B5D74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73A56BD-EFCD-42F8-94E6-4C38BF5CE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-14290"/>
            <a:ext cx="9929813" cy="1271588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0AB1CE5-BB3C-4837-BACF-552AB243E4E7}"/>
              </a:ext>
            </a:extLst>
          </p:cNvPr>
          <p:cNvSpPr/>
          <p:nvPr/>
        </p:nvSpPr>
        <p:spPr>
          <a:xfrm>
            <a:off x="604805" y="408289"/>
            <a:ext cx="295472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600" b="1" dirty="0">
                <a:solidFill>
                  <a:prstClr val="white"/>
                </a:solidFill>
              </a:rPr>
              <a:t>АРХИТЕКТУРА</a:t>
            </a:r>
          </a:p>
        </p:txBody>
      </p:sp>
      <p:sp>
        <p:nvSpPr>
          <p:cNvPr id="61" name="Rectangle 66">
            <a:extLst>
              <a:ext uri="{FF2B5EF4-FFF2-40B4-BE49-F238E27FC236}">
                <a16:creationId xmlns:a16="http://schemas.microsoft.com/office/drawing/2014/main" id="{86BCF09D-F95D-4046-AC03-9279D028E8CD}"/>
              </a:ext>
            </a:extLst>
          </p:cNvPr>
          <p:cNvSpPr/>
          <p:nvPr/>
        </p:nvSpPr>
        <p:spPr>
          <a:xfrm>
            <a:off x="9613366" y="2049695"/>
            <a:ext cx="7363658" cy="13978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63500" sx="101000" sy="101000" algn="ctr" rotWithShape="0">
              <a:prstClr val="black">
                <a:alpha val="17000"/>
              </a:prstClr>
            </a:outerShdw>
          </a:effectLst>
        </p:spPr>
        <p:txBody>
          <a:bodyPr spcFirstLastPara="1" wrap="square" lIns="270000" tIns="137160" rIns="137138" bIns="68550" anchor="t" anchorCtr="0">
            <a:noAutofit/>
          </a:bodyPr>
          <a:lstStyle/>
          <a:p>
            <a:pPr>
              <a:buClr>
                <a:srgbClr val="000000"/>
              </a:buClr>
              <a:defRPr/>
            </a:pPr>
            <a:endParaRPr lang="en-US" sz="1350" b="1" kern="0">
              <a:solidFill>
                <a:srgbClr val="072541"/>
              </a:solidFill>
              <a:latin typeface="Montserrat" panose="00000500000000000000" pitchFamily="2" charset="0"/>
              <a:cs typeface="Arial"/>
              <a:sym typeface="Arial"/>
            </a:endParaRPr>
          </a:p>
        </p:txBody>
      </p:sp>
      <p:sp>
        <p:nvSpPr>
          <p:cNvPr id="62" name="Rectangle 13">
            <a:extLst>
              <a:ext uri="{FF2B5EF4-FFF2-40B4-BE49-F238E27FC236}">
                <a16:creationId xmlns:a16="http://schemas.microsoft.com/office/drawing/2014/main" id="{A0AF174A-658F-49FD-9C88-D3F93D82771F}"/>
              </a:ext>
            </a:extLst>
          </p:cNvPr>
          <p:cNvSpPr/>
          <p:nvPr/>
        </p:nvSpPr>
        <p:spPr>
          <a:xfrm>
            <a:off x="1173433" y="2049695"/>
            <a:ext cx="7967900" cy="139780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63500" sx="101000" sy="101000" algn="ctr" rotWithShape="0">
              <a:prstClr val="black">
                <a:alpha val="17000"/>
              </a:prstClr>
            </a:outerShdw>
          </a:effectLst>
        </p:spPr>
        <p:txBody>
          <a:bodyPr spcFirstLastPara="1" wrap="square" lIns="270000" tIns="137160" rIns="137138" bIns="68550" anchor="t" anchorCtr="0">
            <a:noAutofit/>
          </a:bodyPr>
          <a:lstStyle/>
          <a:p>
            <a:pPr>
              <a:buClr>
                <a:srgbClr val="000000"/>
              </a:buClr>
              <a:defRPr/>
            </a:pPr>
            <a:endParaRPr lang="en-US" sz="1350" b="1" kern="0">
              <a:solidFill>
                <a:srgbClr val="072541"/>
              </a:solidFill>
              <a:latin typeface="Montserrat" panose="00000500000000000000" pitchFamily="2" charset="0"/>
              <a:cs typeface="Arial"/>
              <a:sym typeface="Arial"/>
            </a:endParaRPr>
          </a:p>
        </p:txBody>
      </p:sp>
      <p:cxnSp>
        <p:nvCxnSpPr>
          <p:cNvPr id="63" name="Google Shape;798;p131">
            <a:extLst>
              <a:ext uri="{FF2B5EF4-FFF2-40B4-BE49-F238E27FC236}">
                <a16:creationId xmlns:a16="http://schemas.microsoft.com/office/drawing/2014/main" id="{19229540-8E5D-4828-BEDC-B74485EB914A}"/>
              </a:ext>
            </a:extLst>
          </p:cNvPr>
          <p:cNvCxnSpPr>
            <a:cxnSpLocks/>
          </p:cNvCxnSpPr>
          <p:nvPr/>
        </p:nvCxnSpPr>
        <p:spPr>
          <a:xfrm rot="10800000">
            <a:off x="12568773" y="4738200"/>
            <a:ext cx="510684" cy="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64" name="Google Shape;813;p132">
            <a:extLst>
              <a:ext uri="{FF2B5EF4-FFF2-40B4-BE49-F238E27FC236}">
                <a16:creationId xmlns:a16="http://schemas.microsoft.com/office/drawing/2014/main" id="{F81C518B-61A3-4411-9530-58630DED062C}"/>
              </a:ext>
            </a:extLst>
          </p:cNvPr>
          <p:cNvSpPr/>
          <p:nvPr/>
        </p:nvSpPr>
        <p:spPr>
          <a:xfrm>
            <a:off x="1140433" y="6503990"/>
            <a:ext cx="15873572" cy="2853173"/>
          </a:xfrm>
          <a:prstGeom prst="rect">
            <a:avLst/>
          </a:prstGeom>
          <a:solidFill>
            <a:srgbClr val="EA6012">
              <a:alpha val="90000"/>
            </a:srgbClr>
          </a:solidFill>
          <a:ln>
            <a:solidFill>
              <a:srgbClr val="EA6012"/>
            </a:solidFill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  <p:txBody>
          <a:bodyPr spcFirstLastPara="1" wrap="square" lIns="0" tIns="270000" rIns="0" bIns="0" anchor="t" anchorCtr="0">
            <a:noAutofit/>
          </a:bodyPr>
          <a:lstStyle/>
          <a:p>
            <a:pPr algn="ctr">
              <a:buClr>
                <a:srgbClr val="000000"/>
              </a:buClr>
              <a:tabLst>
                <a:tab pos="12646820" algn="l"/>
              </a:tabLst>
              <a:defRPr/>
            </a:pPr>
            <a:r>
              <a:rPr lang="ru-RU" sz="1800" b="1" kern="0" dirty="0">
                <a:solidFill>
                  <a:srgbClr val="FFFFFF"/>
                </a:solidFill>
                <a:cs typeface="Arial"/>
                <a:sym typeface="Open Sans"/>
              </a:rPr>
              <a:t>КОНТЕЙНЕРЫ </a:t>
            </a:r>
            <a:br>
              <a:rPr lang="ru-RU" sz="1800" b="1" kern="0" dirty="0">
                <a:solidFill>
                  <a:srgbClr val="FFFFFF"/>
                </a:solidFill>
                <a:cs typeface="Arial"/>
                <a:sym typeface="Open Sans"/>
              </a:rPr>
            </a:br>
            <a:r>
              <a:rPr lang="ru-RU" sz="1800" b="1" kern="0" dirty="0">
                <a:solidFill>
                  <a:srgbClr val="FFFFFF"/>
                </a:solidFill>
                <a:cs typeface="Arial"/>
                <a:sym typeface="Open Sans"/>
              </a:rPr>
              <a:t>МИКРОСЕРВИСОВ</a:t>
            </a:r>
            <a:endParaRPr lang="en-US" sz="1800" b="1" kern="0" dirty="0">
              <a:solidFill>
                <a:srgbClr val="FFFFFF"/>
              </a:solidFill>
              <a:cs typeface="Arial"/>
              <a:sym typeface="Open Sans"/>
            </a:endParaRPr>
          </a:p>
        </p:txBody>
      </p:sp>
      <p:sp>
        <p:nvSpPr>
          <p:cNvPr id="66" name="Google Shape;817;p132">
            <a:extLst>
              <a:ext uri="{FF2B5EF4-FFF2-40B4-BE49-F238E27FC236}">
                <a16:creationId xmlns:a16="http://schemas.microsoft.com/office/drawing/2014/main" id="{C72B26FD-3C0E-4434-94E9-DA6484339760}"/>
              </a:ext>
            </a:extLst>
          </p:cNvPr>
          <p:cNvSpPr/>
          <p:nvPr/>
        </p:nvSpPr>
        <p:spPr>
          <a:xfrm>
            <a:off x="10577850" y="6752125"/>
            <a:ext cx="2040465" cy="6944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numCol="1">
            <a:normAutofit/>
          </a:bodyPr>
          <a:lstStyle/>
          <a:p>
            <a:pPr marL="264320" indent="-264320" defTabSz="1371567">
              <a:spcBef>
                <a:spcPts val="900"/>
              </a:spcBef>
              <a:buClr>
                <a:srgbClr val="FFFFFF"/>
              </a:buClr>
              <a:buSzPct val="120000"/>
              <a:buFont typeface="Wingdings 3" panose="05040102010807070707" pitchFamily="18" charset="2"/>
              <a:buChar char=""/>
              <a:defRPr/>
            </a:pPr>
            <a:r>
              <a:rPr lang="ru-RU" sz="1200" kern="0" dirty="0">
                <a:solidFill>
                  <a:srgbClr val="FFFFFF"/>
                </a:solidFill>
                <a:cs typeface="Segoe UI" panose="020B0502040204020203" pitchFamily="34" charset="0"/>
                <a:sym typeface="Open Sans"/>
              </a:rPr>
              <a:t>Глобальный поиск</a:t>
            </a:r>
            <a:endParaRPr sz="1200" kern="0" dirty="0">
              <a:solidFill>
                <a:srgbClr val="FFFFFF"/>
              </a:solidFill>
              <a:cs typeface="Segoe UI" panose="020B0502040204020203" pitchFamily="34" charset="0"/>
              <a:sym typeface="Open Sans"/>
            </a:endParaRPr>
          </a:p>
        </p:txBody>
      </p:sp>
      <p:sp>
        <p:nvSpPr>
          <p:cNvPr id="67" name="Google Shape;818;p132">
            <a:extLst>
              <a:ext uri="{FF2B5EF4-FFF2-40B4-BE49-F238E27FC236}">
                <a16:creationId xmlns:a16="http://schemas.microsoft.com/office/drawing/2014/main" id="{414C060D-C7D2-4069-8CDF-6D2C7DAF57BD}"/>
              </a:ext>
            </a:extLst>
          </p:cNvPr>
          <p:cNvSpPr/>
          <p:nvPr/>
        </p:nvSpPr>
        <p:spPr>
          <a:xfrm>
            <a:off x="10577850" y="7593532"/>
            <a:ext cx="2040465" cy="6944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numCol="1">
            <a:normAutofit/>
          </a:bodyPr>
          <a:lstStyle/>
          <a:p>
            <a:pPr marL="264320" indent="-264320" defTabSz="1371567">
              <a:spcBef>
                <a:spcPts val="900"/>
              </a:spcBef>
              <a:buClr>
                <a:srgbClr val="FFFFFF"/>
              </a:buClr>
              <a:buSzPct val="120000"/>
              <a:buFont typeface="Wingdings 3" panose="05040102010807070707" pitchFamily="18" charset="2"/>
              <a:buChar char=""/>
              <a:defRPr/>
            </a:pPr>
            <a:r>
              <a:rPr lang="ru-RU" sz="1200" kern="0" dirty="0">
                <a:solidFill>
                  <a:srgbClr val="FFFFFF"/>
                </a:solidFill>
                <a:cs typeface="Segoe UI" panose="020B0502040204020203" pitchFamily="34" charset="0"/>
                <a:sym typeface="Open Sans"/>
              </a:rPr>
              <a:t>Предиктивный анализ</a:t>
            </a:r>
            <a:endParaRPr sz="1200" kern="0" dirty="0">
              <a:solidFill>
                <a:srgbClr val="FFFFFF"/>
              </a:solidFill>
              <a:cs typeface="Segoe UI" panose="020B0502040204020203" pitchFamily="34" charset="0"/>
              <a:sym typeface="Open Sans"/>
            </a:endParaRPr>
          </a:p>
        </p:txBody>
      </p:sp>
      <p:sp>
        <p:nvSpPr>
          <p:cNvPr id="68" name="Google Shape;819;p132">
            <a:extLst>
              <a:ext uri="{FF2B5EF4-FFF2-40B4-BE49-F238E27FC236}">
                <a16:creationId xmlns:a16="http://schemas.microsoft.com/office/drawing/2014/main" id="{1B97DE14-51A8-4587-B076-C39CB01BF522}"/>
              </a:ext>
            </a:extLst>
          </p:cNvPr>
          <p:cNvSpPr/>
          <p:nvPr/>
        </p:nvSpPr>
        <p:spPr>
          <a:xfrm>
            <a:off x="12574061" y="6752125"/>
            <a:ext cx="2040465" cy="6944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numCol="1">
            <a:normAutofit/>
          </a:bodyPr>
          <a:lstStyle/>
          <a:p>
            <a:pPr marL="264320" indent="-264320" defTabSz="1371567">
              <a:spcBef>
                <a:spcPts val="900"/>
              </a:spcBef>
              <a:buClr>
                <a:srgbClr val="FFFFFF"/>
              </a:buClr>
              <a:buSzPct val="120000"/>
              <a:buFont typeface="Wingdings 3" panose="05040102010807070707" pitchFamily="18" charset="2"/>
              <a:buChar char=""/>
              <a:defRPr/>
            </a:pPr>
            <a:r>
              <a:rPr lang="ru-RU" sz="1200" kern="0" dirty="0">
                <a:solidFill>
                  <a:srgbClr val="FFFFFF"/>
                </a:solidFill>
                <a:cs typeface="Segoe UI" panose="020B0502040204020203" pitchFamily="34" charset="0"/>
                <a:sym typeface="Open Sans"/>
              </a:rPr>
              <a:t>Процессинг почты</a:t>
            </a:r>
            <a:endParaRPr sz="1200" kern="0" dirty="0">
              <a:solidFill>
                <a:srgbClr val="FFFFFF"/>
              </a:solidFill>
              <a:cs typeface="Segoe UI" panose="020B0502040204020203" pitchFamily="34" charset="0"/>
              <a:sym typeface="Open Sans"/>
            </a:endParaRPr>
          </a:p>
        </p:txBody>
      </p:sp>
      <p:sp>
        <p:nvSpPr>
          <p:cNvPr id="69" name="Google Shape;820;p132">
            <a:extLst>
              <a:ext uri="{FF2B5EF4-FFF2-40B4-BE49-F238E27FC236}">
                <a16:creationId xmlns:a16="http://schemas.microsoft.com/office/drawing/2014/main" id="{F476AE79-9488-4148-B6C7-D48EE3A6D4AB}"/>
              </a:ext>
            </a:extLst>
          </p:cNvPr>
          <p:cNvSpPr/>
          <p:nvPr/>
        </p:nvSpPr>
        <p:spPr>
          <a:xfrm>
            <a:off x="12574116" y="7593532"/>
            <a:ext cx="2040465" cy="6944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numCol="1">
            <a:normAutofit/>
          </a:bodyPr>
          <a:lstStyle/>
          <a:p>
            <a:pPr marL="264320" indent="-264320" defTabSz="1371567">
              <a:spcBef>
                <a:spcPts val="900"/>
              </a:spcBef>
              <a:buClr>
                <a:srgbClr val="FFFFFF"/>
              </a:buClr>
              <a:buSzPct val="120000"/>
              <a:buFont typeface="Wingdings 3" panose="05040102010807070707" pitchFamily="18" charset="2"/>
              <a:buChar char=""/>
              <a:defRPr/>
            </a:pPr>
            <a:r>
              <a:rPr lang="en" sz="1200" kern="0" dirty="0">
                <a:solidFill>
                  <a:srgbClr val="FFFFFF"/>
                </a:solidFill>
                <a:cs typeface="Segoe UI" panose="020B0502040204020203" pitchFamily="34" charset="0"/>
                <a:sym typeface="Open Sans"/>
              </a:rPr>
              <a:t>JS-</a:t>
            </a:r>
            <a:r>
              <a:rPr lang="ru-RU" sz="1200" kern="0" dirty="0" err="1">
                <a:solidFill>
                  <a:srgbClr val="FFFFFF"/>
                </a:solidFill>
                <a:cs typeface="Segoe UI" panose="020B0502040204020203" pitchFamily="34" charset="0"/>
                <a:sym typeface="Open Sans"/>
              </a:rPr>
              <a:t>бандлер</a:t>
            </a:r>
            <a:endParaRPr sz="1200" kern="0" dirty="0">
              <a:solidFill>
                <a:srgbClr val="FFFFFF"/>
              </a:solidFill>
              <a:cs typeface="Segoe UI" panose="020B0502040204020203" pitchFamily="34" charset="0"/>
              <a:sym typeface="Open Sans"/>
            </a:endParaRPr>
          </a:p>
        </p:txBody>
      </p:sp>
      <p:sp>
        <p:nvSpPr>
          <p:cNvPr id="70" name="Google Shape;825;p132">
            <a:extLst>
              <a:ext uri="{FF2B5EF4-FFF2-40B4-BE49-F238E27FC236}">
                <a16:creationId xmlns:a16="http://schemas.microsoft.com/office/drawing/2014/main" id="{1F08712E-6B85-45AF-B7D3-09CA8EE0E9F5}"/>
              </a:ext>
            </a:extLst>
          </p:cNvPr>
          <p:cNvSpPr/>
          <p:nvPr/>
        </p:nvSpPr>
        <p:spPr>
          <a:xfrm>
            <a:off x="10577850" y="8434966"/>
            <a:ext cx="2040465" cy="6944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numCol="1">
            <a:normAutofit/>
          </a:bodyPr>
          <a:lstStyle/>
          <a:p>
            <a:pPr marL="264320" indent="-264320" defTabSz="1371567">
              <a:spcBef>
                <a:spcPts val="900"/>
              </a:spcBef>
              <a:buClr>
                <a:srgbClr val="FFFFFF"/>
              </a:buClr>
              <a:buSzPct val="120000"/>
              <a:buFont typeface="Wingdings 3" panose="05040102010807070707" pitchFamily="18" charset="2"/>
              <a:buChar char=""/>
              <a:defRPr/>
            </a:pPr>
            <a:r>
              <a:rPr lang="ru-RU" sz="1200" kern="0" dirty="0">
                <a:solidFill>
                  <a:srgbClr val="FFFFFF"/>
                </a:solidFill>
                <a:cs typeface="Segoe UI" panose="020B0502040204020203" pitchFamily="34" charset="0"/>
                <a:sym typeface="Open Sans"/>
              </a:rPr>
              <a:t>Поиск дублей</a:t>
            </a:r>
            <a:endParaRPr sz="1200" kern="0" dirty="0">
              <a:solidFill>
                <a:srgbClr val="FFFFFF"/>
              </a:solidFill>
              <a:cs typeface="Segoe UI" panose="020B0502040204020203" pitchFamily="34" charset="0"/>
              <a:sym typeface="Open Sans"/>
            </a:endParaRPr>
          </a:p>
        </p:txBody>
      </p:sp>
      <p:sp>
        <p:nvSpPr>
          <p:cNvPr id="76" name="Google Shape;826;p132">
            <a:extLst>
              <a:ext uri="{FF2B5EF4-FFF2-40B4-BE49-F238E27FC236}">
                <a16:creationId xmlns:a16="http://schemas.microsoft.com/office/drawing/2014/main" id="{09F7FF0E-543B-4205-8A94-18EF26DE3410}"/>
              </a:ext>
            </a:extLst>
          </p:cNvPr>
          <p:cNvSpPr/>
          <p:nvPr/>
        </p:nvSpPr>
        <p:spPr>
          <a:xfrm>
            <a:off x="12574116" y="8434966"/>
            <a:ext cx="2040465" cy="69447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numCol="1">
            <a:normAutofit/>
          </a:bodyPr>
          <a:lstStyle/>
          <a:p>
            <a:pPr marL="264320" indent="-264320" defTabSz="1371567">
              <a:spcBef>
                <a:spcPts val="900"/>
              </a:spcBef>
              <a:buClr>
                <a:srgbClr val="FFFFFF"/>
              </a:buClr>
              <a:buSzPct val="120000"/>
              <a:buFont typeface="Wingdings 3" panose="05040102010807070707" pitchFamily="18" charset="2"/>
              <a:buChar char=""/>
              <a:defRPr/>
            </a:pPr>
            <a:r>
              <a:rPr lang="ru-RU" sz="1200" kern="0" dirty="0">
                <a:solidFill>
                  <a:srgbClr val="FFFFFF"/>
                </a:solidFill>
                <a:cs typeface="Segoe UI" panose="020B0502040204020203" pitchFamily="34" charset="0"/>
                <a:sym typeface="Open Sans"/>
              </a:rPr>
              <a:t>Генерация отчетов</a:t>
            </a:r>
            <a:endParaRPr sz="1200" kern="0" dirty="0">
              <a:solidFill>
                <a:srgbClr val="FFFFFF"/>
              </a:solidFill>
              <a:cs typeface="Segoe UI" panose="020B0502040204020203" pitchFamily="34" charset="0"/>
              <a:sym typeface="Open Sans"/>
            </a:endParaRPr>
          </a:p>
        </p:txBody>
      </p: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61E39498-CAF8-4C77-855F-384397E6D4C1}"/>
              </a:ext>
            </a:extLst>
          </p:cNvPr>
          <p:cNvGrpSpPr/>
          <p:nvPr/>
        </p:nvGrpSpPr>
        <p:grpSpPr>
          <a:xfrm>
            <a:off x="1470870" y="6752108"/>
            <a:ext cx="15314271" cy="2377341"/>
            <a:chOff x="-5821556" y="3310516"/>
            <a:chExt cx="11136981" cy="1176557"/>
          </a:xfrm>
          <a:solidFill>
            <a:srgbClr val="FF4013"/>
          </a:solidFill>
        </p:grpSpPr>
        <p:sp>
          <p:nvSpPr>
            <p:cNvPr id="81" name="Google Shape;821;p132">
              <a:extLst>
                <a:ext uri="{FF2B5EF4-FFF2-40B4-BE49-F238E27FC236}">
                  <a16:creationId xmlns:a16="http://schemas.microsoft.com/office/drawing/2014/main" id="{D5855AC2-7DCE-41B0-A910-E80FDFBCEA0D}"/>
                </a:ext>
              </a:extLst>
            </p:cNvPr>
            <p:cNvSpPr/>
            <p:nvPr/>
          </p:nvSpPr>
          <p:spPr>
            <a:xfrm>
              <a:off x="3693159" y="3310516"/>
              <a:ext cx="1622266" cy="34369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numCol="1">
              <a:normAutofit/>
            </a:bodyPr>
            <a:lstStyle/>
            <a:p>
              <a:pPr marL="264320" indent="-264320" defTabSz="1371567">
                <a:spcBef>
                  <a:spcPts val="900"/>
                </a:spcBef>
                <a:buClr>
                  <a:srgbClr val="FFFFFF"/>
                </a:buClr>
                <a:buSzPct val="120000"/>
                <a:buFont typeface="Wingdings 3" panose="05040102010807070707" pitchFamily="18" charset="2"/>
                <a:buChar char=""/>
                <a:defRPr/>
              </a:pPr>
              <a:r>
                <a:rPr lang="ru-RU" sz="1200" kern="0" dirty="0" err="1">
                  <a:solidFill>
                    <a:srgbClr val="FFFFFF"/>
                  </a:solidFill>
                  <a:cs typeface="Segoe UI" panose="020B0502040204020203" pitchFamily="34" charset="0"/>
                  <a:sym typeface="Open Sans"/>
                </a:rPr>
                <a:t>Лендинги</a:t>
              </a:r>
              <a:endParaRPr sz="1200" kern="0" dirty="0">
                <a:solidFill>
                  <a:srgbClr val="FFFFFF"/>
                </a:solidFill>
                <a:cs typeface="Segoe UI" panose="020B0502040204020203" pitchFamily="34" charset="0"/>
                <a:sym typeface="Open Sans"/>
              </a:endParaRPr>
            </a:p>
          </p:txBody>
        </p:sp>
        <p:sp>
          <p:nvSpPr>
            <p:cNvPr id="82" name="Google Shape;822;p132">
              <a:extLst>
                <a:ext uri="{FF2B5EF4-FFF2-40B4-BE49-F238E27FC236}">
                  <a16:creationId xmlns:a16="http://schemas.microsoft.com/office/drawing/2014/main" id="{C3819FB8-5DF3-4119-940A-7D25AABEA91B}"/>
                </a:ext>
              </a:extLst>
            </p:cNvPr>
            <p:cNvSpPr/>
            <p:nvPr/>
          </p:nvSpPr>
          <p:spPr>
            <a:xfrm>
              <a:off x="3693159" y="3726946"/>
              <a:ext cx="1622266" cy="34369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numCol="1">
              <a:normAutofit/>
            </a:bodyPr>
            <a:lstStyle/>
            <a:p>
              <a:pPr marL="264320" indent="-264320" defTabSz="1371567">
                <a:spcBef>
                  <a:spcPts val="900"/>
                </a:spcBef>
                <a:buClr>
                  <a:srgbClr val="FFFFFF"/>
                </a:buClr>
                <a:buSzPct val="120000"/>
                <a:buFont typeface="Wingdings 3" panose="05040102010807070707" pitchFamily="18" charset="2"/>
                <a:buChar char=""/>
                <a:defRPr/>
              </a:pPr>
              <a:r>
                <a:rPr lang="ru-RU" sz="1200" kern="0" dirty="0">
                  <a:solidFill>
                    <a:srgbClr val="FFFFFF"/>
                  </a:solidFill>
                  <a:cs typeface="Segoe UI" panose="020B0502040204020203" pitchFamily="34" charset="0"/>
                  <a:sym typeface="Open Sans"/>
                </a:rPr>
                <a:t>Трекинг событий сайта</a:t>
              </a:r>
              <a:endParaRPr sz="1200" kern="0" dirty="0">
                <a:solidFill>
                  <a:srgbClr val="FFFFFF"/>
                </a:solidFill>
                <a:cs typeface="Segoe UI" panose="020B0502040204020203" pitchFamily="34" charset="0"/>
                <a:sym typeface="Open Sans"/>
              </a:endParaRPr>
            </a:p>
          </p:txBody>
        </p:sp>
        <p:sp>
          <p:nvSpPr>
            <p:cNvPr id="83" name="Google Shape;827;p132">
              <a:extLst>
                <a:ext uri="{FF2B5EF4-FFF2-40B4-BE49-F238E27FC236}">
                  <a16:creationId xmlns:a16="http://schemas.microsoft.com/office/drawing/2014/main" id="{9DA4D2A1-66FF-41C0-96DC-D612A9A6E0CF}"/>
                </a:ext>
              </a:extLst>
            </p:cNvPr>
            <p:cNvSpPr/>
            <p:nvPr/>
          </p:nvSpPr>
          <p:spPr>
            <a:xfrm>
              <a:off x="3693159" y="4143376"/>
              <a:ext cx="1622266" cy="34369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numCol="1">
              <a:normAutofit/>
            </a:bodyPr>
            <a:lstStyle/>
            <a:p>
              <a:pPr marL="264320" indent="-264320" defTabSz="1371567">
                <a:spcBef>
                  <a:spcPts val="900"/>
                </a:spcBef>
                <a:buClr>
                  <a:srgbClr val="FFFFFF"/>
                </a:buClr>
                <a:buSzPct val="120000"/>
                <a:buFont typeface="Wingdings 3" panose="05040102010807070707" pitchFamily="18" charset="2"/>
                <a:buChar char=""/>
                <a:defRPr/>
              </a:pPr>
              <a:r>
                <a:rPr lang="ru-RU" sz="1200" kern="0" dirty="0">
                  <a:solidFill>
                    <a:srgbClr val="FFFFFF"/>
                  </a:solidFill>
                  <a:cs typeface="Segoe UI" panose="020B0502040204020203" pitchFamily="34" charset="0"/>
                  <a:sym typeface="Open Sans"/>
                </a:rPr>
                <a:t>Сервис облачных рассылок</a:t>
              </a:r>
              <a:endParaRPr sz="1200" kern="0" dirty="0">
                <a:solidFill>
                  <a:srgbClr val="FFFFFF"/>
                </a:solidFill>
                <a:cs typeface="Segoe UI" panose="020B0502040204020203" pitchFamily="34" charset="0"/>
                <a:sym typeface="Open Sans"/>
              </a:endParaRPr>
            </a:p>
          </p:txBody>
        </p:sp>
        <p:sp>
          <p:nvSpPr>
            <p:cNvPr id="84" name="Google Shape;827;p132">
              <a:extLst>
                <a:ext uri="{FF2B5EF4-FFF2-40B4-BE49-F238E27FC236}">
                  <a16:creationId xmlns:a16="http://schemas.microsoft.com/office/drawing/2014/main" id="{41D93BEF-FB0E-4DC2-BA53-B568181D03DC}"/>
                </a:ext>
              </a:extLst>
            </p:cNvPr>
            <p:cNvSpPr/>
            <p:nvPr/>
          </p:nvSpPr>
          <p:spPr>
            <a:xfrm>
              <a:off x="-5821556" y="3310516"/>
              <a:ext cx="4491624" cy="117655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 numCol="1" anchor="ctr">
              <a:normAutofit/>
            </a:bodyPr>
            <a:lstStyle/>
            <a:p>
              <a:pPr marL="302420" indent="-302420" defTabSz="1371567">
                <a:spcBef>
                  <a:spcPts val="900"/>
                </a:spcBef>
                <a:buClr>
                  <a:srgbClr val="FFFFFF"/>
                </a:buClr>
                <a:buSzPct val="120000"/>
                <a:buFont typeface="Wingdings 3" panose="05040102010807070707" pitchFamily="18" charset="2"/>
                <a:buChar char=""/>
                <a:defRPr/>
              </a:pPr>
              <a:r>
                <a:rPr lang="ru-RU" sz="1800" b="1" kern="0" dirty="0">
                  <a:solidFill>
                    <a:srgbClr val="FFFFFF"/>
                  </a:solidFill>
                  <a:cs typeface="Segoe UI" panose="020B0502040204020203" pitchFamily="34" charset="0"/>
                  <a:sym typeface="Open Sans"/>
                </a:rPr>
                <a:t>КОНСТРУКТОР</a:t>
              </a:r>
              <a:endParaRPr lang="en-US" sz="1800" b="1" kern="0" dirty="0">
                <a:solidFill>
                  <a:srgbClr val="FFFFFF"/>
                </a:solidFill>
                <a:cs typeface="Segoe UI" panose="020B0502040204020203" pitchFamily="34" charset="0"/>
                <a:sym typeface="Open Sans"/>
              </a:endParaRPr>
            </a:p>
          </p:txBody>
        </p:sp>
      </p:grpSp>
      <p:pic>
        <p:nvPicPr>
          <p:cNvPr id="85" name="Google Shape;829;p132">
            <a:extLst>
              <a:ext uri="{FF2B5EF4-FFF2-40B4-BE49-F238E27FC236}">
                <a16:creationId xmlns:a16="http://schemas.microsoft.com/office/drawing/2014/main" id="{ADB6B622-480D-4C2E-B907-0EBF22FA4AC6}"/>
              </a:ext>
            </a:extLst>
          </p:cNvPr>
          <p:cNvPicPr preferRelativeResize="0"/>
          <p:nvPr/>
        </p:nvPicPr>
        <p:blipFill>
          <a:blip r:embed="rId5">
            <a:alphaModFix/>
            <a:biLevel thresh="25000"/>
          </a:blip>
          <a:stretch>
            <a:fillRect/>
          </a:stretch>
        </p:blipFill>
        <p:spPr>
          <a:xfrm>
            <a:off x="8600099" y="7759054"/>
            <a:ext cx="954237" cy="10375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04;p131">
            <a:extLst>
              <a:ext uri="{FF2B5EF4-FFF2-40B4-BE49-F238E27FC236}">
                <a16:creationId xmlns:a16="http://schemas.microsoft.com/office/drawing/2014/main" id="{6D9292E4-A89E-4235-A38E-270913DD1F67}"/>
              </a:ext>
            </a:extLst>
          </p:cNvPr>
          <p:cNvCxnSpPr>
            <a:cxnSpLocks/>
          </p:cNvCxnSpPr>
          <p:nvPr/>
        </p:nvCxnSpPr>
        <p:spPr>
          <a:xfrm>
            <a:off x="2595084" y="3447500"/>
            <a:ext cx="0" cy="3304608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87" name="Google Shape;805;p131">
            <a:extLst>
              <a:ext uri="{FF2B5EF4-FFF2-40B4-BE49-F238E27FC236}">
                <a16:creationId xmlns:a16="http://schemas.microsoft.com/office/drawing/2014/main" id="{D1CBA794-E86D-46AB-855F-2B30496D0C15}"/>
              </a:ext>
            </a:extLst>
          </p:cNvPr>
          <p:cNvSpPr txBox="1"/>
          <p:nvPr/>
        </p:nvSpPr>
        <p:spPr>
          <a:xfrm>
            <a:off x="1512274" y="2514630"/>
            <a:ext cx="311965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43" indent="-285743" defTabSz="914378">
              <a:spcBef>
                <a:spcPts val="600"/>
              </a:spcBef>
              <a:buClr>
                <a:srgbClr val="FF4013"/>
              </a:buClr>
              <a:buSzPct val="120000"/>
              <a:buFont typeface="Wingdings 3" panose="05040102010807070707" pitchFamily="18" charset="2"/>
              <a:buChar char=""/>
              <a:defRPr sz="700">
                <a:solidFill>
                  <a:srgbClr val="14254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428615" indent="-428615" defTabSz="1371567">
              <a:spcBef>
                <a:spcPts val="900"/>
              </a:spcBef>
              <a:defRPr/>
            </a:pPr>
            <a:r>
              <a:rPr lang="ru-RU" sz="1800" b="1" kern="0" dirty="0">
                <a:solidFill>
                  <a:schemeClr val="bg1">
                    <a:lumMod val="50000"/>
                  </a:schemeClr>
                </a:solidFill>
                <a:latin typeface="+mn-lt"/>
                <a:sym typeface="Open Sans"/>
              </a:rPr>
              <a:t>ВЕБ-КЛИЕНТ</a:t>
            </a:r>
            <a:endParaRPr lang="en-US" sz="1800" b="1" kern="0" dirty="0">
              <a:solidFill>
                <a:schemeClr val="bg1">
                  <a:lumMod val="50000"/>
                </a:schemeClr>
              </a:solidFill>
              <a:latin typeface="+mn-lt"/>
              <a:sym typeface="Open Sans"/>
            </a:endParaRPr>
          </a:p>
        </p:txBody>
      </p:sp>
      <p:sp>
        <p:nvSpPr>
          <p:cNvPr id="88" name="Google Shape;796;p131">
            <a:extLst>
              <a:ext uri="{FF2B5EF4-FFF2-40B4-BE49-F238E27FC236}">
                <a16:creationId xmlns:a16="http://schemas.microsoft.com/office/drawing/2014/main" id="{DB80971D-7FCA-414D-8CA1-7C8031AE842A}"/>
              </a:ext>
            </a:extLst>
          </p:cNvPr>
          <p:cNvSpPr/>
          <p:nvPr/>
        </p:nvSpPr>
        <p:spPr>
          <a:xfrm>
            <a:off x="3854166" y="3905576"/>
            <a:ext cx="8760249" cy="220688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63500" sx="101000" sy="101000" algn="ctr" rotWithShape="0">
              <a:prstClr val="black">
                <a:alpha val="17000"/>
              </a:prstClr>
            </a:outerShdw>
          </a:effectLst>
        </p:spPr>
        <p:txBody>
          <a:bodyPr spcFirstLastPara="1" wrap="square" lIns="270000" tIns="137160" rIns="137138" bIns="68550" anchor="t" anchorCtr="0">
            <a:noAutofit/>
          </a:bodyPr>
          <a:lstStyle/>
          <a:p>
            <a:pPr>
              <a:buClr>
                <a:srgbClr val="000000"/>
              </a:buClr>
              <a:defRPr/>
            </a:pPr>
            <a:r>
              <a:rPr lang="ru-RU" sz="1800" b="1" kern="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sym typeface="Open Sans"/>
              </a:rPr>
              <a:t>ПРИЛОЖЕНИЕ </a:t>
            </a:r>
            <a:r>
              <a:rPr lang="en-US" sz="1800" b="1" kern="0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sym typeface="Open Sans"/>
              </a:rPr>
              <a:t>BPMSoft</a:t>
            </a:r>
            <a:endParaRPr lang="en-US" sz="1800" b="1" kern="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  <a:sym typeface="Open Sans"/>
            </a:endParaRPr>
          </a:p>
        </p:txBody>
      </p:sp>
      <p:sp>
        <p:nvSpPr>
          <p:cNvPr id="89" name="Google Shape;806;p131">
            <a:extLst>
              <a:ext uri="{FF2B5EF4-FFF2-40B4-BE49-F238E27FC236}">
                <a16:creationId xmlns:a16="http://schemas.microsoft.com/office/drawing/2014/main" id="{4C950DE2-D39F-4EFE-821F-E77745F1ED4B}"/>
              </a:ext>
            </a:extLst>
          </p:cNvPr>
          <p:cNvSpPr txBox="1"/>
          <p:nvPr/>
        </p:nvSpPr>
        <p:spPr>
          <a:xfrm>
            <a:off x="9613364" y="2495953"/>
            <a:ext cx="389754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43" indent="-285743" defTabSz="914378">
              <a:spcBef>
                <a:spcPts val="600"/>
              </a:spcBef>
              <a:buClr>
                <a:srgbClr val="FF4013"/>
              </a:buClr>
              <a:buSzPct val="120000"/>
              <a:buFont typeface="Wingdings 3" panose="05040102010807070707" pitchFamily="18" charset="2"/>
              <a:buChar char=""/>
              <a:defRPr sz="700">
                <a:solidFill>
                  <a:srgbClr val="14254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428615" indent="-428615" defTabSz="1371567">
              <a:spcBef>
                <a:spcPts val="900"/>
              </a:spcBef>
              <a:defRPr/>
            </a:pPr>
            <a:r>
              <a:rPr lang="ru-RU" sz="1800" b="1" kern="0" dirty="0">
                <a:solidFill>
                  <a:schemeClr val="bg1">
                    <a:lumMod val="50000"/>
                  </a:schemeClr>
                </a:solidFill>
                <a:latin typeface="+mn-lt"/>
                <a:sym typeface="Open Sans"/>
              </a:rPr>
              <a:t>МОБИЛЬНЫЙ КЛИЕНТ</a:t>
            </a:r>
            <a:endParaRPr lang="en-US" sz="1800" b="1" kern="0" dirty="0">
              <a:solidFill>
                <a:schemeClr val="bg1">
                  <a:lumMod val="50000"/>
                </a:schemeClr>
              </a:solidFill>
              <a:latin typeface="+mn-lt"/>
              <a:sym typeface="Open Sans"/>
            </a:endParaRPr>
          </a:p>
        </p:txBody>
      </p:sp>
      <p:cxnSp>
        <p:nvCxnSpPr>
          <p:cNvPr id="90" name="Google Shape;803;p131">
            <a:extLst>
              <a:ext uri="{FF2B5EF4-FFF2-40B4-BE49-F238E27FC236}">
                <a16:creationId xmlns:a16="http://schemas.microsoft.com/office/drawing/2014/main" id="{7FF6A29D-09E6-4BA0-BF70-8314ADA4795F}"/>
              </a:ext>
            </a:extLst>
          </p:cNvPr>
          <p:cNvCxnSpPr>
            <a:cxnSpLocks/>
          </p:cNvCxnSpPr>
          <p:nvPr/>
        </p:nvCxnSpPr>
        <p:spPr>
          <a:xfrm>
            <a:off x="9058727" y="6112484"/>
            <a:ext cx="3903" cy="448203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91" name="Google Shape;797;p131">
            <a:extLst>
              <a:ext uri="{FF2B5EF4-FFF2-40B4-BE49-F238E27FC236}">
                <a16:creationId xmlns:a16="http://schemas.microsoft.com/office/drawing/2014/main" id="{DBBB2038-4D15-487F-A2D0-5FD1B0C13389}"/>
              </a:ext>
            </a:extLst>
          </p:cNvPr>
          <p:cNvSpPr/>
          <p:nvPr/>
        </p:nvSpPr>
        <p:spPr>
          <a:xfrm>
            <a:off x="13079458" y="3905578"/>
            <a:ext cx="3934544" cy="22068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270000" tIns="137160" rIns="137138" bIns="68550" anchor="t" anchorCtr="0">
            <a:noAutofit/>
          </a:bodyPr>
          <a:lstStyle/>
          <a:p>
            <a:pPr>
              <a:buClr>
                <a:srgbClr val="000000"/>
              </a:buClr>
              <a:defRPr/>
            </a:pPr>
            <a:r>
              <a:rPr lang="ru-RU" sz="1800" b="1" kern="0" dirty="0">
                <a:solidFill>
                  <a:srgbClr val="FFFFFF"/>
                </a:solidFill>
                <a:cs typeface="Arial"/>
                <a:sym typeface="Open Sans"/>
              </a:rPr>
              <a:t>БАЗА ДАННЫХ</a:t>
            </a:r>
          </a:p>
        </p:txBody>
      </p:sp>
      <p:pic>
        <p:nvPicPr>
          <p:cNvPr id="92" name="Google Shape;800;p131">
            <a:extLst>
              <a:ext uri="{FF2B5EF4-FFF2-40B4-BE49-F238E27FC236}">
                <a16:creationId xmlns:a16="http://schemas.microsoft.com/office/drawing/2014/main" id="{82E706F6-6DBC-4293-B1D4-622F2017FF44}"/>
              </a:ext>
            </a:extLst>
          </p:cNvPr>
          <p:cNvPicPr preferRelativeResize="0"/>
          <p:nvPr/>
        </p:nvPicPr>
        <p:blipFill>
          <a:blip r:embed="rId6">
            <a:alphaModFix/>
            <a:biLevel thresh="25000"/>
          </a:blip>
          <a:stretch>
            <a:fillRect/>
          </a:stretch>
        </p:blipFill>
        <p:spPr>
          <a:xfrm>
            <a:off x="16079465" y="5062706"/>
            <a:ext cx="808757" cy="8793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803;p131">
            <a:extLst>
              <a:ext uri="{FF2B5EF4-FFF2-40B4-BE49-F238E27FC236}">
                <a16:creationId xmlns:a16="http://schemas.microsoft.com/office/drawing/2014/main" id="{115F2090-464D-4A45-AA20-92AC820DD4B6}"/>
              </a:ext>
            </a:extLst>
          </p:cNvPr>
          <p:cNvCxnSpPr>
            <a:cxnSpLocks/>
          </p:cNvCxnSpPr>
          <p:nvPr/>
        </p:nvCxnSpPr>
        <p:spPr>
          <a:xfrm>
            <a:off x="7789073" y="3484323"/>
            <a:ext cx="3903" cy="448203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98" name="Google Shape;803;p131">
            <a:extLst>
              <a:ext uri="{FF2B5EF4-FFF2-40B4-BE49-F238E27FC236}">
                <a16:creationId xmlns:a16="http://schemas.microsoft.com/office/drawing/2014/main" id="{6A4C448A-B53B-473E-AE39-3D85FF396C0B}"/>
              </a:ext>
            </a:extLst>
          </p:cNvPr>
          <p:cNvCxnSpPr>
            <a:cxnSpLocks/>
          </p:cNvCxnSpPr>
          <p:nvPr/>
        </p:nvCxnSpPr>
        <p:spPr>
          <a:xfrm>
            <a:off x="10744266" y="3484323"/>
            <a:ext cx="3903" cy="448203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99" name="Google Shape;803;p131">
            <a:extLst>
              <a:ext uri="{FF2B5EF4-FFF2-40B4-BE49-F238E27FC236}">
                <a16:creationId xmlns:a16="http://schemas.microsoft.com/office/drawing/2014/main" id="{E5C454DD-4837-40AA-856D-B565BB2CEBD7}"/>
              </a:ext>
            </a:extLst>
          </p:cNvPr>
          <p:cNvCxnSpPr>
            <a:cxnSpLocks/>
            <a:stCxn id="88" idx="3"/>
            <a:endCxn id="91" idx="1"/>
          </p:cNvCxnSpPr>
          <p:nvPr/>
        </p:nvCxnSpPr>
        <p:spPr>
          <a:xfrm>
            <a:off x="12614415" y="5009021"/>
            <a:ext cx="465042" cy="2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100" name="Google Shape;800;p131">
            <a:extLst>
              <a:ext uri="{FF2B5EF4-FFF2-40B4-BE49-F238E27FC236}">
                <a16:creationId xmlns:a16="http://schemas.microsoft.com/office/drawing/2014/main" id="{E82FF34A-DBA4-45F0-9574-F9D113B6C4E6}"/>
              </a:ext>
            </a:extLst>
          </p:cNvPr>
          <p:cNvPicPr preferRelativeResize="0"/>
          <p:nvPr/>
        </p:nvPicPr>
        <p:blipFill>
          <a:blip r:embed="rId6">
            <a:alphaModFix/>
            <a:biLevel thresh="25000"/>
          </a:blip>
          <a:stretch>
            <a:fillRect/>
          </a:stretch>
        </p:blipFill>
        <p:spPr>
          <a:xfrm>
            <a:off x="15564229" y="5062706"/>
            <a:ext cx="808757" cy="87934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796;p131">
            <a:extLst>
              <a:ext uri="{FF2B5EF4-FFF2-40B4-BE49-F238E27FC236}">
                <a16:creationId xmlns:a16="http://schemas.microsoft.com/office/drawing/2014/main" id="{4B0F593D-9844-4275-96FA-1DC07D1B96E9}"/>
              </a:ext>
            </a:extLst>
          </p:cNvPr>
          <p:cNvSpPr/>
          <p:nvPr/>
        </p:nvSpPr>
        <p:spPr>
          <a:xfrm>
            <a:off x="4156157" y="4564122"/>
            <a:ext cx="3632916" cy="1172166"/>
          </a:xfrm>
          <a:prstGeom prst="rect">
            <a:avLst/>
          </a:prstGeom>
          <a:solidFill>
            <a:srgbClr val="EA6012"/>
          </a:solidFill>
          <a:ln>
            <a:solidFill>
              <a:srgbClr val="EA6012"/>
            </a:solidFill>
          </a:ln>
        </p:spPr>
        <p:txBody>
          <a:bodyPr spcFirstLastPara="1" wrap="square" lIns="270000" tIns="137160" rIns="137138" bIns="68550" anchor="t" anchorCtr="0">
            <a:noAutofit/>
          </a:bodyPr>
          <a:lstStyle/>
          <a:p>
            <a:pPr>
              <a:buClr>
                <a:srgbClr val="000000"/>
              </a:buClr>
              <a:defRPr/>
            </a:pPr>
            <a:r>
              <a:rPr lang="ru-RU" sz="1800" b="1" kern="0" dirty="0">
                <a:solidFill>
                  <a:srgbClr val="FFFFFF"/>
                </a:solidFill>
                <a:cs typeface="Arial"/>
                <a:sym typeface="Open Sans"/>
              </a:rPr>
              <a:t>ОБЩАЯ ЧАСТЬ</a:t>
            </a:r>
            <a:endParaRPr lang="en-US" sz="1800" b="1" kern="0" dirty="0">
              <a:solidFill>
                <a:srgbClr val="FFFFFF"/>
              </a:solidFill>
              <a:cs typeface="Arial"/>
              <a:sym typeface="Open Sans"/>
            </a:endParaRPr>
          </a:p>
        </p:txBody>
      </p:sp>
      <p:sp>
        <p:nvSpPr>
          <p:cNvPr id="106" name="Google Shape;796;p131">
            <a:extLst>
              <a:ext uri="{FF2B5EF4-FFF2-40B4-BE49-F238E27FC236}">
                <a16:creationId xmlns:a16="http://schemas.microsoft.com/office/drawing/2014/main" id="{A18A1FD9-5A30-4B8A-8B4F-AF3BA77B6FA8}"/>
              </a:ext>
            </a:extLst>
          </p:cNvPr>
          <p:cNvSpPr/>
          <p:nvPr/>
        </p:nvSpPr>
        <p:spPr>
          <a:xfrm>
            <a:off x="8020262" y="4564121"/>
            <a:ext cx="4419384" cy="11721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270000" tIns="137160" rIns="137138" bIns="68550" anchor="t" anchorCtr="0">
            <a:noAutofit/>
          </a:bodyPr>
          <a:lstStyle/>
          <a:p>
            <a:pPr>
              <a:buClr>
                <a:srgbClr val="000000"/>
              </a:buClr>
              <a:defRPr/>
            </a:pPr>
            <a:r>
              <a:rPr lang="ru-RU" sz="1800" b="1" kern="0" dirty="0">
                <a:solidFill>
                  <a:srgbClr val="FFFFFF"/>
                </a:solidFill>
                <a:cs typeface="Arial"/>
                <a:sym typeface="Open Sans"/>
              </a:rPr>
              <a:t>КАСТОМИЗИРУЕМАЯ ЧАСТЬ</a:t>
            </a:r>
            <a:endParaRPr lang="en-US" sz="1800" b="1" kern="0" dirty="0">
              <a:solidFill>
                <a:srgbClr val="FFFFFF"/>
              </a:solidFill>
              <a:cs typeface="Arial"/>
              <a:sym typeface="Open Sans"/>
            </a:endParaRPr>
          </a:p>
        </p:txBody>
      </p: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D03F11DA-5C5B-4D0B-8F43-133DA9143924}"/>
              </a:ext>
            </a:extLst>
          </p:cNvPr>
          <p:cNvGrpSpPr/>
          <p:nvPr/>
        </p:nvGrpSpPr>
        <p:grpSpPr>
          <a:xfrm>
            <a:off x="11249942" y="5062706"/>
            <a:ext cx="1045848" cy="527621"/>
            <a:chOff x="3955779" y="2359510"/>
            <a:chExt cx="995221" cy="461775"/>
          </a:xfrm>
        </p:grpSpPr>
        <p:pic>
          <p:nvPicPr>
            <p:cNvPr id="111" name="Google Shape;799;p131">
              <a:extLst>
                <a:ext uri="{FF2B5EF4-FFF2-40B4-BE49-F238E27FC236}">
                  <a16:creationId xmlns:a16="http://schemas.microsoft.com/office/drawing/2014/main" id="{F7DBA7DB-148B-4CEC-9FCB-3FFDC3B3E623}"/>
                </a:ext>
              </a:extLst>
            </p:cNvPr>
            <p:cNvPicPr preferRelativeResize="0"/>
            <p:nvPr/>
          </p:nvPicPr>
          <p:blipFill>
            <a:blip r:embed="rId7">
              <a:alphaModFix/>
              <a:biLevel thresh="25000"/>
            </a:blip>
            <a:stretch>
              <a:fillRect/>
            </a:stretch>
          </p:blipFill>
          <p:spPr>
            <a:xfrm>
              <a:off x="3955779" y="2359510"/>
              <a:ext cx="461775" cy="461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799;p131">
              <a:extLst>
                <a:ext uri="{FF2B5EF4-FFF2-40B4-BE49-F238E27FC236}">
                  <a16:creationId xmlns:a16="http://schemas.microsoft.com/office/drawing/2014/main" id="{CA91F32B-B2B0-4617-AACD-BCA1E53F9880}"/>
                </a:ext>
              </a:extLst>
            </p:cNvPr>
            <p:cNvPicPr preferRelativeResize="0"/>
            <p:nvPr/>
          </p:nvPicPr>
          <p:blipFill>
            <a:blip r:embed="rId7">
              <a:alphaModFix/>
              <a:biLevel thresh="25000"/>
            </a:blip>
            <a:stretch>
              <a:fillRect/>
            </a:stretch>
          </p:blipFill>
          <p:spPr>
            <a:xfrm>
              <a:off x="4489225" y="2359510"/>
              <a:ext cx="461775" cy="461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Группа 8">
            <a:extLst>
              <a:ext uri="{FF2B5EF4-FFF2-40B4-BE49-F238E27FC236}">
                <a16:creationId xmlns:a16="http://schemas.microsoft.com/office/drawing/2014/main" id="{DAEEC68E-0B88-4814-92BA-2A17057BC857}"/>
              </a:ext>
            </a:extLst>
          </p:cNvPr>
          <p:cNvGrpSpPr/>
          <p:nvPr/>
        </p:nvGrpSpPr>
        <p:grpSpPr>
          <a:xfrm>
            <a:off x="6615881" y="5062706"/>
            <a:ext cx="1045848" cy="527621"/>
            <a:chOff x="3507802" y="2359510"/>
            <a:chExt cx="995220" cy="461775"/>
          </a:xfrm>
        </p:grpSpPr>
        <p:pic>
          <p:nvPicPr>
            <p:cNvPr id="109" name="Google Shape;799;p131">
              <a:extLst>
                <a:ext uri="{FF2B5EF4-FFF2-40B4-BE49-F238E27FC236}">
                  <a16:creationId xmlns:a16="http://schemas.microsoft.com/office/drawing/2014/main" id="{76F6254C-1FEF-4254-9170-19B7287E6DE4}"/>
                </a:ext>
              </a:extLst>
            </p:cNvPr>
            <p:cNvPicPr preferRelativeResize="0"/>
            <p:nvPr/>
          </p:nvPicPr>
          <p:blipFill>
            <a:blip r:embed="rId7">
              <a:alphaModFix/>
              <a:biLevel thresh="25000"/>
            </a:blip>
            <a:stretch>
              <a:fillRect/>
            </a:stretch>
          </p:blipFill>
          <p:spPr>
            <a:xfrm>
              <a:off x="3507802" y="2359510"/>
              <a:ext cx="461776" cy="461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799;p131">
              <a:extLst>
                <a:ext uri="{FF2B5EF4-FFF2-40B4-BE49-F238E27FC236}">
                  <a16:creationId xmlns:a16="http://schemas.microsoft.com/office/drawing/2014/main" id="{AC7D4C50-EBBB-400E-A3B5-CAFA022AA072}"/>
                </a:ext>
              </a:extLst>
            </p:cNvPr>
            <p:cNvPicPr preferRelativeResize="0"/>
            <p:nvPr/>
          </p:nvPicPr>
          <p:blipFill>
            <a:blip r:embed="rId7">
              <a:alphaModFix/>
              <a:biLevel thresh="25000"/>
            </a:blip>
            <a:stretch>
              <a:fillRect/>
            </a:stretch>
          </p:blipFill>
          <p:spPr>
            <a:xfrm>
              <a:off x="4041248" y="2359510"/>
              <a:ext cx="461774" cy="461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Rectangle 88">
            <a:extLst>
              <a:ext uri="{FF2B5EF4-FFF2-40B4-BE49-F238E27FC236}">
                <a16:creationId xmlns:a16="http://schemas.microsoft.com/office/drawing/2014/main" id="{3AB263CE-67BD-447A-BE13-CFA98492C616}"/>
              </a:ext>
            </a:extLst>
          </p:cNvPr>
          <p:cNvSpPr/>
          <p:nvPr/>
        </p:nvSpPr>
        <p:spPr>
          <a:xfrm>
            <a:off x="10778885" y="117221"/>
            <a:ext cx="7204361" cy="138356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63500" sx="101000" sy="101000" algn="ctr" rotWithShape="0">
              <a:prstClr val="black">
                <a:alpha val="17000"/>
              </a:prstClr>
            </a:outerShdw>
          </a:effectLst>
        </p:spPr>
        <p:txBody>
          <a:bodyPr spcFirstLastPara="1" wrap="square" lIns="360000" tIns="182880" rIns="182850" bIns="91400" anchor="t" anchorCtr="0">
            <a:noAutofit/>
          </a:bodyPr>
          <a:lstStyle/>
          <a:p>
            <a:pPr defTabSz="1828755">
              <a:buClr>
                <a:srgbClr val="000000"/>
              </a:buClr>
              <a:defRPr/>
            </a:pPr>
            <a:endParaRPr lang="en-US" sz="1800" b="1" kern="0">
              <a:solidFill>
                <a:srgbClr val="072541"/>
              </a:solidFill>
              <a:latin typeface="Montserrat" panose="00000500000000000000" pitchFamily="2" charset="0"/>
              <a:cs typeface="Arial"/>
              <a:sym typeface="Arial"/>
            </a:endParaRPr>
          </a:p>
        </p:txBody>
      </p:sp>
      <p:sp>
        <p:nvSpPr>
          <p:cNvPr id="117" name="Google Shape;967;p135">
            <a:extLst>
              <a:ext uri="{FF2B5EF4-FFF2-40B4-BE49-F238E27FC236}">
                <a16:creationId xmlns:a16="http://schemas.microsoft.com/office/drawing/2014/main" id="{819AC1CB-A8AE-4608-9E60-F6197D872E94}"/>
              </a:ext>
            </a:extLst>
          </p:cNvPr>
          <p:cNvSpPr/>
          <p:nvPr/>
        </p:nvSpPr>
        <p:spPr>
          <a:xfrm>
            <a:off x="14794438" y="820922"/>
            <a:ext cx="2878958" cy="481733"/>
          </a:xfrm>
          <a:prstGeom prst="rect">
            <a:avLst/>
          </a:prstGeom>
          <a:solidFill>
            <a:srgbClr val="EA6012"/>
          </a:solidFill>
          <a:ln>
            <a:solidFill>
              <a:srgbClr val="EA6012"/>
            </a:solidFill>
          </a:ln>
          <a:effectLst/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755">
              <a:buClr>
                <a:srgbClr val="000000"/>
              </a:buClr>
              <a:defRPr/>
            </a:pPr>
            <a:r>
              <a:rPr lang="en" sz="1601" kern="0" dirty="0">
                <a:solidFill>
                  <a:srgbClr val="FFFFFF"/>
                </a:solidFill>
                <a:ea typeface="Open Sans"/>
                <a:cs typeface="Segoe UI" pitchFamily="34" charset="0"/>
                <a:sym typeface="Open Sans"/>
              </a:rPr>
              <a:t>Multi-tenant</a:t>
            </a:r>
            <a:endParaRPr sz="1601" kern="0" dirty="0">
              <a:solidFill>
                <a:srgbClr val="FFFFFF"/>
              </a:solidFill>
              <a:ea typeface="Open Sans"/>
              <a:cs typeface="Segoe UI" pitchFamily="34" charset="0"/>
              <a:sym typeface="Open Sans"/>
            </a:endParaRPr>
          </a:p>
        </p:txBody>
      </p:sp>
      <p:sp>
        <p:nvSpPr>
          <p:cNvPr id="118" name="Google Shape;968;p135">
            <a:extLst>
              <a:ext uri="{FF2B5EF4-FFF2-40B4-BE49-F238E27FC236}">
                <a16:creationId xmlns:a16="http://schemas.microsoft.com/office/drawing/2014/main" id="{6C78BABA-89F1-4E00-834F-1845836468D8}"/>
              </a:ext>
            </a:extLst>
          </p:cNvPr>
          <p:cNvSpPr/>
          <p:nvPr/>
        </p:nvSpPr>
        <p:spPr>
          <a:xfrm>
            <a:off x="11069290" y="810734"/>
            <a:ext cx="3116906" cy="4817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algn="ctr" defTabSz="1828755">
              <a:buClr>
                <a:srgbClr val="000000"/>
              </a:buClr>
              <a:defRPr/>
            </a:pPr>
            <a:r>
              <a:rPr lang="en-US" sz="1601" kern="0" dirty="0">
                <a:solidFill>
                  <a:srgbClr val="FFFFFF"/>
                </a:solidFill>
                <a:ea typeface="Open Sans"/>
                <a:cs typeface="Segoe UI" pitchFamily="34" charset="0"/>
                <a:sym typeface="Open Sans"/>
              </a:rPr>
              <a:t>Multi-instance</a:t>
            </a:r>
          </a:p>
        </p:txBody>
      </p:sp>
      <p:sp>
        <p:nvSpPr>
          <p:cNvPr id="119" name="Google Shape;806;p131">
            <a:extLst>
              <a:ext uri="{FF2B5EF4-FFF2-40B4-BE49-F238E27FC236}">
                <a16:creationId xmlns:a16="http://schemas.microsoft.com/office/drawing/2014/main" id="{6C4A582A-B035-415C-B5D1-40307BBA76BD}"/>
              </a:ext>
            </a:extLst>
          </p:cNvPr>
          <p:cNvSpPr txBox="1"/>
          <p:nvPr/>
        </p:nvSpPr>
        <p:spPr>
          <a:xfrm>
            <a:off x="12072686" y="246974"/>
            <a:ext cx="4423092" cy="41549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43" indent="-285743" defTabSz="914378">
              <a:spcBef>
                <a:spcPts val="600"/>
              </a:spcBef>
              <a:buClr>
                <a:srgbClr val="FF4013"/>
              </a:buClr>
              <a:buSzPct val="120000"/>
              <a:buFont typeface="Wingdings 3" panose="05040102010807070707" pitchFamily="18" charset="2"/>
              <a:buChar char=""/>
              <a:defRPr sz="700">
                <a:solidFill>
                  <a:srgbClr val="14254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 algn="ctr" defTabSz="1828710">
              <a:spcBef>
                <a:spcPts val="1200"/>
              </a:spcBef>
              <a:buNone/>
              <a:defRPr/>
            </a:pPr>
            <a:r>
              <a:rPr lang="ru-RU" sz="2100" b="1" kern="0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  <a:sym typeface="Open Sans"/>
              </a:rPr>
              <a:t>ГИБРИДНАЯ АРХИТЕКТУРА</a:t>
            </a:r>
            <a:endParaRPr lang="en-US" sz="2100" b="1" kern="0" dirty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  <a:sym typeface="Open San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1FD67F-E856-4D92-A645-98701C67F38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6827"/>
          <a:stretch/>
        </p:blipFill>
        <p:spPr>
          <a:xfrm>
            <a:off x="6897325" y="2200652"/>
            <a:ext cx="2244008" cy="12468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F23492-2B07-4F64-8CA8-D3944FAF21E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2306" b="15763"/>
          <a:stretch/>
        </p:blipFill>
        <p:spPr>
          <a:xfrm>
            <a:off x="14720642" y="2242863"/>
            <a:ext cx="2256381" cy="12414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C76D28-01E8-4816-89CD-5FE8CC558F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8238" y="7502717"/>
            <a:ext cx="2230751" cy="162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088971" y="1413414"/>
            <a:ext cx="5715432" cy="4949307"/>
            <a:chOff x="0" y="0"/>
            <a:chExt cx="4282440" cy="3708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 cstate="print"/>
              <a:stretch>
                <a:fillRect l="-37030" r="-37030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817133" y="2528198"/>
            <a:ext cx="5717641" cy="4951219"/>
            <a:chOff x="0" y="0"/>
            <a:chExt cx="4282440" cy="3708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4" cstate="print"/>
              <a:stretch>
                <a:fillRect l="-14946" r="-14946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22788" y="2940158"/>
            <a:ext cx="4766183" cy="4127300"/>
            <a:chOff x="0" y="0"/>
            <a:chExt cx="4282440" cy="3708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302794" y="2528198"/>
            <a:ext cx="5718217" cy="4951719"/>
            <a:chOff x="0" y="0"/>
            <a:chExt cx="4282440" cy="3708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5" cstate="print"/>
              <a:stretch>
                <a:fillRect l="-14865" r="-14865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6629400" y="1790700"/>
            <a:ext cx="4785902" cy="4144375"/>
            <a:chOff x="0" y="0"/>
            <a:chExt cx="4282440" cy="3708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ED7D31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1734800" y="3086100"/>
            <a:ext cx="4785902" cy="4144375"/>
            <a:chOff x="0" y="0"/>
            <a:chExt cx="4282440" cy="3708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</p:sp>
      </p:grpSp>
      <p:grpSp>
        <p:nvGrpSpPr>
          <p:cNvPr id="15" name="Group 15"/>
          <p:cNvGrpSpPr/>
          <p:nvPr/>
        </p:nvGrpSpPr>
        <p:grpSpPr>
          <a:xfrm rot="16200000">
            <a:off x="7634092" y="-8123508"/>
            <a:ext cx="1312977" cy="17559994"/>
            <a:chOff x="0" y="0"/>
            <a:chExt cx="3130550" cy="4186855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30550" cy="41868551"/>
            </a:xfrm>
            <a:custGeom>
              <a:avLst/>
              <a:gdLst/>
              <a:ahLst/>
              <a:cxnLst/>
              <a:rect l="l" t="t" r="r" b="b"/>
              <a:pathLst>
                <a:path w="3130550" h="41868551">
                  <a:moveTo>
                    <a:pt x="0" y="1123950"/>
                  </a:moveTo>
                  <a:lnTo>
                    <a:pt x="0" y="41868551"/>
                  </a:lnTo>
                  <a:lnTo>
                    <a:pt x="3130550" y="41868551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905001" y="4686300"/>
            <a:ext cx="3810000" cy="515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500" spc="108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Легко внедрить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850920" y="359585"/>
            <a:ext cx="11032376" cy="636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000" spc="135" dirty="0" err="1">
                <a:solidFill>
                  <a:schemeClr val="bg1"/>
                </a:solidFill>
                <a:latin typeface="Arial"/>
                <a:cs typeface="Arial"/>
              </a:rPr>
              <a:t>Почему</a:t>
            </a:r>
            <a:r>
              <a:rPr lang="en-US" sz="4000" spc="1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000" spc="135" dirty="0" err="1">
                <a:solidFill>
                  <a:schemeClr val="bg1"/>
                </a:solidFill>
                <a:latin typeface="Arial"/>
                <a:cs typeface="Arial"/>
              </a:rPr>
              <a:t>выбирают</a:t>
            </a:r>
            <a:r>
              <a:rPr lang="en-US" sz="4000" spc="1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000" spc="135" dirty="0" err="1">
                <a:solidFill>
                  <a:schemeClr val="bg1"/>
                </a:solidFill>
                <a:latin typeface="Arial"/>
                <a:cs typeface="Arial"/>
              </a:rPr>
              <a:t>Лояльность</a:t>
            </a:r>
            <a:r>
              <a:rPr lang="en-US" sz="4000" spc="1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000" spc="135" dirty="0" err="1">
                <a:solidFill>
                  <a:schemeClr val="bg1"/>
                </a:solidFill>
                <a:latin typeface="Arial"/>
                <a:cs typeface="Arial"/>
              </a:rPr>
              <a:t>на</a:t>
            </a:r>
            <a:r>
              <a:rPr lang="en-US" sz="4000" spc="1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000" spc="135" dirty="0" err="1">
                <a:solidFill>
                  <a:srgbClr val="ED7D31"/>
                </a:solidFill>
                <a:latin typeface="Arial"/>
                <a:cs typeface="Arial"/>
              </a:rPr>
              <a:t>BPM</a:t>
            </a:r>
            <a:r>
              <a:rPr lang="en-US" sz="4000" spc="135" dirty="0" err="1">
                <a:solidFill>
                  <a:schemeClr val="bg1"/>
                </a:solidFill>
                <a:latin typeface="Arial"/>
                <a:cs typeface="Arial"/>
              </a:rPr>
              <a:t>Soft</a:t>
            </a:r>
            <a:endParaRPr lang="en-US" sz="4000" b="1" spc="179" dirty="0" err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05304" y="7635897"/>
            <a:ext cx="571543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000" spc="8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en-US" sz="2000" spc="8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ертифицированное промышленное решение (архитектура, нагрузка, отказоустойчивость)</a:t>
            </a:r>
            <a:endParaRPr lang="ru-RU" sz="2000" spc="1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spc="1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простота масштабирования </a:t>
            </a:r>
            <a:r>
              <a:rPr lang="ru-RU" sz="2000" spc="1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en-US" sz="2000" spc="1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обновления</a:t>
            </a:r>
            <a:endParaRPr lang="ru-RU" sz="2000" spc="1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spc="1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открытое API</a:t>
            </a:r>
            <a:endParaRPr lang="ru-RU" sz="2000" spc="1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spc="1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возможность SaaS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15200" y="3467100"/>
            <a:ext cx="3648972" cy="515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500" spc="108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Легко работать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496800" y="4838700"/>
            <a:ext cx="3909209" cy="515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500" spc="108" dirty="0" err="1">
                <a:latin typeface="Arial"/>
                <a:cs typeface="Arial"/>
              </a:rPr>
              <a:t>Легко</a:t>
            </a:r>
            <a:r>
              <a:rPr lang="en-US" sz="3500" spc="108" dirty="0">
                <a:latin typeface="Arial"/>
                <a:cs typeface="Arial"/>
              </a:rPr>
              <a:t> </a:t>
            </a:r>
            <a:r>
              <a:rPr lang="en-US" sz="3500" spc="108" dirty="0" err="1">
                <a:latin typeface="Arial"/>
                <a:cs typeface="Arial"/>
              </a:rPr>
              <a:t>меняться</a:t>
            </a:r>
            <a:endParaRPr lang="en-US" sz="3500" spc="108">
              <a:latin typeface="Arial"/>
              <a:cs typeface="Arial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016583" y="7586721"/>
            <a:ext cx="5715432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04000" lvl="1" indent="-291465">
              <a:buFont typeface="Arial"/>
              <a:buChar char="•"/>
            </a:pPr>
            <a:r>
              <a:rPr lang="ru-RU" sz="2000" spc="8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en-US" sz="2000" spc="8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изуализация маркетинговых кампаний, настройка маркетологом</a:t>
            </a:r>
          </a:p>
          <a:p>
            <a:pPr marL="504000" lvl="1" indent="-291465">
              <a:buFont typeface="Arial"/>
              <a:buChar char="•"/>
            </a:pPr>
            <a:r>
              <a:rPr lang="ru-RU" sz="2000" spc="8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en-US" sz="2000" spc="8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ыстрая настройка акций программы лояльности, омниканальность</a:t>
            </a:r>
          </a:p>
          <a:p>
            <a:pPr marL="504000" lvl="1" indent="-291465">
              <a:buFont typeface="Arial"/>
              <a:buChar char="•"/>
            </a:pPr>
            <a:r>
              <a:rPr lang="ru-RU" sz="2000" spc="8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en-US" sz="2000" spc="8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отовые отчеты и сегменты: </a:t>
            </a:r>
            <a:r>
              <a:rPr lang="en-US" sz="2000" b="1" spc="8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RFM, LTV</a:t>
            </a:r>
            <a:r>
              <a:rPr lang="en-US" sz="2000" spc="8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карта кликов и многие другие</a:t>
            </a:r>
          </a:p>
          <a:p>
            <a:pPr marL="504000" lvl="1" indent="-291465">
              <a:buFont typeface="Arial"/>
              <a:buChar char="•"/>
            </a:pPr>
            <a:r>
              <a:rPr lang="ru-RU" sz="2000" spc="8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en-US" sz="2000" spc="8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плата только за реальных покупателей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137450" y="7635897"/>
            <a:ext cx="505761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b="1" spc="8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low-code</a:t>
            </a:r>
            <a:r>
              <a:rPr lang="en-US" sz="2000" spc="8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платформа и </a:t>
            </a:r>
            <a:r>
              <a:rPr lang="en-US" sz="2000" b="1" spc="8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BPMN</a:t>
            </a:r>
            <a:r>
              <a:rPr lang="en-US" sz="2000" spc="8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движок, доработка силами клиента</a:t>
            </a:r>
            <a:endParaRPr lang="ru-RU" sz="2000" spc="1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spc="1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доступ к обновлениям системы и новейшим функциям</a:t>
            </a:r>
            <a:endParaRPr lang="ru-RU" sz="2000" spc="1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spc="1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неограниченная техническая поддержка</a:t>
            </a:r>
            <a:endParaRPr lang="ru-RU" sz="2000" spc="1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12">
            <a:extLst>
              <a:ext uri="{FF2B5EF4-FFF2-40B4-BE49-F238E27FC236}">
                <a16:creationId xmlns:a16="http://schemas.microsoft.com/office/drawing/2014/main" id="{223B979C-9570-C9AA-9FCC-3A1E47B416C0}"/>
              </a:ext>
            </a:extLst>
          </p:cNvPr>
          <p:cNvGrpSpPr>
            <a:grpSpLocks noChangeAspect="1"/>
          </p:cNvGrpSpPr>
          <p:nvPr/>
        </p:nvGrpSpPr>
        <p:grpSpPr>
          <a:xfrm>
            <a:off x="16290482" y="-41829"/>
            <a:ext cx="1542074" cy="1356813"/>
            <a:chOff x="0" y="0"/>
            <a:chExt cx="4282440" cy="3708400"/>
          </a:xfrm>
        </p:grpSpPr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186DA7BD-AA46-4EB0-3D49-DA93648DB5CB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ED7D31"/>
            </a:solidFill>
          </p:spPr>
        </p:sp>
      </p:grpSp>
      <p:grpSp>
        <p:nvGrpSpPr>
          <p:cNvPr id="30" name="Group 12">
            <a:extLst>
              <a:ext uri="{FF2B5EF4-FFF2-40B4-BE49-F238E27FC236}">
                <a16:creationId xmlns:a16="http://schemas.microsoft.com/office/drawing/2014/main" id="{538E8804-D0DB-E124-115D-63E9797EFF24}"/>
              </a:ext>
            </a:extLst>
          </p:cNvPr>
          <p:cNvGrpSpPr>
            <a:grpSpLocks noChangeAspect="1"/>
          </p:cNvGrpSpPr>
          <p:nvPr/>
        </p:nvGrpSpPr>
        <p:grpSpPr>
          <a:xfrm>
            <a:off x="16780052" y="-41831"/>
            <a:ext cx="1447823" cy="1356814"/>
            <a:chOff x="0" y="0"/>
            <a:chExt cx="4282440" cy="3708400"/>
          </a:xfrm>
        </p:grpSpPr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518AC14C-DC36-C37A-7C88-A950083FCC77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</p:sp>
      </p:grpSp>
      <p:grpSp>
        <p:nvGrpSpPr>
          <p:cNvPr id="33" name="Group 6">
            <a:extLst>
              <a:ext uri="{FF2B5EF4-FFF2-40B4-BE49-F238E27FC236}">
                <a16:creationId xmlns:a16="http://schemas.microsoft.com/office/drawing/2014/main" id="{31815A24-1996-AA0E-1A96-3908BA826265}"/>
              </a:ext>
            </a:extLst>
          </p:cNvPr>
          <p:cNvGrpSpPr>
            <a:grpSpLocks noChangeAspect="1"/>
          </p:cNvGrpSpPr>
          <p:nvPr/>
        </p:nvGrpSpPr>
        <p:grpSpPr>
          <a:xfrm>
            <a:off x="17122299" y="-45515"/>
            <a:ext cx="1617604" cy="1360054"/>
            <a:chOff x="-357261" y="-103803"/>
            <a:chExt cx="4639701" cy="3853722"/>
          </a:xfrm>
        </p:grpSpPr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655407B5-B8BD-DA43-EBDD-6480003802D4}"/>
                </a:ext>
              </a:extLst>
            </p:cNvPr>
            <p:cNvSpPr/>
            <p:nvPr/>
          </p:nvSpPr>
          <p:spPr>
            <a:xfrm>
              <a:off x="-357261" y="-103803"/>
              <a:ext cx="4639701" cy="3853722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341" y="-90334"/>
            <a:ext cx="18490681" cy="10377334"/>
            <a:chOff x="0" y="0"/>
            <a:chExt cx="2900947" cy="16280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00947" cy="1628068"/>
            </a:xfrm>
            <a:custGeom>
              <a:avLst/>
              <a:gdLst/>
              <a:ahLst/>
              <a:cxnLst/>
              <a:rect l="l" t="t" r="r" b="b"/>
              <a:pathLst>
                <a:path w="2900947" h="1628068">
                  <a:moveTo>
                    <a:pt x="0" y="0"/>
                  </a:moveTo>
                  <a:lnTo>
                    <a:pt x="2900947" y="0"/>
                  </a:lnTo>
                  <a:lnTo>
                    <a:pt x="2900947" y="1628068"/>
                  </a:lnTo>
                  <a:lnTo>
                    <a:pt x="0" y="1628068"/>
                  </a:lnTo>
                  <a:close/>
                </a:path>
              </a:pathLst>
            </a:custGeom>
            <a:solidFill>
              <a:srgbClr val="000000">
                <a:alpha val="4706"/>
              </a:srgbClr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9414815" y="485168"/>
            <a:ext cx="6211914" cy="3028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Более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1" i="0" u="none" strike="noStrike" kern="1200" cap="none" spc="8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46 000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сотрудников</a:t>
            </a:r>
            <a:endParaRPr lang="ru-RU"/>
          </a:p>
          <a:p>
            <a:pPr marL="0" marR="0" lvl="0" indent="0" algn="just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Более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1" i="0" u="none" strike="noStrike" kern="1200" cap="none" spc="8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32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брендов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во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всем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мире</a:t>
            </a:r>
            <a:endParaRPr lang="en-US" sz="3000" b="0" i="0" u="none" strike="noStrike" kern="1200" cap="none" spc="89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  <a:p>
            <a:pPr algn="just">
              <a:lnSpc>
                <a:spcPts val="4800"/>
              </a:lnSpc>
              <a:defRPr/>
            </a:pPr>
            <a:r>
              <a:rPr kumimoji="0" lang="en-US" sz="3000" b="1" i="0" u="none" strike="noStrike" kern="1200" cap="none" spc="8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258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место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в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списке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максимально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прибыльных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корпораций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США</a:t>
            </a:r>
            <a:r>
              <a:rPr lang="en-US" sz="3000" spc="89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endParaRPr lang="ru-RU" sz="3000" b="0" i="0" u="none" strike="noStrike" kern="1200" cap="none" spc="89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(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на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2018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год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  <a:endParaRPr lang="en-US" sz="3000" b="0" i="0" u="none" strike="noStrike" kern="1200" cap="none" spc="89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68090EFF-7BF5-6D4F-AA47-D64391C4436B}"/>
              </a:ext>
            </a:extLst>
          </p:cNvPr>
          <p:cNvGrpSpPr/>
          <p:nvPr/>
        </p:nvGrpSpPr>
        <p:grpSpPr>
          <a:xfrm>
            <a:off x="2" y="-2"/>
            <a:ext cx="8618140" cy="10287000"/>
            <a:chOff x="1017155" y="-21382"/>
            <a:chExt cx="1934592" cy="2309216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5AC0905D-7966-2B49-D6EA-9DE43F729CA7}"/>
                </a:ext>
              </a:extLst>
            </p:cNvPr>
            <p:cNvSpPr/>
            <p:nvPr/>
          </p:nvSpPr>
          <p:spPr>
            <a:xfrm>
              <a:off x="1017155" y="-21382"/>
              <a:ext cx="1934592" cy="2309216"/>
            </a:xfrm>
            <a:custGeom>
              <a:avLst/>
              <a:gdLst/>
              <a:ahLst/>
              <a:cxnLst/>
              <a:rect l="l" t="t" r="r" b="b"/>
              <a:pathLst>
                <a:path w="1934592" h="2309216">
                  <a:moveTo>
                    <a:pt x="0" y="0"/>
                  </a:moveTo>
                  <a:lnTo>
                    <a:pt x="1934592" y="0"/>
                  </a:lnTo>
                  <a:lnTo>
                    <a:pt x="1934592" y="2309216"/>
                  </a:lnTo>
                  <a:lnTo>
                    <a:pt x="0" y="230921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8">
            <a:extLst>
              <a:ext uri="{FF2B5EF4-FFF2-40B4-BE49-F238E27FC236}">
                <a16:creationId xmlns:a16="http://schemas.microsoft.com/office/drawing/2014/main" id="{ECAEDE1B-3C9B-8CCC-3151-59CBF17FA6E6}"/>
              </a:ext>
            </a:extLst>
          </p:cNvPr>
          <p:cNvGrpSpPr/>
          <p:nvPr/>
        </p:nvGrpSpPr>
        <p:grpSpPr>
          <a:xfrm>
            <a:off x="640445" y="658627"/>
            <a:ext cx="5260408" cy="1672380"/>
            <a:chOff x="0" y="0"/>
            <a:chExt cx="3279252" cy="1042534"/>
          </a:xfrm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984CDEF3-289C-606B-BCE6-37965288A78E}"/>
                </a:ext>
              </a:extLst>
            </p:cNvPr>
            <p:cNvSpPr/>
            <p:nvPr/>
          </p:nvSpPr>
          <p:spPr>
            <a:xfrm>
              <a:off x="0" y="0"/>
              <a:ext cx="3279252" cy="1042534"/>
            </a:xfrm>
            <a:custGeom>
              <a:avLst/>
              <a:gdLst/>
              <a:ahLst/>
              <a:cxnLst/>
              <a:rect l="l" t="t" r="r" b="b"/>
              <a:pathLst>
                <a:path w="3279252" h="1042534">
                  <a:moveTo>
                    <a:pt x="0" y="0"/>
                  </a:moveTo>
                  <a:lnTo>
                    <a:pt x="3279252" y="0"/>
                  </a:lnTo>
                  <a:lnTo>
                    <a:pt x="3279252" y="1042534"/>
                  </a:lnTo>
                  <a:lnTo>
                    <a:pt x="0" y="1042534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  <p:sp>
        <p:nvSpPr>
          <p:cNvPr id="17" name="TextBox 10">
            <a:extLst>
              <a:ext uri="{FF2B5EF4-FFF2-40B4-BE49-F238E27FC236}">
                <a16:creationId xmlns:a16="http://schemas.microsoft.com/office/drawing/2014/main" id="{7F44ADBB-66B7-BAFC-88A4-2B9610E96A33}"/>
              </a:ext>
            </a:extLst>
          </p:cNvPr>
          <p:cNvSpPr txBox="1"/>
          <p:nvPr/>
        </p:nvSpPr>
        <p:spPr>
          <a:xfrm>
            <a:off x="851788" y="762753"/>
            <a:ext cx="3722794" cy="139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8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Международный косметический концерн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1279E08D-D2E6-21FC-664C-0D43412DF5A4}"/>
              </a:ext>
            </a:extLst>
          </p:cNvPr>
          <p:cNvSpPr txBox="1"/>
          <p:nvPr/>
        </p:nvSpPr>
        <p:spPr>
          <a:xfrm>
            <a:off x="365939" y="2753666"/>
            <a:ext cx="7798347" cy="6401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115" marR="0" lvl="1" indent="-269875" algn="just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Интеграция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с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интернет-магазинами</a:t>
            </a:r>
            <a:endParaRPr lang="ru-RU" sz="2450" dirty="0" err="1">
              <a:latin typeface="Arial"/>
              <a:cs typeface="Arial"/>
            </a:endParaRPr>
          </a:p>
          <a:p>
            <a:pPr marL="539115" marR="0" lvl="1" indent="-269875" algn="just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Корпоративная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программа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лояльности</a:t>
            </a:r>
            <a:endParaRPr lang="en-US" sz="2450" b="0" i="0" u="none" strike="noStrike" kern="1200" cap="none" spc="74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39115" marR="0" lvl="1" indent="-269875" algn="just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Разработка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промо-страниц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для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регистрации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контактов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в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магазинах</a:t>
            </a:r>
            <a:endParaRPr lang="en-US" sz="2450" b="0" i="0" u="none" strike="noStrike" kern="1200" cap="none" spc="74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39115" marR="0" lvl="1" indent="-269875" algn="just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Разработка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множества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посадочных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страниц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, к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примеру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страница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отписки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от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рассылок</a:t>
            </a:r>
            <a:endParaRPr lang="en-US" sz="2450" b="0" i="0" u="none" strike="noStrike" kern="1200" cap="none" spc="74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39115" marR="0" lvl="1" indent="-269875" algn="just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Программа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лояльности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для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визажистов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и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других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профессионалов</a:t>
            </a:r>
            <a:endParaRPr lang="en-US" sz="2450" b="0" i="0" u="none" strike="noStrike" kern="1200" cap="none" spc="74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39115" marR="0" lvl="1" indent="-269875" algn="just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Интеграция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с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системой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проведения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опросов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клиентов</a:t>
            </a:r>
            <a:endParaRPr lang="en-US" sz="2450" b="0" i="0" u="none" strike="noStrike" kern="1200" cap="none" spc="74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39115" marR="0" lvl="1" indent="-269875" algn="just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Уникальные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механики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лояльности</a:t>
            </a:r>
            <a:endParaRPr lang="en-US" sz="2450" b="0" i="0" u="none" strike="noStrike" kern="1200" cap="none" spc="74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39115" marR="0" lvl="1" indent="-269875" algn="just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50" b="0" i="0" u="none" strike="noStrike" kern="1200" cap="none" spc="74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Мультибрендовость</a:t>
            </a:r>
            <a:endParaRPr lang="en-US" sz="2450" b="0" i="0" u="none" strike="noStrike" kern="1200" cap="none" spc="74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21" name="Group 6">
            <a:extLst>
              <a:ext uri="{FF2B5EF4-FFF2-40B4-BE49-F238E27FC236}">
                <a16:creationId xmlns:a16="http://schemas.microsoft.com/office/drawing/2014/main" id="{96430870-FBE6-2899-6909-96A39C7DF204}"/>
              </a:ext>
            </a:extLst>
          </p:cNvPr>
          <p:cNvGrpSpPr>
            <a:grpSpLocks noChangeAspect="1"/>
          </p:cNvGrpSpPr>
          <p:nvPr/>
        </p:nvGrpSpPr>
        <p:grpSpPr>
          <a:xfrm>
            <a:off x="14607070" y="5474796"/>
            <a:ext cx="5534368" cy="4873838"/>
            <a:chOff x="0" y="0"/>
            <a:chExt cx="4282440" cy="3708400"/>
          </a:xfrm>
        </p:grpSpPr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EAF1E65A-DDEF-58BE-2F8B-8BCF8107CC5E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  <p:sp>
        <p:nvSpPr>
          <p:cNvPr id="23" name="Freeform 7">
            <a:extLst>
              <a:ext uri="{FF2B5EF4-FFF2-40B4-BE49-F238E27FC236}">
                <a16:creationId xmlns:a16="http://schemas.microsoft.com/office/drawing/2014/main" id="{2A693B68-5DC0-1F09-565B-BC0A9FDA8016}"/>
              </a:ext>
            </a:extLst>
          </p:cNvPr>
          <p:cNvSpPr/>
          <p:nvPr/>
        </p:nvSpPr>
        <p:spPr>
          <a:xfrm>
            <a:off x="15072434" y="5817696"/>
            <a:ext cx="4636296" cy="4057409"/>
          </a:xfrm>
          <a:custGeom>
            <a:avLst/>
            <a:gdLst/>
            <a:ahLst/>
            <a:cxnLst/>
            <a:rect l="l" t="t" r="r" b="b"/>
            <a:pathLst>
              <a:path w="4282440" h="370840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2A83105B-38B6-5689-1865-5BDB28636CAD}"/>
              </a:ext>
            </a:extLst>
          </p:cNvPr>
          <p:cNvSpPr/>
          <p:nvPr/>
        </p:nvSpPr>
        <p:spPr>
          <a:xfrm>
            <a:off x="15548686" y="6239518"/>
            <a:ext cx="3670190" cy="3227373"/>
          </a:xfrm>
          <a:custGeom>
            <a:avLst/>
            <a:gdLst/>
            <a:ahLst/>
            <a:cxnLst/>
            <a:rect l="l" t="t" r="r" b="b"/>
            <a:pathLst>
              <a:path w="4282440" h="370840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solidFill>
            <a:srgbClr val="ED7D31"/>
          </a:solidFill>
        </p:spPr>
      </p:sp>
      <p:grpSp>
        <p:nvGrpSpPr>
          <p:cNvPr id="28" name="Group 6">
            <a:extLst>
              <a:ext uri="{FF2B5EF4-FFF2-40B4-BE49-F238E27FC236}">
                <a16:creationId xmlns:a16="http://schemas.microsoft.com/office/drawing/2014/main" id="{DA08E08A-3D6C-CC08-7D21-B891843DF596}"/>
              </a:ext>
            </a:extLst>
          </p:cNvPr>
          <p:cNvGrpSpPr>
            <a:grpSpLocks noChangeAspect="1"/>
          </p:cNvGrpSpPr>
          <p:nvPr/>
        </p:nvGrpSpPr>
        <p:grpSpPr>
          <a:xfrm>
            <a:off x="12824534" y="7352579"/>
            <a:ext cx="4826797" cy="4220696"/>
            <a:chOff x="0" y="0"/>
            <a:chExt cx="4282440" cy="3708400"/>
          </a:xfrm>
        </p:grpSpPr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F07B5C59-9796-071A-146B-E2870BABE088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  <p:sp>
        <p:nvSpPr>
          <p:cNvPr id="30" name="Freeform 7">
            <a:extLst>
              <a:ext uri="{FF2B5EF4-FFF2-40B4-BE49-F238E27FC236}">
                <a16:creationId xmlns:a16="http://schemas.microsoft.com/office/drawing/2014/main" id="{E854A322-174D-8842-DCFA-4D21A0547BC0}"/>
              </a:ext>
            </a:extLst>
          </p:cNvPr>
          <p:cNvSpPr/>
          <p:nvPr/>
        </p:nvSpPr>
        <p:spPr>
          <a:xfrm>
            <a:off x="13208255" y="7763517"/>
            <a:ext cx="3901511" cy="3404267"/>
          </a:xfrm>
          <a:custGeom>
            <a:avLst/>
            <a:gdLst/>
            <a:ahLst/>
            <a:cxnLst/>
            <a:rect l="l" t="t" r="r" b="b"/>
            <a:pathLst>
              <a:path w="4282440" h="370840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005F40C7-8C09-4835-4D0C-70B3D7464C94}"/>
              </a:ext>
            </a:extLst>
          </p:cNvPr>
          <p:cNvSpPr/>
          <p:nvPr/>
        </p:nvSpPr>
        <p:spPr>
          <a:xfrm>
            <a:off x="13630077" y="8158124"/>
            <a:ext cx="2976226" cy="2615052"/>
          </a:xfrm>
          <a:custGeom>
            <a:avLst/>
            <a:gdLst/>
            <a:ahLst/>
            <a:cxnLst/>
            <a:rect l="l" t="t" r="r" b="b"/>
            <a:pathLst>
              <a:path w="4282440" h="370840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solidFill>
            <a:srgbClr val="ED7D31"/>
          </a:solid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5167"/>
            <a:ext cx="18490681" cy="10377334"/>
            <a:chOff x="0" y="0"/>
            <a:chExt cx="2900947" cy="16280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00947" cy="1628068"/>
            </a:xfrm>
            <a:custGeom>
              <a:avLst/>
              <a:gdLst/>
              <a:ahLst/>
              <a:cxnLst/>
              <a:rect l="l" t="t" r="r" b="b"/>
              <a:pathLst>
                <a:path w="2900947" h="1628068">
                  <a:moveTo>
                    <a:pt x="0" y="0"/>
                  </a:moveTo>
                  <a:lnTo>
                    <a:pt x="2900947" y="0"/>
                  </a:lnTo>
                  <a:lnTo>
                    <a:pt x="2900947" y="1628068"/>
                  </a:lnTo>
                  <a:lnTo>
                    <a:pt x="0" y="1628068"/>
                  </a:lnTo>
                  <a:close/>
                </a:path>
              </a:pathLst>
            </a:custGeom>
            <a:solidFill>
              <a:srgbClr val="000000">
                <a:alpha val="4706"/>
              </a:srgbClr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9587847" y="462973"/>
            <a:ext cx="6497664" cy="4857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00"/>
              </a:lnSpc>
              <a:defRPr/>
            </a:pP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более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1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40 </a:t>
            </a:r>
            <a:r>
              <a:rPr kumimoji="0" lang="en-US" sz="3000" b="1" i="0" u="none" strike="noStrike" kern="1200" cap="none" spc="89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млн</a:t>
            </a:r>
            <a:r>
              <a:rPr kumimoji="0" lang="en-US" sz="3000" b="1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.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семей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пользуются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техникой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1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REDMOND</a:t>
            </a:r>
            <a:r>
              <a:rPr lang="en-US" sz="3000" b="1" spc="89" dirty="0">
                <a:solidFill>
                  <a:srgbClr val="FFFFFF"/>
                </a:solidFill>
                <a:latin typeface="Arial"/>
                <a:cs typeface="Arial"/>
              </a:rPr>
              <a:t> </a:t>
            </a:r>
            <a:endParaRPr lang="ru-RU">
              <a:cs typeface="Calibri"/>
            </a:endParaRPr>
          </a:p>
          <a:p>
            <a:pPr>
              <a:lnSpc>
                <a:spcPts val="4800"/>
              </a:lnSpc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более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2 000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сотрудников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работают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в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компании</a:t>
            </a:r>
            <a:r>
              <a:rPr lang="en-US" sz="3000" dirty="0">
                <a:solidFill>
                  <a:srgbClr val="FFFFFF"/>
                </a:solidFill>
                <a:latin typeface="Arial"/>
                <a:cs typeface="Arial"/>
              </a:rPr>
              <a:t> </a:t>
            </a:r>
            <a:endParaRPr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89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более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1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3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5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стран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продают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технику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REDMOND</a:t>
            </a:r>
            <a:endParaRPr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  <a:p>
            <a:pPr>
              <a:lnSpc>
                <a:spcPts val="4800"/>
              </a:lnSpc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более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150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объектов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интеллектуальной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собственности</a:t>
            </a:r>
            <a:r>
              <a:rPr lang="en-US" sz="3000" dirty="0">
                <a:solidFill>
                  <a:srgbClr val="FFFFFF"/>
                </a:solidFill>
                <a:latin typeface="Arial"/>
                <a:cs typeface="Arial"/>
              </a:rPr>
              <a:t> </a:t>
            </a:r>
            <a:endParaRPr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69F12883-7CCB-EB33-7585-1A0F8947492F}"/>
              </a:ext>
            </a:extLst>
          </p:cNvPr>
          <p:cNvGrpSpPr/>
          <p:nvPr/>
        </p:nvGrpSpPr>
        <p:grpSpPr>
          <a:xfrm>
            <a:off x="2" y="-2"/>
            <a:ext cx="8618140" cy="10287000"/>
            <a:chOff x="1017155" y="-21382"/>
            <a:chExt cx="1934592" cy="2309216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CDB19330-63DC-D80A-F782-835093B74F23}"/>
                </a:ext>
              </a:extLst>
            </p:cNvPr>
            <p:cNvSpPr/>
            <p:nvPr/>
          </p:nvSpPr>
          <p:spPr>
            <a:xfrm>
              <a:off x="1017155" y="-21382"/>
              <a:ext cx="1934592" cy="2309216"/>
            </a:xfrm>
            <a:custGeom>
              <a:avLst/>
              <a:gdLst/>
              <a:ahLst/>
              <a:cxnLst/>
              <a:rect l="l" t="t" r="r" b="b"/>
              <a:pathLst>
                <a:path w="1934592" h="2309216">
                  <a:moveTo>
                    <a:pt x="0" y="0"/>
                  </a:moveTo>
                  <a:lnTo>
                    <a:pt x="1934592" y="0"/>
                  </a:lnTo>
                  <a:lnTo>
                    <a:pt x="1934592" y="2309216"/>
                  </a:lnTo>
                  <a:lnTo>
                    <a:pt x="0" y="230921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9D7EBD7-1516-FF77-C744-AFDF3179AC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4592" y="664358"/>
            <a:ext cx="4625242" cy="1642792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4AB01950-28BA-B854-F66F-915FE1BC7B1C}"/>
              </a:ext>
            </a:extLst>
          </p:cNvPr>
          <p:cNvSpPr txBox="1"/>
          <p:nvPr/>
        </p:nvSpPr>
        <p:spPr>
          <a:xfrm>
            <a:off x="511628" y="2791974"/>
            <a:ext cx="6502879" cy="6448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 algn="just">
              <a:lnSpc>
                <a:spcPts val="5100"/>
              </a:lnSpc>
              <a:buFont typeface="Arial"/>
              <a:buChar char="•"/>
              <a:defRPr/>
            </a:pP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Налажен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прием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заказов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из</a:t>
            </a:r>
            <a:r>
              <a:rPr lang="en-US" sz="3000" spc="89" dirty="0">
                <a:latin typeface="Arial"/>
                <a:cs typeface="Arial"/>
              </a:rPr>
              <a:t> </a:t>
            </a:r>
            <a:endParaRPr lang="en-US" sz="3000" b="0" i="0" u="none" strike="noStrike" kern="1200" cap="none" spc="89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5100"/>
              </a:lnSpc>
              <a:defRPr/>
            </a:pPr>
            <a:r>
              <a:rPr lang="en-US" sz="3000" spc="89" dirty="0">
                <a:latin typeface="Arial"/>
                <a:cs typeface="Arial"/>
              </a:rPr>
              <a:t>     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интернет-магазина</a:t>
            </a:r>
            <a:endParaRPr lang="en-US" sz="3000" b="0" i="0" u="none" strike="noStrike" kern="1200" cap="none" spc="89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647700" marR="0" lvl="1" indent="-323850" algn="just" defTabSz="914400" rtl="0" eaLnBrk="1" fontAlgn="auto" latinLnBrk="0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Налажена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обработка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заказов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операторами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КЦ в CRM с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возможностью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подбора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акций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скидок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промо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и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т.п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.</a:t>
            </a:r>
            <a:endParaRPr lang="en-US" sz="3000" b="0" i="0" u="none" strike="noStrike" kern="1200" cap="none" spc="89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647700" marR="0" lvl="1" indent="-323850" algn="just" defTabSz="914400" rtl="0" eaLnBrk="1" fontAlgn="auto" latinLnBrk="0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Настроен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конструктор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сложной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приоритизации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акций</a:t>
            </a:r>
            <a:endParaRPr lang="en-US" sz="3000" b="0" i="0" u="none" strike="noStrike" kern="1200" cap="none" spc="89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647700" marR="0" lvl="1" indent="-323850" algn="just" defTabSz="914400" rtl="0" eaLnBrk="1" fontAlgn="auto" latinLnBrk="0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Реализуется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лояльность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для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юридических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лиц</a:t>
            </a:r>
            <a:endParaRPr lang="en-US" sz="3000" b="0" i="0" u="none" strike="noStrike" kern="1200" cap="none" spc="89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7" name="Group 6">
            <a:extLst>
              <a:ext uri="{FF2B5EF4-FFF2-40B4-BE49-F238E27FC236}">
                <a16:creationId xmlns:a16="http://schemas.microsoft.com/office/drawing/2014/main" id="{960AB115-C101-6BE2-595B-105CE4356CE6}"/>
              </a:ext>
            </a:extLst>
          </p:cNvPr>
          <p:cNvGrpSpPr>
            <a:grpSpLocks noChangeAspect="1"/>
          </p:cNvGrpSpPr>
          <p:nvPr/>
        </p:nvGrpSpPr>
        <p:grpSpPr>
          <a:xfrm>
            <a:off x="14607070" y="5474796"/>
            <a:ext cx="5534368" cy="4873838"/>
            <a:chOff x="0" y="0"/>
            <a:chExt cx="4282440" cy="37084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65953C6-7192-88BC-DEB3-8E1CB4015C6F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ED7D31"/>
            </a:solidFill>
          </p:spPr>
        </p:sp>
      </p:grpSp>
      <p:sp>
        <p:nvSpPr>
          <p:cNvPr id="19" name="Freeform 7">
            <a:extLst>
              <a:ext uri="{FF2B5EF4-FFF2-40B4-BE49-F238E27FC236}">
                <a16:creationId xmlns:a16="http://schemas.microsoft.com/office/drawing/2014/main" id="{C9CDE806-297B-871D-F6B4-0E76A921100B}"/>
              </a:ext>
            </a:extLst>
          </p:cNvPr>
          <p:cNvSpPr/>
          <p:nvPr/>
        </p:nvSpPr>
        <p:spPr>
          <a:xfrm>
            <a:off x="15072434" y="5817696"/>
            <a:ext cx="4636296" cy="4057409"/>
          </a:xfrm>
          <a:custGeom>
            <a:avLst/>
            <a:gdLst/>
            <a:ahLst/>
            <a:cxnLst/>
            <a:rect l="l" t="t" r="r" b="b"/>
            <a:pathLst>
              <a:path w="4282440" h="370840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07354A61-6CE8-1CC6-ED84-5E6FD8567222}"/>
              </a:ext>
            </a:extLst>
          </p:cNvPr>
          <p:cNvSpPr/>
          <p:nvPr/>
        </p:nvSpPr>
        <p:spPr>
          <a:xfrm>
            <a:off x="15548686" y="6239518"/>
            <a:ext cx="3670190" cy="3227373"/>
          </a:xfrm>
          <a:custGeom>
            <a:avLst/>
            <a:gdLst/>
            <a:ahLst/>
            <a:cxnLst/>
            <a:rect l="l" t="t" r="r" b="b"/>
            <a:pathLst>
              <a:path w="4282440" h="370840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solidFill>
            <a:srgbClr val="4B5D74"/>
          </a:solidFill>
        </p:spPr>
      </p:sp>
      <p:grpSp>
        <p:nvGrpSpPr>
          <p:cNvPr id="24" name="Group 6">
            <a:extLst>
              <a:ext uri="{FF2B5EF4-FFF2-40B4-BE49-F238E27FC236}">
                <a16:creationId xmlns:a16="http://schemas.microsoft.com/office/drawing/2014/main" id="{8ED1A4C7-8935-CF51-5F39-C733A7807BCE}"/>
              </a:ext>
            </a:extLst>
          </p:cNvPr>
          <p:cNvGrpSpPr>
            <a:grpSpLocks noChangeAspect="1"/>
          </p:cNvGrpSpPr>
          <p:nvPr/>
        </p:nvGrpSpPr>
        <p:grpSpPr>
          <a:xfrm>
            <a:off x="12824534" y="7352579"/>
            <a:ext cx="4826797" cy="4220696"/>
            <a:chOff x="0" y="0"/>
            <a:chExt cx="4282440" cy="3708400"/>
          </a:xfrm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FCECD48-171D-FAAD-6F2D-33DF37AF82B6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ED7D31"/>
            </a:solidFill>
          </p:spPr>
        </p:sp>
      </p:grpSp>
      <p:sp>
        <p:nvSpPr>
          <p:cNvPr id="26" name="Freeform 7">
            <a:extLst>
              <a:ext uri="{FF2B5EF4-FFF2-40B4-BE49-F238E27FC236}">
                <a16:creationId xmlns:a16="http://schemas.microsoft.com/office/drawing/2014/main" id="{4E51AFD5-0D48-71F9-0BB5-06D6558D7D44}"/>
              </a:ext>
            </a:extLst>
          </p:cNvPr>
          <p:cNvSpPr/>
          <p:nvPr/>
        </p:nvSpPr>
        <p:spPr>
          <a:xfrm>
            <a:off x="13208255" y="7763517"/>
            <a:ext cx="3901511" cy="3404267"/>
          </a:xfrm>
          <a:custGeom>
            <a:avLst/>
            <a:gdLst/>
            <a:ahLst/>
            <a:cxnLst/>
            <a:rect l="l" t="t" r="r" b="b"/>
            <a:pathLst>
              <a:path w="4282440" h="370840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097E29FF-F427-2052-4926-0522741228E1}"/>
              </a:ext>
            </a:extLst>
          </p:cNvPr>
          <p:cNvSpPr/>
          <p:nvPr/>
        </p:nvSpPr>
        <p:spPr>
          <a:xfrm>
            <a:off x="13630077" y="8158124"/>
            <a:ext cx="2976226" cy="2615052"/>
          </a:xfrm>
          <a:custGeom>
            <a:avLst/>
            <a:gdLst/>
            <a:ahLst/>
            <a:cxnLst/>
            <a:rect l="l" t="t" r="r" b="b"/>
            <a:pathLst>
              <a:path w="4282440" h="370840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solidFill>
            <a:srgbClr val="4B5D74"/>
          </a:solid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9414242" y="540400"/>
            <a:ext cx="6726551" cy="373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Более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1" i="0" u="none" strike="noStrike" kern="1200" cap="none" spc="89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900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магазинов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в </a:t>
            </a:r>
            <a:r>
              <a:rPr kumimoji="0" lang="en-US" sz="3000" b="1" i="0" u="none" strike="noStrike" kern="1200" cap="none" spc="89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15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странах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мира</a:t>
            </a:r>
            <a:endParaRPr lang="en-US" sz="3000" b="0" i="0" u="none" strike="noStrike" kern="1200" cap="none" spc="89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По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лностью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Российско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е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производство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на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осн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ове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современных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технологий</a:t>
            </a:r>
            <a:endParaRPr lang="en-US" sz="3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Более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20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миллионов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россиян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спят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на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матрасах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Askona</a:t>
            </a:r>
            <a:endParaRPr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918CAD36-45B8-D989-1093-F405EC3A68C5}"/>
              </a:ext>
            </a:extLst>
          </p:cNvPr>
          <p:cNvGrpSpPr/>
          <p:nvPr/>
        </p:nvGrpSpPr>
        <p:grpSpPr>
          <a:xfrm>
            <a:off x="2" y="-2"/>
            <a:ext cx="8618140" cy="10287000"/>
            <a:chOff x="1017155" y="-21382"/>
            <a:chExt cx="1934592" cy="2309216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121688D7-22F0-3110-4D31-E23D8929A862}"/>
                </a:ext>
              </a:extLst>
            </p:cNvPr>
            <p:cNvSpPr/>
            <p:nvPr/>
          </p:nvSpPr>
          <p:spPr>
            <a:xfrm>
              <a:off x="1017155" y="-21382"/>
              <a:ext cx="1934592" cy="2309216"/>
            </a:xfrm>
            <a:custGeom>
              <a:avLst/>
              <a:gdLst/>
              <a:ahLst/>
              <a:cxnLst/>
              <a:rect l="l" t="t" r="r" b="b"/>
              <a:pathLst>
                <a:path w="1934592" h="2309216">
                  <a:moveTo>
                    <a:pt x="0" y="0"/>
                  </a:moveTo>
                  <a:lnTo>
                    <a:pt x="1934592" y="0"/>
                  </a:lnTo>
                  <a:lnTo>
                    <a:pt x="1934592" y="2309216"/>
                  </a:lnTo>
                  <a:lnTo>
                    <a:pt x="0" y="230921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5">
            <a:extLst>
              <a:ext uri="{FF2B5EF4-FFF2-40B4-BE49-F238E27FC236}">
                <a16:creationId xmlns:a16="http://schemas.microsoft.com/office/drawing/2014/main" id="{2D4FF986-C907-DCC3-F55E-8BBF2E5600D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4415" y="534957"/>
            <a:ext cx="4866017" cy="1564691"/>
          </a:xfrm>
          <a:prstGeom prst="rect">
            <a:avLst/>
          </a:prstGeom>
          <a:ln>
            <a:solidFill>
              <a:srgbClr val="10AD98"/>
            </a:solidFill>
          </a:ln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67FB7A04-DF76-91C7-423E-82B6CEE98367}"/>
              </a:ext>
            </a:extLst>
          </p:cNvPr>
          <p:cNvSpPr txBox="1"/>
          <p:nvPr/>
        </p:nvSpPr>
        <p:spPr>
          <a:xfrm>
            <a:off x="317949" y="2318899"/>
            <a:ext cx="7612294" cy="69314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115" marR="0" lvl="1" indent="-269875" algn="just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Объединение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и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дедупликация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данных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оффлайн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- и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онлайн-магазинов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на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единой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платформе</a:t>
            </a:r>
            <a:endParaRPr lang="en-US" sz="2200" b="0" i="0" u="none" strike="noStrike" kern="1200" cap="none" spc="74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539115" marR="0" lvl="1" indent="-269875" algn="just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Автоматизированы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механизмы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начисления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бонусов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по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условию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(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ранее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20%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начислений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выполнялись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вручную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)</a:t>
            </a:r>
            <a:endParaRPr lang="en-US" sz="2200" b="0" i="0" u="none" strike="noStrike" kern="1200" cap="none" spc="74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539115" marR="0" lvl="1" indent="-269875" algn="just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Реализован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бесшовный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переход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с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предыдущей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системы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автоматизации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программы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лояльности</a:t>
            </a:r>
            <a:endParaRPr lang="en-US" sz="2200" b="0" i="0" u="none" strike="noStrike" kern="1200" cap="none" spc="74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539115" marR="0" lvl="1" indent="-269875" algn="just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Усовершенствованы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инструменты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коммуникаций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с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клиентами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.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Пользователи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получили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возможность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взаимодействия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с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миллионами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покупателей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гибко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сегментируя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их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по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любым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данным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в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системе</a:t>
            </a:r>
            <a:endParaRPr lang="en-US" sz="2200" b="0" i="0" u="none" strike="noStrike" kern="1200" cap="none" spc="74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539115" marR="0" lvl="1" indent="-269875" algn="just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Шеринг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и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конвертация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бонусов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для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участников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программы</a:t>
            </a:r>
            <a:r>
              <a:rPr kumimoji="0" lang="en-US" sz="220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20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лояльности</a:t>
            </a:r>
            <a:endParaRPr lang="en-US" sz="2200" b="0" i="0" u="none" strike="noStrike" kern="1200" cap="none" spc="74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C1E7E8ED-A1FA-B1F3-0020-CA3F86B0828B}"/>
              </a:ext>
            </a:extLst>
          </p:cNvPr>
          <p:cNvGrpSpPr>
            <a:grpSpLocks noChangeAspect="1"/>
          </p:cNvGrpSpPr>
          <p:nvPr/>
        </p:nvGrpSpPr>
        <p:grpSpPr>
          <a:xfrm>
            <a:off x="14607070" y="5474796"/>
            <a:ext cx="5534368" cy="4873838"/>
            <a:chOff x="0" y="0"/>
            <a:chExt cx="4282440" cy="3708400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67DDD49-6CB8-FD55-ECF3-6CC7ABBE7AD3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  <p:sp>
        <p:nvSpPr>
          <p:cNvPr id="17" name="Freeform 7">
            <a:extLst>
              <a:ext uri="{FF2B5EF4-FFF2-40B4-BE49-F238E27FC236}">
                <a16:creationId xmlns:a16="http://schemas.microsoft.com/office/drawing/2014/main" id="{C60BDA32-DA3D-19E2-FE31-1B3907687097}"/>
              </a:ext>
            </a:extLst>
          </p:cNvPr>
          <p:cNvSpPr/>
          <p:nvPr/>
        </p:nvSpPr>
        <p:spPr>
          <a:xfrm>
            <a:off x="15072434" y="5817696"/>
            <a:ext cx="4636296" cy="4057409"/>
          </a:xfrm>
          <a:custGeom>
            <a:avLst/>
            <a:gdLst/>
            <a:ahLst/>
            <a:cxnLst/>
            <a:rect l="l" t="t" r="r" b="b"/>
            <a:pathLst>
              <a:path w="4282440" h="370840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0FBEA00D-AD01-80DB-AEB3-7BDDE2D045B6}"/>
              </a:ext>
            </a:extLst>
          </p:cNvPr>
          <p:cNvSpPr/>
          <p:nvPr/>
        </p:nvSpPr>
        <p:spPr>
          <a:xfrm>
            <a:off x="15548686" y="6239518"/>
            <a:ext cx="3670190" cy="3227373"/>
          </a:xfrm>
          <a:custGeom>
            <a:avLst/>
            <a:gdLst/>
            <a:ahLst/>
            <a:cxnLst/>
            <a:rect l="l" t="t" r="r" b="b"/>
            <a:pathLst>
              <a:path w="4282440" h="370840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solidFill>
            <a:srgbClr val="ED7D31"/>
          </a:solidFill>
        </p:spPr>
      </p:sp>
      <p:grpSp>
        <p:nvGrpSpPr>
          <p:cNvPr id="22" name="Group 6">
            <a:extLst>
              <a:ext uri="{FF2B5EF4-FFF2-40B4-BE49-F238E27FC236}">
                <a16:creationId xmlns:a16="http://schemas.microsoft.com/office/drawing/2014/main" id="{09B28ABD-C502-1613-EF52-92CABB3CFCD9}"/>
              </a:ext>
            </a:extLst>
          </p:cNvPr>
          <p:cNvGrpSpPr>
            <a:grpSpLocks noChangeAspect="1"/>
          </p:cNvGrpSpPr>
          <p:nvPr/>
        </p:nvGrpSpPr>
        <p:grpSpPr>
          <a:xfrm>
            <a:off x="12824534" y="7352579"/>
            <a:ext cx="4826797" cy="4220696"/>
            <a:chOff x="0" y="0"/>
            <a:chExt cx="4282440" cy="3708400"/>
          </a:xfrm>
        </p:grpSpPr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032F6821-2554-AE5E-68D3-FCA4174B7ACD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  <p:sp>
        <p:nvSpPr>
          <p:cNvPr id="24" name="Freeform 7">
            <a:extLst>
              <a:ext uri="{FF2B5EF4-FFF2-40B4-BE49-F238E27FC236}">
                <a16:creationId xmlns:a16="http://schemas.microsoft.com/office/drawing/2014/main" id="{BD38A807-A93C-97DC-5A72-2D897DE69452}"/>
              </a:ext>
            </a:extLst>
          </p:cNvPr>
          <p:cNvSpPr/>
          <p:nvPr/>
        </p:nvSpPr>
        <p:spPr>
          <a:xfrm>
            <a:off x="13208255" y="7763517"/>
            <a:ext cx="3901511" cy="3404267"/>
          </a:xfrm>
          <a:custGeom>
            <a:avLst/>
            <a:gdLst/>
            <a:ahLst/>
            <a:cxnLst/>
            <a:rect l="l" t="t" r="r" b="b"/>
            <a:pathLst>
              <a:path w="4282440" h="370840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24935414-8F01-078C-3550-3B20DC5628C1}"/>
              </a:ext>
            </a:extLst>
          </p:cNvPr>
          <p:cNvSpPr/>
          <p:nvPr/>
        </p:nvSpPr>
        <p:spPr>
          <a:xfrm>
            <a:off x="13630077" y="8158124"/>
            <a:ext cx="2976226" cy="2615052"/>
          </a:xfrm>
          <a:custGeom>
            <a:avLst/>
            <a:gdLst/>
            <a:ahLst/>
            <a:cxnLst/>
            <a:rect l="l" t="t" r="r" b="b"/>
            <a:pathLst>
              <a:path w="4282440" h="370840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solidFill>
            <a:srgbClr val="ED7D31"/>
          </a:solid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9598192" y="516757"/>
            <a:ext cx="6518108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Более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1" i="0" u="none" strike="noStrike" kern="1200" cap="none" spc="8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285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магазинов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п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о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в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сей</a:t>
            </a:r>
            <a:r>
              <a:rPr kumimoji="0" lang="en-US" sz="3000" b="0" i="0" u="none" strike="noStrike" kern="1200" cap="none" spc="8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России</a:t>
            </a:r>
            <a:endParaRPr lang="en-US" sz="3000" b="0" i="0" u="none" strike="noStrike" kern="1200" cap="none" spc="89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89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40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миллион</a:t>
            </a:r>
            <a:r>
              <a:rPr kumimoji="0" lang="en-US" sz="3000" b="0" i="0" u="none" strike="noStrike" kern="1200" cap="none" spc="89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ов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товарных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позиций</a:t>
            </a:r>
            <a:endParaRPr lang="en-US" sz="30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Familia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входит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в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топ-20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самых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быстрорастущих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компаний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в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России</a:t>
            </a:r>
            <a:endParaRPr lang="en-US" sz="30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5F220911-50F2-D601-DDC5-1CC900BCB6AA}"/>
              </a:ext>
            </a:extLst>
          </p:cNvPr>
          <p:cNvGrpSpPr/>
          <p:nvPr/>
        </p:nvGrpSpPr>
        <p:grpSpPr>
          <a:xfrm>
            <a:off x="2" y="-2"/>
            <a:ext cx="8618140" cy="10287000"/>
            <a:chOff x="1017155" y="-21382"/>
            <a:chExt cx="1934592" cy="2309216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66CC7365-BFB3-7E61-14A8-E4BD6DEFA53D}"/>
                </a:ext>
              </a:extLst>
            </p:cNvPr>
            <p:cNvSpPr/>
            <p:nvPr/>
          </p:nvSpPr>
          <p:spPr>
            <a:xfrm>
              <a:off x="1017155" y="-21382"/>
              <a:ext cx="1934592" cy="2309216"/>
            </a:xfrm>
            <a:custGeom>
              <a:avLst/>
              <a:gdLst/>
              <a:ahLst/>
              <a:cxnLst/>
              <a:rect l="l" t="t" r="r" b="b"/>
              <a:pathLst>
                <a:path w="1934592" h="2309216">
                  <a:moveTo>
                    <a:pt x="0" y="0"/>
                  </a:moveTo>
                  <a:lnTo>
                    <a:pt x="1934592" y="0"/>
                  </a:lnTo>
                  <a:lnTo>
                    <a:pt x="1934592" y="2309216"/>
                  </a:lnTo>
                  <a:lnTo>
                    <a:pt x="0" y="230921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27538317-ED97-F5B9-C6C5-BB1D6E82A3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5568" b="5568"/>
          <a:stretch>
            <a:fillRect/>
          </a:stretch>
        </p:blipFill>
        <p:spPr>
          <a:xfrm>
            <a:off x="661307" y="565743"/>
            <a:ext cx="4902606" cy="1380611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0354DF11-76AD-528C-3820-079EF13634DC}"/>
              </a:ext>
            </a:extLst>
          </p:cNvPr>
          <p:cNvSpPr txBox="1"/>
          <p:nvPr/>
        </p:nvSpPr>
        <p:spPr>
          <a:xfrm>
            <a:off x="437041" y="2508702"/>
            <a:ext cx="7546124" cy="6919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115" marR="0" lvl="1" indent="-269875" algn="just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Создана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единая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система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для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хранения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актуальной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информации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о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заказах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покупателях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и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транзакциях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программы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лояльности</a:t>
            </a:r>
            <a:endParaRPr lang="ru-RU"/>
          </a:p>
          <a:p>
            <a:pPr marL="539115" marR="0" lvl="1" indent="-269875" algn="just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Реализован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сервис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автоматической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загрузки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данных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из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внешних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систем</a:t>
            </a:r>
            <a:endParaRPr lang="en-US" sz="2450" b="0" i="0" u="none" strike="noStrike" kern="1200" cap="none" spc="74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39115" marR="0" lvl="1" indent="-269875" algn="just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Дополнительная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коммуникация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с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клиентами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через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информирование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в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чеке</a:t>
            </a:r>
            <a:endParaRPr lang="en-US" sz="2450" b="0" i="0" u="none" strike="noStrike" kern="1200" cap="none" spc="74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39115" marR="0" lvl="1" indent="-269875" algn="just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Разработаны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уникальные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механики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программы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лояльности</a:t>
            </a:r>
            <a:endParaRPr lang="en-US" sz="2450" b="0" i="0" u="none" strike="noStrike" kern="1200" cap="none" spc="74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39115" marR="0" lvl="1" indent="-269875" algn="just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Разные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виды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US" sz="2450" spc="74" dirty="0" err="1">
                <a:solidFill>
                  <a:srgbClr val="000000"/>
                </a:solidFill>
                <a:latin typeface="Arial"/>
                <a:cs typeface="Arial"/>
              </a:rPr>
              <a:t>баллов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(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бонусные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,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накопление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фишек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и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т.д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.)</a:t>
            </a:r>
            <a:endParaRPr lang="en-US" sz="2450" b="0" i="0" u="none" strike="noStrike" kern="1200" cap="none" spc="7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54D146BA-95DB-B353-5AF0-1899585A5E8F}"/>
              </a:ext>
            </a:extLst>
          </p:cNvPr>
          <p:cNvGrpSpPr>
            <a:grpSpLocks noChangeAspect="1"/>
          </p:cNvGrpSpPr>
          <p:nvPr/>
        </p:nvGrpSpPr>
        <p:grpSpPr>
          <a:xfrm>
            <a:off x="14607070" y="5474796"/>
            <a:ext cx="5534368" cy="4873838"/>
            <a:chOff x="0" y="0"/>
            <a:chExt cx="4282440" cy="3708400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2C586D5F-181A-FC07-798D-692EDA384078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  <p:sp>
        <p:nvSpPr>
          <p:cNvPr id="17" name="Freeform 7">
            <a:extLst>
              <a:ext uri="{FF2B5EF4-FFF2-40B4-BE49-F238E27FC236}">
                <a16:creationId xmlns:a16="http://schemas.microsoft.com/office/drawing/2014/main" id="{26C81B69-7BB7-34F1-E28C-9E80C7EB39AA}"/>
              </a:ext>
            </a:extLst>
          </p:cNvPr>
          <p:cNvSpPr/>
          <p:nvPr/>
        </p:nvSpPr>
        <p:spPr>
          <a:xfrm>
            <a:off x="15072434" y="5817696"/>
            <a:ext cx="4636296" cy="4057409"/>
          </a:xfrm>
          <a:custGeom>
            <a:avLst/>
            <a:gdLst/>
            <a:ahLst/>
            <a:cxnLst/>
            <a:rect l="l" t="t" r="r" b="b"/>
            <a:pathLst>
              <a:path w="4282440" h="370840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F9A9FBB7-BCD5-C621-EC5A-3D60FE89300C}"/>
              </a:ext>
            </a:extLst>
          </p:cNvPr>
          <p:cNvSpPr/>
          <p:nvPr/>
        </p:nvSpPr>
        <p:spPr>
          <a:xfrm>
            <a:off x="15548686" y="6239518"/>
            <a:ext cx="3670190" cy="3227373"/>
          </a:xfrm>
          <a:custGeom>
            <a:avLst/>
            <a:gdLst/>
            <a:ahLst/>
            <a:cxnLst/>
            <a:rect l="l" t="t" r="r" b="b"/>
            <a:pathLst>
              <a:path w="4282440" h="370840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solidFill>
            <a:srgbClr val="ED7D31"/>
          </a:solidFill>
        </p:spPr>
      </p:sp>
      <p:grpSp>
        <p:nvGrpSpPr>
          <p:cNvPr id="25" name="Group 6">
            <a:extLst>
              <a:ext uri="{FF2B5EF4-FFF2-40B4-BE49-F238E27FC236}">
                <a16:creationId xmlns:a16="http://schemas.microsoft.com/office/drawing/2014/main" id="{3C48D2F5-BB2F-7BBF-9B38-B2CBB77B4BCB}"/>
              </a:ext>
            </a:extLst>
          </p:cNvPr>
          <p:cNvGrpSpPr>
            <a:grpSpLocks noChangeAspect="1"/>
          </p:cNvGrpSpPr>
          <p:nvPr/>
        </p:nvGrpSpPr>
        <p:grpSpPr>
          <a:xfrm>
            <a:off x="12824534" y="7352579"/>
            <a:ext cx="4826797" cy="4220696"/>
            <a:chOff x="0" y="0"/>
            <a:chExt cx="4282440" cy="3708400"/>
          </a:xfrm>
        </p:grpSpPr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166C2974-4A48-4CDA-0BD9-5803B78C71B8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  <p:sp>
        <p:nvSpPr>
          <p:cNvPr id="27" name="Freeform 7">
            <a:extLst>
              <a:ext uri="{FF2B5EF4-FFF2-40B4-BE49-F238E27FC236}">
                <a16:creationId xmlns:a16="http://schemas.microsoft.com/office/drawing/2014/main" id="{B90AA70D-9C43-11C6-F11D-C5D6CEE90D1D}"/>
              </a:ext>
            </a:extLst>
          </p:cNvPr>
          <p:cNvSpPr/>
          <p:nvPr/>
        </p:nvSpPr>
        <p:spPr>
          <a:xfrm>
            <a:off x="13208255" y="7763517"/>
            <a:ext cx="3901511" cy="3404267"/>
          </a:xfrm>
          <a:custGeom>
            <a:avLst/>
            <a:gdLst/>
            <a:ahLst/>
            <a:cxnLst/>
            <a:rect l="l" t="t" r="r" b="b"/>
            <a:pathLst>
              <a:path w="4282440" h="370840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DE07FA69-2906-42B5-CC88-D106505F4B43}"/>
              </a:ext>
            </a:extLst>
          </p:cNvPr>
          <p:cNvSpPr/>
          <p:nvPr/>
        </p:nvSpPr>
        <p:spPr>
          <a:xfrm>
            <a:off x="13630077" y="8158124"/>
            <a:ext cx="2976226" cy="2615052"/>
          </a:xfrm>
          <a:custGeom>
            <a:avLst/>
            <a:gdLst/>
            <a:ahLst/>
            <a:cxnLst/>
            <a:rect l="l" t="t" r="r" b="b"/>
            <a:pathLst>
              <a:path w="4282440" h="370840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solidFill>
            <a:srgbClr val="ED7D31"/>
          </a:solid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341" y="0"/>
            <a:ext cx="18490681" cy="10377334"/>
            <a:chOff x="0" y="0"/>
            <a:chExt cx="2900947" cy="16280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00947" cy="1628068"/>
            </a:xfrm>
            <a:custGeom>
              <a:avLst/>
              <a:gdLst/>
              <a:ahLst/>
              <a:cxnLst/>
              <a:rect l="l" t="t" r="r" b="b"/>
              <a:pathLst>
                <a:path w="2900947" h="1628068">
                  <a:moveTo>
                    <a:pt x="0" y="0"/>
                  </a:moveTo>
                  <a:lnTo>
                    <a:pt x="2900947" y="0"/>
                  </a:lnTo>
                  <a:lnTo>
                    <a:pt x="2900947" y="1628068"/>
                  </a:lnTo>
                  <a:lnTo>
                    <a:pt x="0" y="1628068"/>
                  </a:lnTo>
                  <a:close/>
                </a:path>
              </a:pathLst>
            </a:custGeom>
            <a:solidFill>
              <a:srgbClr val="000000">
                <a:alpha val="4706"/>
              </a:srgbClr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9552707" y="377567"/>
            <a:ext cx="6245186" cy="3200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8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Компания представлена в б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олее ч</a:t>
            </a:r>
            <a:r>
              <a:rPr kumimoji="0" lang="en-US" sz="3000" b="0" i="0" u="none" strike="noStrike" kern="1200" cap="none" spc="8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ем </a:t>
            </a:r>
            <a:r>
              <a:rPr kumimoji="0" lang="en-US" sz="3000" b="1" i="0" u="none" strike="noStrike" kern="1200" cap="none" spc="8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190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странах</a:t>
            </a: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</a:t>
            </a:r>
            <a:r>
              <a:rPr kumimoji="0" lang="en-US" sz="3000" b="0" i="0" u="none" strike="noStrike" kern="1200" cap="none" spc="8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олее </a:t>
            </a:r>
            <a:r>
              <a:rPr kumimoji="0" lang="en-US" sz="3000" b="1" i="0" u="none" strike="noStrike" kern="1200" cap="none" spc="8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1000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товарных брендов во всем мире</a:t>
            </a: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млрд людей пользуются продукцией каждый день</a:t>
            </a: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241ED61A-D125-45DC-6D66-2F7F7B0FB806}"/>
              </a:ext>
            </a:extLst>
          </p:cNvPr>
          <p:cNvGrpSpPr/>
          <p:nvPr/>
        </p:nvGrpSpPr>
        <p:grpSpPr>
          <a:xfrm>
            <a:off x="2" y="-2"/>
            <a:ext cx="8618140" cy="10287000"/>
            <a:chOff x="1017155" y="-21382"/>
            <a:chExt cx="1934592" cy="2309216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A394287B-11C0-4C36-686E-4B04CEA6F9FC}"/>
                </a:ext>
              </a:extLst>
            </p:cNvPr>
            <p:cNvSpPr/>
            <p:nvPr/>
          </p:nvSpPr>
          <p:spPr>
            <a:xfrm>
              <a:off x="1017155" y="-21382"/>
              <a:ext cx="1934592" cy="2309216"/>
            </a:xfrm>
            <a:custGeom>
              <a:avLst/>
              <a:gdLst/>
              <a:ahLst/>
              <a:cxnLst/>
              <a:rect l="l" t="t" r="r" b="b"/>
              <a:pathLst>
                <a:path w="1934592" h="2309216">
                  <a:moveTo>
                    <a:pt x="0" y="0"/>
                  </a:moveTo>
                  <a:lnTo>
                    <a:pt x="1934592" y="0"/>
                  </a:lnTo>
                  <a:lnTo>
                    <a:pt x="1934592" y="2309216"/>
                  </a:lnTo>
                  <a:lnTo>
                    <a:pt x="0" y="230921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4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A3835040-102C-6E42-00E4-B630C7B162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4611"/>
          <a:stretch>
            <a:fillRect/>
          </a:stretch>
        </p:blipFill>
        <p:spPr>
          <a:xfrm>
            <a:off x="525854" y="562007"/>
            <a:ext cx="4407208" cy="1485670"/>
          </a:xfrm>
          <a:prstGeom prst="rect">
            <a:avLst/>
          </a:prstGeom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B4CEFDCC-1BB4-88A6-D770-71A66A821683}"/>
              </a:ext>
            </a:extLst>
          </p:cNvPr>
          <p:cNvSpPr txBox="1"/>
          <p:nvPr/>
        </p:nvSpPr>
        <p:spPr>
          <a:xfrm>
            <a:off x="287505" y="2431248"/>
            <a:ext cx="8021016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115" marR="0" lvl="1" indent="-269875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Вовлеченность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пользователей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в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проводимые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кампании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–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вся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Россия</a:t>
            </a:r>
            <a:endParaRPr lang="ru-RU" dirty="0">
              <a:cs typeface="Calibri"/>
            </a:endParaRPr>
          </a:p>
          <a:p>
            <a:pPr marL="539115" marR="0" lvl="1" indent="-269875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Запущено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более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47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маркетинговых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кампаний</a:t>
            </a:r>
            <a:endParaRPr lang="en-US" sz="2450" b="0" i="0" u="none" strike="noStrike" kern="1200" cap="none" spc="74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539115" marR="0" lvl="1" indent="-269875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В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системе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более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1,3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млн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.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зарегистрировавшихся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пользователей</a:t>
            </a:r>
            <a:endParaRPr lang="en-US" sz="2450" b="0" i="0" u="none" strike="noStrike" kern="1200" cap="none" spc="74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539115" marR="0" lvl="1" indent="-269875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Более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400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тыс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.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начисленных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бонусов</a:t>
            </a:r>
            <a:endParaRPr lang="en-US" sz="2450" b="0" i="0" u="none" strike="noStrike" kern="1200" cap="none" spc="74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539115" marR="0" lvl="1" indent="-269875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Более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3,5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тыс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.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разыгранных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и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купленных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за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бонусы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призов</a:t>
            </a:r>
            <a:endParaRPr lang="en-US" sz="2450" b="0" i="0" u="none" strike="noStrike" kern="1200" cap="none" spc="74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539115" marR="0" lvl="1" indent="-269875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Более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45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тыс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.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автоматически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отправленных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смс</a:t>
            </a:r>
            <a:endParaRPr lang="en-US" sz="2450" b="0" i="0" u="none" strike="noStrike" kern="1200" cap="none" spc="74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539115" marR="0" lvl="1" indent="-269875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Около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620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тыс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.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отправленных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email</a:t>
            </a:r>
            <a:endParaRPr lang="en-US" sz="2450" b="0" i="0" u="none" strike="noStrike" kern="1200" cap="none" spc="74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539115" marR="0" lvl="1" indent="-269875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Построение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Single View,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системы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дедупликации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и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создания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единого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профиля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клиента</a:t>
            </a:r>
            <a:endParaRPr lang="en-US" sz="2450" b="0" i="0" u="none" strike="noStrike" kern="1200" cap="none" spc="74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7" name="Group 6">
            <a:extLst>
              <a:ext uri="{FF2B5EF4-FFF2-40B4-BE49-F238E27FC236}">
                <a16:creationId xmlns:a16="http://schemas.microsoft.com/office/drawing/2014/main" id="{68D2A74A-AB6C-4996-9DCE-B11397D552C2}"/>
              </a:ext>
            </a:extLst>
          </p:cNvPr>
          <p:cNvGrpSpPr>
            <a:grpSpLocks noChangeAspect="1"/>
          </p:cNvGrpSpPr>
          <p:nvPr/>
        </p:nvGrpSpPr>
        <p:grpSpPr>
          <a:xfrm>
            <a:off x="14607070" y="5474796"/>
            <a:ext cx="5534368" cy="4873838"/>
            <a:chOff x="0" y="0"/>
            <a:chExt cx="4282440" cy="37084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576E50DA-27F9-6D34-E42E-64007C008385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ED7D31"/>
            </a:solidFill>
          </p:spPr>
        </p:sp>
      </p:grpSp>
      <p:sp>
        <p:nvSpPr>
          <p:cNvPr id="19" name="Freeform 7">
            <a:extLst>
              <a:ext uri="{FF2B5EF4-FFF2-40B4-BE49-F238E27FC236}">
                <a16:creationId xmlns:a16="http://schemas.microsoft.com/office/drawing/2014/main" id="{B9A950DF-5AEF-25E0-6AD3-7EE14862D70D}"/>
              </a:ext>
            </a:extLst>
          </p:cNvPr>
          <p:cNvSpPr/>
          <p:nvPr/>
        </p:nvSpPr>
        <p:spPr>
          <a:xfrm>
            <a:off x="15072434" y="5817696"/>
            <a:ext cx="4636296" cy="4057409"/>
          </a:xfrm>
          <a:custGeom>
            <a:avLst/>
            <a:gdLst/>
            <a:ahLst/>
            <a:cxnLst/>
            <a:rect l="l" t="t" r="r" b="b"/>
            <a:pathLst>
              <a:path w="4282440" h="370840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766FA98A-FA76-DC20-AA04-82C101D6B875}"/>
              </a:ext>
            </a:extLst>
          </p:cNvPr>
          <p:cNvSpPr/>
          <p:nvPr/>
        </p:nvSpPr>
        <p:spPr>
          <a:xfrm>
            <a:off x="15548686" y="6239518"/>
            <a:ext cx="3670190" cy="3227373"/>
          </a:xfrm>
          <a:custGeom>
            <a:avLst/>
            <a:gdLst/>
            <a:ahLst/>
            <a:cxnLst/>
            <a:rect l="l" t="t" r="r" b="b"/>
            <a:pathLst>
              <a:path w="4282440" h="370840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solidFill>
            <a:srgbClr val="4B5D74"/>
          </a:solidFill>
        </p:spPr>
      </p:sp>
      <p:grpSp>
        <p:nvGrpSpPr>
          <p:cNvPr id="24" name="Group 6">
            <a:extLst>
              <a:ext uri="{FF2B5EF4-FFF2-40B4-BE49-F238E27FC236}">
                <a16:creationId xmlns:a16="http://schemas.microsoft.com/office/drawing/2014/main" id="{6C669430-9915-F37B-042F-8C15B68F77FB}"/>
              </a:ext>
            </a:extLst>
          </p:cNvPr>
          <p:cNvGrpSpPr>
            <a:grpSpLocks noChangeAspect="1"/>
          </p:cNvGrpSpPr>
          <p:nvPr/>
        </p:nvGrpSpPr>
        <p:grpSpPr>
          <a:xfrm>
            <a:off x="12824534" y="7352579"/>
            <a:ext cx="4826797" cy="4220696"/>
            <a:chOff x="0" y="0"/>
            <a:chExt cx="4282440" cy="3708400"/>
          </a:xfrm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ED4D2FF2-4E13-FF23-CB20-839F9DEDCD54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ED7D31"/>
            </a:solidFill>
          </p:spPr>
        </p:sp>
      </p:grpSp>
      <p:sp>
        <p:nvSpPr>
          <p:cNvPr id="26" name="Freeform 7">
            <a:extLst>
              <a:ext uri="{FF2B5EF4-FFF2-40B4-BE49-F238E27FC236}">
                <a16:creationId xmlns:a16="http://schemas.microsoft.com/office/drawing/2014/main" id="{73DE8A56-29D8-1F1C-01B4-02823D827498}"/>
              </a:ext>
            </a:extLst>
          </p:cNvPr>
          <p:cNvSpPr/>
          <p:nvPr/>
        </p:nvSpPr>
        <p:spPr>
          <a:xfrm>
            <a:off x="13208255" y="7763517"/>
            <a:ext cx="3901511" cy="3404267"/>
          </a:xfrm>
          <a:custGeom>
            <a:avLst/>
            <a:gdLst/>
            <a:ahLst/>
            <a:cxnLst/>
            <a:rect l="l" t="t" r="r" b="b"/>
            <a:pathLst>
              <a:path w="4282440" h="370840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EB3D26DB-4EBC-D75F-3F10-300290FBF050}"/>
              </a:ext>
            </a:extLst>
          </p:cNvPr>
          <p:cNvSpPr/>
          <p:nvPr/>
        </p:nvSpPr>
        <p:spPr>
          <a:xfrm>
            <a:off x="13630077" y="8158124"/>
            <a:ext cx="2976226" cy="2615052"/>
          </a:xfrm>
          <a:custGeom>
            <a:avLst/>
            <a:gdLst/>
            <a:ahLst/>
            <a:cxnLst/>
            <a:rect l="l" t="t" r="r" b="b"/>
            <a:pathLst>
              <a:path w="4282440" h="370840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solidFill>
            <a:srgbClr val="4B5D74"/>
          </a:solid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1341" y="0"/>
            <a:ext cx="18490681" cy="10377334"/>
            <a:chOff x="0" y="0"/>
            <a:chExt cx="2900947" cy="16280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00947" cy="1628068"/>
            </a:xfrm>
            <a:custGeom>
              <a:avLst/>
              <a:gdLst/>
              <a:ahLst/>
              <a:cxnLst/>
              <a:rect l="l" t="t" r="r" b="b"/>
              <a:pathLst>
                <a:path w="2900947" h="1628068">
                  <a:moveTo>
                    <a:pt x="0" y="0"/>
                  </a:moveTo>
                  <a:lnTo>
                    <a:pt x="2900947" y="0"/>
                  </a:lnTo>
                  <a:lnTo>
                    <a:pt x="2900947" y="1628068"/>
                  </a:lnTo>
                  <a:lnTo>
                    <a:pt x="0" y="1628068"/>
                  </a:lnTo>
                  <a:close/>
                </a:path>
              </a:pathLst>
            </a:custGeom>
            <a:solidFill>
              <a:srgbClr val="000000">
                <a:alpha val="4706"/>
              </a:srgbClr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9539100" y="554460"/>
            <a:ext cx="6518108" cy="320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89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Одна из крупнейших сетей кинотеатров в России</a:t>
            </a: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35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современных кинотеатров</a:t>
            </a: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Кинотеатры в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городах России</a:t>
            </a: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264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кинозала</a:t>
            </a: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кинозалов с технологией IMAX</a:t>
            </a:r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FC077334-93BB-F8F8-71E1-9FA72C8E0D5E}"/>
              </a:ext>
            </a:extLst>
          </p:cNvPr>
          <p:cNvGrpSpPr/>
          <p:nvPr/>
        </p:nvGrpSpPr>
        <p:grpSpPr>
          <a:xfrm>
            <a:off x="2" y="-2"/>
            <a:ext cx="8618140" cy="10287000"/>
            <a:chOff x="1017155" y="-21382"/>
            <a:chExt cx="1934592" cy="2309216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8A2A7C75-DECE-5166-F609-8402A713336F}"/>
                </a:ext>
              </a:extLst>
            </p:cNvPr>
            <p:cNvSpPr/>
            <p:nvPr/>
          </p:nvSpPr>
          <p:spPr>
            <a:xfrm>
              <a:off x="1017155" y="-21382"/>
              <a:ext cx="1934592" cy="2309216"/>
            </a:xfrm>
            <a:custGeom>
              <a:avLst/>
              <a:gdLst/>
              <a:ahLst/>
              <a:cxnLst/>
              <a:rect l="l" t="t" r="r" b="b"/>
              <a:pathLst>
                <a:path w="1934592" h="2309216">
                  <a:moveTo>
                    <a:pt x="0" y="0"/>
                  </a:moveTo>
                  <a:lnTo>
                    <a:pt x="1934592" y="0"/>
                  </a:lnTo>
                  <a:lnTo>
                    <a:pt x="1934592" y="2309216"/>
                  </a:lnTo>
                  <a:lnTo>
                    <a:pt x="0" y="230921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9">
            <a:extLst>
              <a:ext uri="{FF2B5EF4-FFF2-40B4-BE49-F238E27FC236}">
                <a16:creationId xmlns:a16="http://schemas.microsoft.com/office/drawing/2014/main" id="{CF9610B5-7848-515F-B39A-EAA3CBC783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1573" y="559675"/>
            <a:ext cx="5711453" cy="1830481"/>
          </a:xfrm>
          <a:prstGeom prst="rect">
            <a:avLst/>
          </a:prstGeom>
        </p:spPr>
      </p:pic>
      <p:sp>
        <p:nvSpPr>
          <p:cNvPr id="16" name="TextBox 10">
            <a:extLst>
              <a:ext uri="{FF2B5EF4-FFF2-40B4-BE49-F238E27FC236}">
                <a16:creationId xmlns:a16="http://schemas.microsoft.com/office/drawing/2014/main" id="{06D94CF2-ED81-E922-619F-469E1FB02D41}"/>
              </a:ext>
            </a:extLst>
          </p:cNvPr>
          <p:cNvSpPr txBox="1"/>
          <p:nvPr/>
        </p:nvSpPr>
        <p:spPr>
          <a:xfrm>
            <a:off x="484413" y="2574232"/>
            <a:ext cx="7765938" cy="6401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115" marR="0" lvl="1" indent="-269875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50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Реализация</a:t>
            </a:r>
            <a:r>
              <a:rPr kumimoji="0" lang="en-US" sz="250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50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системы</a:t>
            </a:r>
            <a:r>
              <a:rPr kumimoji="0" lang="en-US" sz="250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50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использования</a:t>
            </a:r>
            <a:r>
              <a:rPr kumimoji="0" lang="en-US" sz="2500" b="0" i="0" u="none" strike="noStrike" kern="1200" cap="none" spc="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500" b="0" i="0" u="none" strike="noStrike" kern="1200" cap="none" spc="74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сертификатов</a:t>
            </a:r>
            <a:endParaRPr lang="ru-RU" dirty="0" err="1">
              <a:cs typeface="Calibri"/>
            </a:endParaRPr>
          </a:p>
          <a:p>
            <a:pPr marL="539115" marR="0" lvl="1" indent="-269875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Реализация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ряда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акций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перед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выходом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новых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фильмов</a:t>
            </a:r>
            <a:endParaRPr lang="en-US" sz="2500" b="0" i="0" u="none" strike="noStrike" kern="1200" cap="none" spc="36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39115" marR="0" lvl="1" indent="-269875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Повышена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эффективность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работы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ряда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внутренних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процессов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для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поддержания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стабильности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действия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акций</a:t>
            </a:r>
            <a:endParaRPr lang="en-US" sz="2500" b="0" i="0" u="none" strike="noStrike" kern="1200" cap="none" spc="36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39115" marR="0" lvl="1" indent="-269875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Реализован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динамический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подбор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продуктов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для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более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быстрого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и </a:t>
            </a: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удобного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добавления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новых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акций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с </a:t>
            </a: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определенными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условиями</a:t>
            </a:r>
            <a:endParaRPr lang="en-US" sz="2500" b="0" i="0" u="none" strike="noStrike" kern="1200" cap="none" spc="36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39115" marR="0" lvl="1" indent="-269875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Осуществлена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интеграция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с </a:t>
            </a: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кассовым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ПО USC</a:t>
            </a:r>
            <a:endParaRPr lang="en-US" sz="2500" b="0" i="0" u="none" strike="noStrike" kern="1200" cap="none" spc="3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539115" marR="0" lvl="1" indent="-269875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Реализована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интеграция</a:t>
            </a:r>
            <a:r>
              <a:rPr kumimoji="0" lang="en-US" sz="2500" b="0" i="0" u="none" strike="noStrike" kern="1200" cap="none" spc="3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с </a:t>
            </a:r>
            <a:r>
              <a:rPr kumimoji="0" lang="en-US" sz="2500" b="0" i="0" u="none" strike="noStrike" kern="1200" cap="none" spc="36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сайтом</a:t>
            </a:r>
            <a:endParaRPr lang="en-US" sz="2500" b="0" i="0" u="none" strike="noStrike" kern="1200" cap="none" spc="36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9" name="Group 6">
            <a:extLst>
              <a:ext uri="{FF2B5EF4-FFF2-40B4-BE49-F238E27FC236}">
                <a16:creationId xmlns:a16="http://schemas.microsoft.com/office/drawing/2014/main" id="{54196024-3CDD-8A76-A6FB-677BD4094819}"/>
              </a:ext>
            </a:extLst>
          </p:cNvPr>
          <p:cNvGrpSpPr>
            <a:grpSpLocks noChangeAspect="1"/>
          </p:cNvGrpSpPr>
          <p:nvPr/>
        </p:nvGrpSpPr>
        <p:grpSpPr>
          <a:xfrm>
            <a:off x="14607070" y="5474796"/>
            <a:ext cx="5534368" cy="4873838"/>
            <a:chOff x="0" y="0"/>
            <a:chExt cx="4282440" cy="3708400"/>
          </a:xfrm>
        </p:grpSpPr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0770DCCA-D096-7DEE-409B-049DB2E4E23D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  <p:sp>
        <p:nvSpPr>
          <p:cNvPr id="21" name="Freeform 7">
            <a:extLst>
              <a:ext uri="{FF2B5EF4-FFF2-40B4-BE49-F238E27FC236}">
                <a16:creationId xmlns:a16="http://schemas.microsoft.com/office/drawing/2014/main" id="{97B7FF15-F349-D619-0C58-D9B1C7D1E14D}"/>
              </a:ext>
            </a:extLst>
          </p:cNvPr>
          <p:cNvSpPr/>
          <p:nvPr/>
        </p:nvSpPr>
        <p:spPr>
          <a:xfrm>
            <a:off x="15072434" y="5817696"/>
            <a:ext cx="4636296" cy="4057409"/>
          </a:xfrm>
          <a:custGeom>
            <a:avLst/>
            <a:gdLst/>
            <a:ahLst/>
            <a:cxnLst/>
            <a:rect l="l" t="t" r="r" b="b"/>
            <a:pathLst>
              <a:path w="4282440" h="370840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7D53DABD-2A51-1541-BE70-C8CEAED6A512}"/>
              </a:ext>
            </a:extLst>
          </p:cNvPr>
          <p:cNvSpPr/>
          <p:nvPr/>
        </p:nvSpPr>
        <p:spPr>
          <a:xfrm>
            <a:off x="15548686" y="6239518"/>
            <a:ext cx="3670190" cy="3227373"/>
          </a:xfrm>
          <a:custGeom>
            <a:avLst/>
            <a:gdLst/>
            <a:ahLst/>
            <a:cxnLst/>
            <a:rect l="l" t="t" r="r" b="b"/>
            <a:pathLst>
              <a:path w="4282440" h="370840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solidFill>
            <a:srgbClr val="ED7D31"/>
          </a:solidFill>
        </p:spPr>
      </p:sp>
      <p:grpSp>
        <p:nvGrpSpPr>
          <p:cNvPr id="26" name="Group 6">
            <a:extLst>
              <a:ext uri="{FF2B5EF4-FFF2-40B4-BE49-F238E27FC236}">
                <a16:creationId xmlns:a16="http://schemas.microsoft.com/office/drawing/2014/main" id="{5E29AE78-8EBD-1841-57CF-B5149D976849}"/>
              </a:ext>
            </a:extLst>
          </p:cNvPr>
          <p:cNvGrpSpPr>
            <a:grpSpLocks noChangeAspect="1"/>
          </p:cNvGrpSpPr>
          <p:nvPr/>
        </p:nvGrpSpPr>
        <p:grpSpPr>
          <a:xfrm>
            <a:off x="12824534" y="7352579"/>
            <a:ext cx="4826797" cy="4220696"/>
            <a:chOff x="0" y="0"/>
            <a:chExt cx="4282440" cy="3708400"/>
          </a:xfrm>
        </p:grpSpPr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A9FAE8AF-291D-297B-8D18-853B97679485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  <p:sp>
        <p:nvSpPr>
          <p:cNvPr id="28" name="Freeform 7">
            <a:extLst>
              <a:ext uri="{FF2B5EF4-FFF2-40B4-BE49-F238E27FC236}">
                <a16:creationId xmlns:a16="http://schemas.microsoft.com/office/drawing/2014/main" id="{89FC16A1-ADB7-D8D3-4CD3-AE19C10F246B}"/>
              </a:ext>
            </a:extLst>
          </p:cNvPr>
          <p:cNvSpPr/>
          <p:nvPr/>
        </p:nvSpPr>
        <p:spPr>
          <a:xfrm>
            <a:off x="13208255" y="7763517"/>
            <a:ext cx="3901511" cy="3404267"/>
          </a:xfrm>
          <a:custGeom>
            <a:avLst/>
            <a:gdLst/>
            <a:ahLst/>
            <a:cxnLst/>
            <a:rect l="l" t="t" r="r" b="b"/>
            <a:pathLst>
              <a:path w="4282440" h="370840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33475B0C-0210-6DDC-71C4-3D79D0F8F1A6}"/>
              </a:ext>
            </a:extLst>
          </p:cNvPr>
          <p:cNvSpPr/>
          <p:nvPr/>
        </p:nvSpPr>
        <p:spPr>
          <a:xfrm>
            <a:off x="13630077" y="8158124"/>
            <a:ext cx="2976226" cy="2615052"/>
          </a:xfrm>
          <a:custGeom>
            <a:avLst/>
            <a:gdLst/>
            <a:ahLst/>
            <a:cxnLst/>
            <a:rect l="l" t="t" r="r" b="b"/>
            <a:pathLst>
              <a:path w="4282440" h="370840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solidFill>
            <a:srgbClr val="ED7D31"/>
          </a:solid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9530452" y="527998"/>
            <a:ext cx="7027198" cy="426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8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Национальная сеть кинотеатров СИНЕМА ПАРК №1 в России</a:t>
            </a: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Первыми в России установили цифровой проектор</a:t>
            </a: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39 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современных кинотеатра и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350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цифровых кинозалов</a:t>
            </a:r>
          </a:p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Кинотеатры расположены в </a:t>
            </a: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23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городах России</a:t>
            </a: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50263B72-2865-6A53-8F0C-40FA0354E4A1}"/>
              </a:ext>
            </a:extLst>
          </p:cNvPr>
          <p:cNvGrpSpPr/>
          <p:nvPr/>
        </p:nvGrpSpPr>
        <p:grpSpPr>
          <a:xfrm>
            <a:off x="2" y="-2"/>
            <a:ext cx="8618140" cy="10287000"/>
            <a:chOff x="1017155" y="-21382"/>
            <a:chExt cx="1934592" cy="2309216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4BF6682D-68AF-7453-A012-580945996B4D}"/>
                </a:ext>
              </a:extLst>
            </p:cNvPr>
            <p:cNvSpPr/>
            <p:nvPr/>
          </p:nvSpPr>
          <p:spPr>
            <a:xfrm>
              <a:off x="1017155" y="-21382"/>
              <a:ext cx="1934592" cy="2309216"/>
            </a:xfrm>
            <a:custGeom>
              <a:avLst/>
              <a:gdLst/>
              <a:ahLst/>
              <a:cxnLst/>
              <a:rect l="l" t="t" r="r" b="b"/>
              <a:pathLst>
                <a:path w="1934592" h="2309216">
                  <a:moveTo>
                    <a:pt x="0" y="0"/>
                  </a:moveTo>
                  <a:lnTo>
                    <a:pt x="1934592" y="0"/>
                  </a:lnTo>
                  <a:lnTo>
                    <a:pt x="1934592" y="2309216"/>
                  </a:lnTo>
                  <a:lnTo>
                    <a:pt x="0" y="230921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414B349-9C28-4923-4FE1-6906E30227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90269" y="812789"/>
            <a:ext cx="5096830" cy="819770"/>
          </a:xfrm>
          <a:prstGeom prst="rect">
            <a:avLst/>
          </a:prstGeom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07819826-E148-C9B9-5C01-282E88A951C3}"/>
              </a:ext>
            </a:extLst>
          </p:cNvPr>
          <p:cNvSpPr txBox="1"/>
          <p:nvPr/>
        </p:nvSpPr>
        <p:spPr>
          <a:xfrm>
            <a:off x="508906" y="2509157"/>
            <a:ext cx="7707086" cy="4694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115" marR="0" lvl="1" indent="-269875" algn="l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Реализация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бонусно-накопительной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системы</a:t>
            </a:r>
            <a:endParaRPr lang="en-US" sz="2450" b="0" i="0" u="none" strike="noStrike" kern="1200" cap="none" spc="74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539115" marR="0" lvl="1" indent="-269875" algn="l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50" b="0" i="0" u="none" strike="noStrike" kern="1200" cap="none" spc="74" normalizeH="0" baseline="0" noProof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Интеграция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с SMS-</a:t>
            </a:r>
            <a:r>
              <a:rPr kumimoji="0" lang="ru-RU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провайдером</a:t>
            </a:r>
            <a:endParaRPr lang="en-US" sz="2450" b="0" i="0" u="none" strike="noStrike" kern="1200" cap="none" spc="74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539115" lvl="1" indent="-269875">
              <a:lnSpc>
                <a:spcPts val="4249"/>
              </a:lnSpc>
              <a:buFont typeface="Arial"/>
              <a:buChar char="•"/>
              <a:defRPr/>
            </a:pPr>
            <a:r>
              <a:rPr kumimoji="0" lang="en-US" sz="2450" b="0" i="0" u="none" strike="noStrike" kern="1200" cap="none" spc="74" normalizeH="0" baseline="0" noProof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Интеграция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с </a:t>
            </a:r>
            <a:r>
              <a:rPr kumimoji="0" lang="en-US" sz="2450" b="0" i="0" u="none" strike="noStrike" kern="1200" cap="none" spc="74" normalizeH="0" baseline="0" noProof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кассовым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ПО USC:</a:t>
            </a:r>
            <a:r>
              <a:rPr lang="en-US" sz="2450" spc="74" dirty="0">
                <a:latin typeface="Arial"/>
                <a:cs typeface="Arial"/>
              </a:rPr>
              <a:t> </a:t>
            </a:r>
          </a:p>
          <a:p>
            <a:pPr>
              <a:lnSpc>
                <a:spcPts val="3499"/>
              </a:lnSpc>
              <a:defRPr/>
            </a:pPr>
            <a:r>
              <a:rPr lang="en-US" sz="2450" spc="74" dirty="0">
                <a:latin typeface="Arial"/>
                <a:cs typeface="Arial"/>
              </a:rPr>
              <a:t>     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- R-keeper</a:t>
            </a:r>
            <a:endParaRPr lang="en-US" sz="2450" b="0" i="0" u="none" strike="noStrike" kern="1200" cap="none" spc="74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>
              <a:lnSpc>
                <a:spcPts val="4249"/>
              </a:lnSpc>
              <a:defRPr/>
            </a:pPr>
            <a:r>
              <a:rPr lang="en-US" sz="2450" spc="74" dirty="0">
                <a:latin typeface="Arial"/>
                <a:cs typeface="Arial"/>
              </a:rPr>
              <a:t>    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- </a:t>
            </a:r>
            <a:r>
              <a:rPr kumimoji="0" lang="en-US" sz="2450" b="0" i="0" u="none" strike="noStrike" kern="1200" cap="none" spc="74" normalizeH="0" baseline="0" noProof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Премьера</a:t>
            </a:r>
            <a:endParaRPr lang="en-US" sz="2450" b="0" i="0" u="none" strike="noStrike" kern="1200" cap="none" spc="74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539115" marR="0" lvl="1" indent="-269875" algn="l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50" b="0" i="0" u="none" strike="noStrike" kern="1200" cap="none" spc="74" normalizeH="0" baseline="0" noProof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Интеграция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с </a:t>
            </a:r>
            <a:r>
              <a:rPr kumimoji="0" lang="en-US" sz="2450" b="0" i="0" u="none" strike="noStrike" kern="1200" cap="none" spc="74" normalizeH="0" baseline="0" noProof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терминалами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самообслуживания</a:t>
            </a:r>
            <a:endParaRPr lang="en-US" sz="2450" b="0" i="0" u="none" strike="noStrike" kern="1200" cap="none" spc="74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539115" lvl="1" indent="-269875">
              <a:lnSpc>
                <a:spcPts val="4249"/>
              </a:lnSpc>
              <a:buFont typeface="Arial"/>
              <a:buChar char="•"/>
              <a:defRPr/>
            </a:pPr>
            <a:r>
              <a:rPr kumimoji="0" lang="en-US" sz="2450" b="0" i="0" u="none" strike="noStrike" kern="1200" cap="none" spc="74" normalizeH="0" baseline="0" noProof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Предотвращение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fraud</a:t>
            </a:r>
            <a:r>
              <a:rPr lang="en-US" sz="2450" spc="74" dirty="0">
                <a:latin typeface="Arial"/>
                <a:cs typeface="Arial"/>
              </a:rPr>
              <a:t> </a:t>
            </a:r>
            <a:endParaRPr lang="en-US" sz="2450" b="0" i="0" u="none" strike="noStrike" kern="1200" cap="none" spc="74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39115" marR="0" lvl="1" indent="-269875" algn="l" defTabSz="914400" rtl="0" eaLnBrk="1" fontAlgn="auto" latinLnBrk="0" hangingPunct="1">
              <a:lnSpc>
                <a:spcPts val="424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50" b="0" i="0" u="none" strike="noStrike" kern="1200" cap="none" spc="74" normalizeH="0" baseline="0" noProof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Интеграция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с </a:t>
            </a:r>
            <a:r>
              <a:rPr kumimoji="0" lang="en-US" sz="2450" b="0" i="0" u="none" strike="noStrike" kern="1200" cap="none" spc="74" normalizeH="0" baseline="0" noProof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личным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кабинетом</a:t>
            </a:r>
            <a:r>
              <a:rPr kumimoji="0" lang="en-US" sz="2450" b="0" i="0" u="none" strike="noStrike" kern="1200" cap="none" spc="74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450" b="0" i="0" u="none" strike="noStrike" kern="1200" cap="none" spc="74" normalizeH="0" baseline="0" noProof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сайта</a:t>
            </a:r>
            <a:endParaRPr lang="en-US" sz="2450" b="0" i="0" u="none" strike="noStrike" kern="1200" cap="none" spc="74" normalizeH="0" baseline="0" noProof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7" name="Group 6">
            <a:extLst>
              <a:ext uri="{FF2B5EF4-FFF2-40B4-BE49-F238E27FC236}">
                <a16:creationId xmlns:a16="http://schemas.microsoft.com/office/drawing/2014/main" id="{89A9667A-EA05-F506-268A-2D0ECBC6C62E}"/>
              </a:ext>
            </a:extLst>
          </p:cNvPr>
          <p:cNvGrpSpPr>
            <a:grpSpLocks noChangeAspect="1"/>
          </p:cNvGrpSpPr>
          <p:nvPr/>
        </p:nvGrpSpPr>
        <p:grpSpPr>
          <a:xfrm>
            <a:off x="14607070" y="5474796"/>
            <a:ext cx="5534368" cy="4873838"/>
            <a:chOff x="0" y="0"/>
            <a:chExt cx="4282440" cy="37084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4C3E291A-70BA-AABF-A938-2F127857C29E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  <p:sp>
        <p:nvSpPr>
          <p:cNvPr id="19" name="Freeform 7">
            <a:extLst>
              <a:ext uri="{FF2B5EF4-FFF2-40B4-BE49-F238E27FC236}">
                <a16:creationId xmlns:a16="http://schemas.microsoft.com/office/drawing/2014/main" id="{705B89BF-7967-E76E-2355-F022C878B514}"/>
              </a:ext>
            </a:extLst>
          </p:cNvPr>
          <p:cNvSpPr/>
          <p:nvPr/>
        </p:nvSpPr>
        <p:spPr>
          <a:xfrm>
            <a:off x="15072434" y="5817696"/>
            <a:ext cx="4636296" cy="4057409"/>
          </a:xfrm>
          <a:custGeom>
            <a:avLst/>
            <a:gdLst/>
            <a:ahLst/>
            <a:cxnLst/>
            <a:rect l="l" t="t" r="r" b="b"/>
            <a:pathLst>
              <a:path w="4282440" h="370840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24BBA66B-640E-58A4-29F3-E7467E51BE50}"/>
              </a:ext>
            </a:extLst>
          </p:cNvPr>
          <p:cNvSpPr/>
          <p:nvPr/>
        </p:nvSpPr>
        <p:spPr>
          <a:xfrm>
            <a:off x="15548686" y="6239518"/>
            <a:ext cx="3670190" cy="3227373"/>
          </a:xfrm>
          <a:custGeom>
            <a:avLst/>
            <a:gdLst/>
            <a:ahLst/>
            <a:cxnLst/>
            <a:rect l="l" t="t" r="r" b="b"/>
            <a:pathLst>
              <a:path w="4282440" h="370840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solidFill>
            <a:srgbClr val="ED7D31"/>
          </a:solidFill>
        </p:spPr>
      </p:sp>
      <p:grpSp>
        <p:nvGrpSpPr>
          <p:cNvPr id="24" name="Group 6">
            <a:extLst>
              <a:ext uri="{FF2B5EF4-FFF2-40B4-BE49-F238E27FC236}">
                <a16:creationId xmlns:a16="http://schemas.microsoft.com/office/drawing/2014/main" id="{E55089E5-6F10-EBE9-966B-C93B8F4E927F}"/>
              </a:ext>
            </a:extLst>
          </p:cNvPr>
          <p:cNvGrpSpPr>
            <a:grpSpLocks noChangeAspect="1"/>
          </p:cNvGrpSpPr>
          <p:nvPr/>
        </p:nvGrpSpPr>
        <p:grpSpPr>
          <a:xfrm>
            <a:off x="12824534" y="7352579"/>
            <a:ext cx="4826797" cy="4220696"/>
            <a:chOff x="0" y="0"/>
            <a:chExt cx="4282440" cy="3708400"/>
          </a:xfrm>
        </p:grpSpPr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7B28C631-F6D4-120D-AA10-2B68C7BD3243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  <p:sp>
        <p:nvSpPr>
          <p:cNvPr id="26" name="Freeform 7">
            <a:extLst>
              <a:ext uri="{FF2B5EF4-FFF2-40B4-BE49-F238E27FC236}">
                <a16:creationId xmlns:a16="http://schemas.microsoft.com/office/drawing/2014/main" id="{19BFC3AB-7EB3-9272-E6E8-9B125F377649}"/>
              </a:ext>
            </a:extLst>
          </p:cNvPr>
          <p:cNvSpPr/>
          <p:nvPr/>
        </p:nvSpPr>
        <p:spPr>
          <a:xfrm>
            <a:off x="13208255" y="7763517"/>
            <a:ext cx="3901511" cy="3404267"/>
          </a:xfrm>
          <a:custGeom>
            <a:avLst/>
            <a:gdLst/>
            <a:ahLst/>
            <a:cxnLst/>
            <a:rect l="l" t="t" r="r" b="b"/>
            <a:pathLst>
              <a:path w="4282440" h="370840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7FAF7463-FB03-5B1A-9FAD-47622B15BF91}"/>
              </a:ext>
            </a:extLst>
          </p:cNvPr>
          <p:cNvSpPr/>
          <p:nvPr/>
        </p:nvSpPr>
        <p:spPr>
          <a:xfrm>
            <a:off x="13630077" y="8158124"/>
            <a:ext cx="2976226" cy="2615052"/>
          </a:xfrm>
          <a:custGeom>
            <a:avLst/>
            <a:gdLst/>
            <a:ahLst/>
            <a:cxnLst/>
            <a:rect l="l" t="t" r="r" b="b"/>
            <a:pathLst>
              <a:path w="4282440" h="3708400">
                <a:moveTo>
                  <a:pt x="3211830" y="0"/>
                </a:moveTo>
                <a:lnTo>
                  <a:pt x="1070610" y="0"/>
                </a:lnTo>
                <a:lnTo>
                  <a:pt x="0" y="1854200"/>
                </a:lnTo>
                <a:lnTo>
                  <a:pt x="1070610" y="3708400"/>
                </a:lnTo>
                <a:lnTo>
                  <a:pt x="3211830" y="3708400"/>
                </a:lnTo>
                <a:lnTo>
                  <a:pt x="4282440" y="1854200"/>
                </a:lnTo>
                <a:close/>
              </a:path>
            </a:pathLst>
          </a:custGeom>
          <a:solidFill>
            <a:srgbClr val="ED7D31"/>
          </a:solid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8830" y="0"/>
            <a:ext cx="3144980" cy="10287000"/>
            <a:chOff x="0" y="0"/>
            <a:chExt cx="1063857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3857" cy="3479800"/>
            </a:xfrm>
            <a:custGeom>
              <a:avLst/>
              <a:gdLst/>
              <a:ahLst/>
              <a:cxnLst/>
              <a:rect l="l" t="t" r="r" b="b"/>
              <a:pathLst>
                <a:path w="1063857" h="3479800">
                  <a:moveTo>
                    <a:pt x="0" y="0"/>
                  </a:moveTo>
                  <a:lnTo>
                    <a:pt x="1063857" y="0"/>
                  </a:lnTo>
                  <a:lnTo>
                    <a:pt x="1063857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ED7D3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233803" y="4376737"/>
            <a:ext cx="4782713" cy="1446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999"/>
              </a:lnSpc>
            </a:pPr>
            <a:r>
              <a:rPr lang="en-US" sz="9950" b="1" spc="299" dirty="0">
                <a:solidFill>
                  <a:srgbClr val="4B5D74"/>
                </a:solidFill>
                <a:latin typeface="Arial"/>
                <a:cs typeface="Arial"/>
              </a:rPr>
              <a:t>ОБЗОР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2342056" cy="10287000"/>
            <a:chOff x="0" y="0"/>
            <a:chExt cx="792251" cy="3479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92251" cy="3479800"/>
            </a:xfrm>
            <a:custGeom>
              <a:avLst/>
              <a:gdLst/>
              <a:ahLst/>
              <a:cxnLst/>
              <a:rect l="l" t="t" r="r" b="b"/>
              <a:pathLst>
                <a:path w="792251" h="3479800">
                  <a:moveTo>
                    <a:pt x="0" y="0"/>
                  </a:moveTo>
                  <a:lnTo>
                    <a:pt x="792251" y="0"/>
                  </a:lnTo>
                  <a:lnTo>
                    <a:pt x="792251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1908211" cy="10287000"/>
            <a:chOff x="0" y="0"/>
            <a:chExt cx="645493" cy="3479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45493" cy="3479800"/>
            </a:xfrm>
            <a:custGeom>
              <a:avLst/>
              <a:gdLst/>
              <a:ahLst/>
              <a:cxnLst/>
              <a:rect l="l" t="t" r="r" b="b"/>
              <a:pathLst>
                <a:path w="645493" h="3479800">
                  <a:moveTo>
                    <a:pt x="0" y="0"/>
                  </a:moveTo>
                  <a:lnTo>
                    <a:pt x="645493" y="0"/>
                  </a:lnTo>
                  <a:lnTo>
                    <a:pt x="645493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t="3571" b="3571"/>
          <a:stretch>
            <a:fillRect/>
          </a:stretch>
        </p:blipFill>
        <p:spPr>
          <a:xfrm>
            <a:off x="410986" y="2372158"/>
            <a:ext cx="3934099" cy="275432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4750118" y="1783642"/>
            <a:ext cx="4278934" cy="2083199"/>
          </a:xfrm>
          <a:prstGeom prst="rect">
            <a:avLst/>
          </a:prstGeom>
          <a:solidFill>
            <a:srgbClr val="ECECEC"/>
          </a:solidFill>
        </p:spPr>
      </p:sp>
      <p:sp>
        <p:nvSpPr>
          <p:cNvPr id="5" name="AutoShape 5"/>
          <p:cNvSpPr/>
          <p:nvPr/>
        </p:nvSpPr>
        <p:spPr>
          <a:xfrm>
            <a:off x="4702887" y="4302948"/>
            <a:ext cx="4197844" cy="2836781"/>
          </a:xfrm>
          <a:prstGeom prst="rect">
            <a:avLst/>
          </a:prstGeom>
          <a:solidFill>
            <a:srgbClr val="ED7D31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 l="14470" r="14470"/>
          <a:stretch>
            <a:fillRect/>
          </a:stretch>
        </p:blipFill>
        <p:spPr>
          <a:xfrm>
            <a:off x="400748" y="9123123"/>
            <a:ext cx="3934099" cy="27543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 l="2317" r="2317" b="10345"/>
          <a:stretch>
            <a:fillRect/>
          </a:stretch>
        </p:blipFill>
        <p:spPr>
          <a:xfrm>
            <a:off x="13862748" y="7475090"/>
            <a:ext cx="3975052" cy="28119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/>
          <a:srcRect l="83" t="15968" r="83"/>
          <a:stretch>
            <a:fillRect/>
          </a:stretch>
        </p:blipFill>
        <p:spPr>
          <a:xfrm>
            <a:off x="4783977" y="7695159"/>
            <a:ext cx="4116755" cy="25918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/>
          <a:srcRect t="9804" b="9804"/>
          <a:stretch>
            <a:fillRect/>
          </a:stretch>
        </p:blipFill>
        <p:spPr>
          <a:xfrm>
            <a:off x="13862748" y="1252822"/>
            <a:ext cx="3975052" cy="23721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/>
          <a:srcRect t="610" b="610"/>
          <a:stretch>
            <a:fillRect/>
          </a:stretch>
        </p:blipFill>
        <p:spPr>
          <a:xfrm>
            <a:off x="9470983" y="5865749"/>
            <a:ext cx="3934099" cy="29475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/>
          <a:srcRect l="2329" r="2329"/>
          <a:stretch>
            <a:fillRect/>
          </a:stretch>
        </p:blipFill>
        <p:spPr>
          <a:xfrm>
            <a:off x="9470983" y="9313623"/>
            <a:ext cx="3934099" cy="2754328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380271" y="5747190"/>
            <a:ext cx="3954575" cy="2785077"/>
          </a:xfrm>
          <a:prstGeom prst="rect">
            <a:avLst/>
          </a:prstGeom>
          <a:solidFill>
            <a:srgbClr val="4B5D74"/>
          </a:solidFill>
        </p:spPr>
      </p:sp>
      <p:sp>
        <p:nvSpPr>
          <p:cNvPr id="13" name="AutoShape 13"/>
          <p:cNvSpPr/>
          <p:nvPr/>
        </p:nvSpPr>
        <p:spPr>
          <a:xfrm>
            <a:off x="9430029" y="2625416"/>
            <a:ext cx="3954575" cy="2785077"/>
          </a:xfrm>
          <a:prstGeom prst="rect">
            <a:avLst/>
          </a:prstGeom>
          <a:solidFill>
            <a:srgbClr val="4B5D74"/>
          </a:solidFill>
        </p:spPr>
      </p:sp>
      <p:sp>
        <p:nvSpPr>
          <p:cNvPr id="14" name="AutoShape 14"/>
          <p:cNvSpPr/>
          <p:nvPr/>
        </p:nvSpPr>
        <p:spPr>
          <a:xfrm>
            <a:off x="13862748" y="4180411"/>
            <a:ext cx="4045168" cy="2785077"/>
          </a:xfrm>
          <a:prstGeom prst="rect">
            <a:avLst/>
          </a:prstGeom>
          <a:solidFill>
            <a:srgbClr val="ED7D31"/>
          </a:solidFill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/>
          <a:srcRect b="2565"/>
          <a:stretch>
            <a:fillRect/>
          </a:stretch>
        </p:blipFill>
        <p:spPr>
          <a:xfrm>
            <a:off x="4540708" y="302962"/>
            <a:ext cx="4603292" cy="105982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821705" y="1964816"/>
            <a:ext cx="4135760" cy="15684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  <a:defRPr/>
            </a:pPr>
            <a:r>
              <a:rPr kumimoji="0" lang="en-US" sz="3950" b="1" i="0" u="none" strike="noStrike" kern="1200" cap="none" spc="79" normalizeH="0" baseline="0" noProof="0" dirty="0">
                <a:ln>
                  <a:noFill/>
                </a:ln>
                <a:solidFill>
                  <a:srgbClr val="4B5D74"/>
                </a:solidFill>
                <a:effectLst/>
                <a:uLnTx/>
                <a:uFillTx/>
                <a:latin typeface="Arial"/>
                <a:cs typeface="Arial"/>
              </a:rPr>
              <a:t>РАЗРАБОТЧИК</a:t>
            </a:r>
            <a:r>
              <a:rPr lang="en-US" sz="3950" b="1" spc="79" dirty="0">
                <a:solidFill>
                  <a:srgbClr val="4B5D74"/>
                </a:solidFill>
                <a:latin typeface="Arial"/>
                <a:cs typeface="Arial"/>
              </a:rPr>
              <a:t> </a:t>
            </a:r>
            <a:endParaRPr lang="en-US" sz="3950" b="1" i="0" u="none" strike="noStrike" kern="1200" cap="none" spc="79" normalizeH="0" baseline="0" noProof="0" dirty="0">
              <a:ln>
                <a:noFill/>
              </a:ln>
              <a:solidFill>
                <a:srgbClr val="4B5D74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63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50" b="1" i="0" u="none" strike="noStrike" kern="1200" cap="none" spc="79" normalizeH="0" baseline="0" noProof="0" dirty="0">
                <a:ln>
                  <a:noFill/>
                </a:ln>
                <a:solidFill>
                  <a:srgbClr val="4B5D74"/>
                </a:solidFill>
                <a:effectLst/>
                <a:uLnTx/>
                <a:uFillTx/>
                <a:latin typeface="Arial"/>
                <a:cs typeface="Arial"/>
              </a:rPr>
              <a:t>И ИНТЕГРАТОР</a:t>
            </a:r>
            <a:endParaRPr lang="en-US" sz="3950" b="1" i="0" u="none" strike="noStrike" kern="1200" cap="none" spc="79" normalizeH="0" baseline="0" noProof="0" dirty="0">
              <a:ln>
                <a:noFill/>
              </a:ln>
              <a:solidFill>
                <a:srgbClr val="4B5D74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/>
          <a:srcRect l="6045" r="6045"/>
          <a:stretch>
            <a:fillRect/>
          </a:stretch>
        </p:blipFill>
        <p:spPr>
          <a:xfrm>
            <a:off x="9384732" y="-1082281"/>
            <a:ext cx="4045168" cy="306767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 cstate="print"/>
          <a:srcRect t="5011" b="5011"/>
          <a:stretch>
            <a:fillRect/>
          </a:stretch>
        </p:blipFill>
        <p:spPr>
          <a:xfrm>
            <a:off x="400748" y="-503301"/>
            <a:ext cx="3954575" cy="2372158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80271" y="6108237"/>
            <a:ext cx="3934099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ru-RU" sz="4500" b="1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</a:t>
            </a:r>
            <a:r>
              <a:rPr kumimoji="0" lang="en-US" sz="4500" b="1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лет </a:t>
            </a:r>
          </a:p>
          <a:p>
            <a:pPr marL="0" marR="0" lvl="0" indent="0" algn="ctr" defTabSz="914400" rtl="0" eaLnBrk="1" fontAlgn="auto" latinLnBrk="0" hangingPunct="1">
              <a:lnSpc>
                <a:spcPts val="4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 рынке IT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457228" y="3009591"/>
            <a:ext cx="3900178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kumimoji="0" lang="ru-RU" sz="4500" b="1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r>
              <a:rPr kumimoji="0" lang="en-US" sz="4500" b="1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лет </a:t>
            </a:r>
          </a:p>
          <a:p>
            <a:pPr marL="0" marR="0" lvl="0" indent="0" algn="ctr" defTabSz="914400" rtl="0" eaLnBrk="1" fontAlgn="auto" latinLnBrk="0" hangingPunct="1">
              <a:lnSpc>
                <a:spcPts val="4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 </a:t>
            </a:r>
            <a:r>
              <a:rPr kumimoji="0" lang="ru-RU" sz="3000" b="0" i="0" u="none" strike="noStrike" kern="120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вендором</a:t>
            </a:r>
            <a:endParaRPr kumimoji="0" lang="en-US" sz="3000" b="0" i="0" u="none" strike="noStrike" kern="1200" cap="none" spc="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917991" y="5077106"/>
            <a:ext cx="3994411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300+ </a:t>
            </a:r>
            <a:r>
              <a:rPr kumimoji="0" lang="en-US" sz="3000" b="0" i="0" u="none" strike="noStrike" kern="120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проектов </a:t>
            </a:r>
          </a:p>
          <a:p>
            <a:pPr marL="0" marR="0" lvl="0" indent="0" algn="ctr" defTabSz="914400" rtl="0" eaLnBrk="1" fontAlgn="auto" latinLnBrk="0" hangingPunct="1">
              <a:lnSpc>
                <a:spcPts val="51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</a:t>
            </a:r>
            <a:r>
              <a:rPr kumimoji="0" lang="en-US" sz="4500" b="1" i="0" u="none" strike="noStrike" kern="120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10+ </a:t>
            </a:r>
            <a:r>
              <a:rPr kumimoji="0" lang="en-US" sz="3000" b="0" i="0" u="none" strike="noStrike" kern="120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странах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639225" y="4762048"/>
            <a:ext cx="3994411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doto Bold Bold"/>
                <a:ea typeface="+mn-ea"/>
                <a:cs typeface="+mn-cs"/>
              </a:rPr>
              <a:t>     40+ </a:t>
            </a:r>
            <a:r>
              <a:rPr kumimoji="0" lang="en-US" sz="3000" b="0" i="0" u="none" strike="noStrike" kern="120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doto Bold Bold"/>
                <a:ea typeface="+mn-ea"/>
                <a:cs typeface="+mn-cs"/>
              </a:rPr>
              <a:t>экспертов</a:t>
            </a:r>
          </a:p>
          <a:p>
            <a:pPr marL="0" marR="0" lvl="0" indent="0" algn="just" defTabSz="914400" rtl="0" eaLnBrk="1" fontAlgn="auto" latinLnBrk="0" hangingPunct="1">
              <a:lnSpc>
                <a:spcPts val="5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doto Bold Bold"/>
                <a:ea typeface="+mn-ea"/>
                <a:cs typeface="+mn-cs"/>
              </a:rPr>
              <a:t>         </a:t>
            </a:r>
            <a:r>
              <a:rPr kumimoji="0" lang="ru-RU" sz="3000" b="0" i="0" u="none" strike="noStrike" kern="120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doto Bold Bold"/>
                <a:ea typeface="+mn-ea"/>
                <a:cs typeface="+mn-cs"/>
              </a:rPr>
              <a:t> </a:t>
            </a:r>
            <a:r>
              <a:rPr kumimoji="0" lang="en-US" sz="4500" b="0" i="0" u="none" strike="noStrike" kern="120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doto Bold Bold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doto Bold Bold"/>
                <a:ea typeface="+mn-ea"/>
                <a:cs typeface="+mn-cs"/>
              </a:rPr>
              <a:t> </a:t>
            </a:r>
            <a:r>
              <a:rPr kumimoji="0" lang="ru-RU" sz="3000" b="0" i="0" u="none" strike="noStrike" kern="1200" cap="none" spc="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doto Bold Bold"/>
                <a:ea typeface="+mn-ea"/>
                <a:cs typeface="+mn-cs"/>
              </a:rPr>
              <a:t>направления</a:t>
            </a:r>
            <a:endParaRPr kumimoji="0" lang="en-US" sz="3000" b="0" i="0" u="none" strike="noStrike" kern="1200" cap="none" spc="6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doto Bold Bold"/>
              <a:ea typeface="+mn-ea"/>
              <a:cs typeface="+mn-cs"/>
            </a:endParaRPr>
          </a:p>
        </p:txBody>
      </p:sp>
      <p:pic>
        <p:nvPicPr>
          <p:cNvPr id="28" name="Picture 6">
            <a:extLst>
              <a:ext uri="{FF2B5EF4-FFF2-40B4-BE49-F238E27FC236}">
                <a16:creationId xmlns:a16="http://schemas.microsoft.com/office/drawing/2014/main" id="{A337CA59-4DAC-B2B1-0594-6C2A9FBE59A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4470" r="14470"/>
          <a:stretch>
            <a:fillRect/>
          </a:stretch>
        </p:blipFill>
        <p:spPr>
          <a:xfrm>
            <a:off x="13862748" y="-2071550"/>
            <a:ext cx="3934099" cy="275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83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12879" y="1986526"/>
            <a:ext cx="6225794" cy="6313948"/>
            <a:chOff x="-4417" y="476056"/>
            <a:chExt cx="8301058" cy="8418597"/>
          </a:xfrm>
        </p:grpSpPr>
        <p:sp>
          <p:nvSpPr>
            <p:cNvPr id="3" name="TextBox 3"/>
            <p:cNvSpPr txBox="1"/>
            <p:nvPr/>
          </p:nvSpPr>
          <p:spPr>
            <a:xfrm>
              <a:off x="-4417" y="4586977"/>
              <a:ext cx="8296641" cy="4307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47700" marR="0" lvl="1" indent="-32385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999" b="0" i="0" u="none" strike="noStrike" kern="1200" cap="none" spc="14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Мотивируйте</a:t>
              </a:r>
              <a:r>
                <a:rPr kumimoji="0" lang="en-US" sz="2999" b="0" i="0" u="none" strike="noStrike" kern="1200" cap="none" spc="1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999" b="0" i="0" u="none" strike="noStrike" kern="1200" cap="none" spc="14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пользователей</a:t>
              </a:r>
              <a:r>
                <a:rPr kumimoji="0" lang="en-US" sz="2999" b="0" i="0" u="none" strike="noStrike" kern="1200" cap="none" spc="1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999" b="0" i="0" u="none" strike="noStrike" kern="1200" cap="none" spc="14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бонусами</a:t>
              </a:r>
              <a:r>
                <a:rPr kumimoji="0" lang="en-US" sz="2999" b="0" i="0" u="none" strike="noStrike" kern="1200" cap="none" spc="1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999" b="0" i="0" u="none" strike="noStrike" kern="1200" cap="none" spc="14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акциями</a:t>
              </a:r>
              <a:r>
                <a:rPr kumimoji="0" lang="en-US" sz="2999" b="0" i="0" u="none" strike="noStrike" kern="1200" cap="none" spc="1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999" b="0" i="0" u="none" strike="noStrike" kern="1200" cap="none" spc="14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призами</a:t>
              </a:r>
              <a:r>
                <a:rPr kumimoji="0" lang="en-US" sz="2999" b="0" i="0" u="none" strike="noStrike" kern="1200" cap="none" spc="1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999" b="0" i="0" u="none" strike="noStrike" kern="1200" cap="none" spc="14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рекомендациями</a:t>
              </a:r>
              <a:r>
                <a:rPr kumimoji="0" lang="en-US" sz="2999" b="0" i="0" u="none" strike="noStrike" kern="1200" cap="none" spc="1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647700" marR="0" lvl="1" indent="-32385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999" b="0" i="0" u="none" strike="noStrike" kern="1200" cap="none" spc="1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Cross/Up sell </a:t>
              </a:r>
              <a:r>
                <a:rPr kumimoji="0" lang="en-US" sz="2999" b="0" i="0" u="none" strike="noStrike" kern="1200" cap="none" spc="14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для</a:t>
              </a:r>
              <a:r>
                <a:rPr kumimoji="0" lang="en-US" sz="2999" b="0" i="0" u="none" strike="noStrike" kern="1200" cap="none" spc="1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999" b="0" i="0" u="none" strike="noStrike" kern="1200" cap="none" spc="14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увеличения</a:t>
              </a:r>
              <a:r>
                <a:rPr kumimoji="0" lang="en-US" sz="2999" b="0" i="0" u="none" strike="noStrike" kern="1200" cap="none" spc="1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999" b="0" i="0" u="none" strike="noStrike" kern="1200" cap="none" spc="14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среднего</a:t>
              </a:r>
              <a:r>
                <a:rPr kumimoji="0" lang="en-US" sz="2999" b="0" i="0" u="none" strike="noStrike" kern="1200" cap="none" spc="1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999" b="0" i="0" u="none" strike="noStrike" kern="1200" cap="none" spc="14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чека</a:t>
              </a:r>
              <a:r>
                <a:rPr kumimoji="0" lang="en-US" sz="2999" b="0" i="0" u="none" strike="noStrike" kern="1200" cap="none" spc="1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647700" marR="0" lvl="1" indent="-32385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999" b="0" i="0" u="none" strike="noStrike" kern="1200" cap="none" spc="14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Сезонные</a:t>
              </a:r>
              <a:r>
                <a:rPr kumimoji="0" lang="en-US" sz="2999" b="0" i="0" u="none" strike="noStrike" kern="1200" cap="none" spc="1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999" b="0" i="0" u="none" strike="noStrike" kern="1200" cap="none" spc="14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товары</a:t>
              </a:r>
              <a:r>
                <a:rPr kumimoji="0" lang="en-US" sz="2999" b="0" i="0" u="none" strike="noStrike" kern="1200" cap="none" spc="1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и </a:t>
              </a:r>
              <a:r>
                <a:rPr kumimoji="0" lang="en-US" sz="2999" b="0" i="0" u="none" strike="noStrike" kern="1200" cap="none" spc="14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рекомендации</a:t>
              </a:r>
              <a:r>
                <a:rPr kumimoji="0" lang="en-US" sz="2999" b="0" i="0" u="none" strike="noStrike" kern="1200" cap="none" spc="1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4417" y="476056"/>
              <a:ext cx="8296641" cy="2747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39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1" i="0" u="none" strike="noStrike" kern="1200" cap="none" spc="-119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Программа</a:t>
              </a:r>
              <a:r>
                <a:rPr kumimoji="0" lang="en-US" sz="5500" b="1" i="0" u="none" strike="noStrike" kern="1200" cap="none" spc="-11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5500" b="1" i="0" u="none" strike="noStrike" kern="1200" cap="none" spc="-119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лояльности</a:t>
              </a:r>
            </a:p>
          </p:txBody>
        </p:sp>
        <p:sp>
          <p:nvSpPr>
            <p:cNvPr id="5" name="AutoShape 5"/>
            <p:cNvSpPr/>
            <p:nvPr/>
          </p:nvSpPr>
          <p:spPr>
            <a:xfrm rot="-10800000">
              <a:off x="0" y="3971443"/>
              <a:ext cx="8296641" cy="0"/>
            </a:xfrm>
            <a:prstGeom prst="line">
              <a:avLst/>
            </a:prstGeom>
            <a:ln w="30514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" y="1536615"/>
            <a:ext cx="9677400" cy="724595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184" y="2178866"/>
            <a:ext cx="6248176" cy="6453200"/>
            <a:chOff x="-4417" y="463580"/>
            <a:chExt cx="8330901" cy="8604266"/>
          </a:xfrm>
        </p:grpSpPr>
        <p:sp>
          <p:nvSpPr>
            <p:cNvPr id="3" name="TextBox 3"/>
            <p:cNvSpPr txBox="1"/>
            <p:nvPr/>
          </p:nvSpPr>
          <p:spPr>
            <a:xfrm>
              <a:off x="-4417" y="4143421"/>
              <a:ext cx="8296641" cy="4924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 defTabSz="137160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ru-RU" sz="3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Поведенческий анализ покупательской активности, анализ коммуникаций, RFM-анализ. </a:t>
              </a:r>
            </a:p>
            <a:p>
              <a:pPr marL="457200" indent="-457200" defTabSz="137160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ru-RU" sz="3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Группы постоянных покупателей и оттока.</a:t>
              </a:r>
            </a:p>
            <a:p>
              <a:pPr marL="457200" indent="-457200" defTabSz="137160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ru-RU" sz="3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Построение отчетности без кода.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4417" y="463580"/>
              <a:ext cx="8296641" cy="2462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85800">
                <a:buClr>
                  <a:srgbClr val="F57913"/>
                </a:buClr>
                <a:buSzPct val="120000"/>
              </a:pPr>
              <a:r>
                <a:rPr lang="ru-RU" sz="6000" b="1" dirty="0">
                  <a:solidFill>
                    <a:prstClr val="white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Сегментация клиентов</a:t>
              </a:r>
              <a:endParaRPr lang="en-US" sz="6000" b="1" dirty="0">
                <a:solidFill>
                  <a:prstClr val="white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AutoShape 5"/>
            <p:cNvSpPr/>
            <p:nvPr/>
          </p:nvSpPr>
          <p:spPr>
            <a:xfrm rot="10800000">
              <a:off x="29843" y="3620596"/>
              <a:ext cx="8296641" cy="0"/>
            </a:xfrm>
            <a:prstGeom prst="line">
              <a:avLst/>
            </a:prstGeom>
            <a:ln w="30514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F6D89B-FAC5-AA29-4004-C52C4326E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89" y="1562100"/>
            <a:ext cx="9544050" cy="73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85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90496" y="2498612"/>
            <a:ext cx="6245673" cy="5513909"/>
            <a:chOff x="-1" y="889908"/>
            <a:chExt cx="8327563" cy="7351878"/>
          </a:xfrm>
        </p:grpSpPr>
        <p:sp>
          <p:nvSpPr>
            <p:cNvPr id="3" name="TextBox 3"/>
            <p:cNvSpPr txBox="1"/>
            <p:nvPr/>
          </p:nvSpPr>
          <p:spPr>
            <a:xfrm>
              <a:off x="30922" y="3317361"/>
              <a:ext cx="8296640" cy="4924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 defTabSz="137160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ru-RU" sz="30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Оповещения о специальных предложениях и мероприятиях.</a:t>
              </a:r>
            </a:p>
            <a:p>
              <a:pPr marL="457200" indent="-457200" defTabSz="137160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ru-RU" sz="3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Коммуницируйте по </a:t>
              </a:r>
              <a:r>
                <a:rPr lang="en-US" sz="3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Email, SMS, </a:t>
              </a:r>
              <a:r>
                <a:rPr lang="ru-RU" sz="3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используйте </a:t>
              </a:r>
              <a:r>
                <a:rPr lang="en-US" sz="3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Telegram, Viber, WhatsApp </a:t>
              </a:r>
              <a:r>
                <a:rPr lang="ru-RU" sz="3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en-US" sz="3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Facebook.</a:t>
              </a:r>
            </a:p>
            <a:p>
              <a:pPr marL="457200" indent="-457200" defTabSz="1371600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ru-RU" sz="3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Попробуйте эффективность виртуальных карт в </a:t>
              </a:r>
              <a:r>
                <a:rPr lang="en-US" sz="3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Wallet'</a:t>
              </a:r>
              <a:r>
                <a:rPr lang="ru-RU" sz="3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ах и </a:t>
              </a:r>
              <a:r>
                <a:rPr lang="en-US" sz="3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PUSH-</a:t>
              </a:r>
              <a:r>
                <a:rPr lang="ru-RU" sz="30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нотификации.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0921" y="889908"/>
              <a:ext cx="8296641" cy="1025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85800">
                <a:buClr>
                  <a:srgbClr val="F57913"/>
                </a:buClr>
                <a:buSzPct val="120000"/>
              </a:pPr>
              <a:r>
                <a:rPr lang="ru-RU" sz="5000" b="1" dirty="0" err="1">
                  <a:solidFill>
                    <a:prstClr val="white"/>
                  </a:solidFill>
                  <a:latin typeface="Arial" panose="020B0604020202020204" pitchFamily="34" charset="0"/>
                  <a:ea typeface="Segoe UI" pitchFamily="34" charset="0"/>
                  <a:cs typeface="Arial" panose="020B0604020202020204" pitchFamily="34" charset="0"/>
                </a:rPr>
                <a:t>Омниканальность</a:t>
              </a:r>
              <a:endParaRPr lang="en-US" sz="5000" b="1" dirty="0" err="1">
                <a:solidFill>
                  <a:prstClr val="white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AutoShape 5"/>
            <p:cNvSpPr/>
            <p:nvPr/>
          </p:nvSpPr>
          <p:spPr>
            <a:xfrm rot="10800000">
              <a:off x="-1" y="2684711"/>
              <a:ext cx="8296641" cy="0"/>
            </a:xfrm>
            <a:prstGeom prst="line">
              <a:avLst/>
            </a:prstGeom>
            <a:ln w="30514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BB6DD52-756B-442F-898D-88FAF7E503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4" y="2045034"/>
            <a:ext cx="8830748" cy="662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42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379511" y="470534"/>
            <a:ext cx="10872630" cy="934593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448" y="517700"/>
            <a:ext cx="7145061" cy="1780284"/>
            <a:chOff x="0" y="0"/>
            <a:chExt cx="4454114" cy="110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54113" cy="1109800"/>
            </a:xfrm>
            <a:custGeom>
              <a:avLst/>
              <a:gdLst/>
              <a:ahLst/>
              <a:cxnLst/>
              <a:rect l="l" t="t" r="r" b="b"/>
              <a:pathLst>
                <a:path w="4454113" h="1109800">
                  <a:moveTo>
                    <a:pt x="0" y="0"/>
                  </a:moveTo>
                  <a:lnTo>
                    <a:pt x="4454113" y="0"/>
                  </a:lnTo>
                  <a:lnTo>
                    <a:pt x="4454113" y="1109800"/>
                  </a:lnTo>
                  <a:lnTo>
                    <a:pt x="0" y="110980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81166" y="877671"/>
            <a:ext cx="6222481" cy="7314333"/>
            <a:chOff x="0" y="-76200"/>
            <a:chExt cx="8296641" cy="9752444"/>
          </a:xfrm>
        </p:grpSpPr>
        <p:sp>
          <p:nvSpPr>
            <p:cNvPr id="7" name="TextBox 7"/>
            <p:cNvSpPr txBox="1"/>
            <p:nvPr/>
          </p:nvSpPr>
          <p:spPr>
            <a:xfrm>
              <a:off x="0" y="2497185"/>
              <a:ext cx="8296641" cy="71790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12774" marR="0" lvl="1" indent="-34290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99" b="0" i="0" u="none" strike="noStrike" kern="1200" cap="none" spc="12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Единая</a:t>
              </a:r>
              <a:r>
                <a:rPr kumimoji="0" lang="en-US" sz="2499" b="0" i="0" u="none" strike="noStrike" kern="1200" cap="none" spc="12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99" b="0" i="0" u="none" strike="noStrike" kern="1200" cap="none" spc="12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база</a:t>
              </a:r>
              <a:r>
                <a:rPr kumimoji="0" lang="en-US" sz="2499" b="0" i="0" u="none" strike="noStrike" kern="1200" cap="none" spc="12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99" b="0" i="0" u="none" strike="noStrike" kern="1200" cap="none" spc="12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контактов</a:t>
              </a:r>
              <a:r>
                <a:rPr kumimoji="0" lang="en-US" sz="2499" b="0" i="0" u="none" strike="noStrike" kern="1200" cap="none" spc="12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и </a:t>
              </a:r>
              <a:r>
                <a:rPr kumimoji="0" lang="en-US" sz="2499" b="0" i="0" u="none" strike="noStrike" kern="1200" cap="none" spc="12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контрагентов</a:t>
              </a:r>
            </a:p>
            <a:p>
              <a:pPr marL="612774" marR="0" lvl="1" indent="-34290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99" b="0" i="0" u="none" strike="noStrike" kern="1200" cap="none" spc="12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Сегментация</a:t>
              </a:r>
              <a:r>
                <a:rPr kumimoji="0" lang="en-US" sz="2499" b="0" i="0" u="none" strike="noStrike" kern="1200" cap="none" spc="12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99" b="0" i="0" u="none" strike="noStrike" kern="1200" cap="none" spc="12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клиентской</a:t>
              </a:r>
              <a:r>
                <a:rPr kumimoji="0" lang="en-US" sz="2499" b="0" i="0" u="none" strike="noStrike" kern="1200" cap="none" spc="12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99" b="0" i="0" u="none" strike="noStrike" kern="1200" cap="none" spc="12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базы</a:t>
              </a:r>
            </a:p>
            <a:p>
              <a:pPr marL="612774" marR="0" lvl="1" indent="-34290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99" b="0" i="0" u="none" strike="noStrike" kern="1200" cap="none" spc="12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Социально-демографические данные по клиентам</a:t>
              </a:r>
            </a:p>
            <a:p>
              <a:pPr marL="612774" marR="0" lvl="1" indent="-34290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99" b="0" i="0" u="none" strike="noStrike" kern="1200" cap="none" spc="12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Средства связи и предпочитаемые каналы коммуникаций</a:t>
              </a:r>
            </a:p>
            <a:p>
              <a:pPr marL="612774" marR="0" lvl="1" indent="-34290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99" b="0" i="0" u="none" strike="noStrike" kern="1200" cap="none" spc="12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Отслеживание покупательской и непокупательской активности: действия на сайте, история заказов и обращений</a:t>
              </a:r>
            </a:p>
            <a:p>
              <a:pPr marL="612774" marR="0" lvl="1" indent="-34290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99" b="0" i="0" u="none" strike="noStrike" kern="1200" cap="none" spc="12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История</a:t>
              </a:r>
              <a:r>
                <a:rPr kumimoji="0" lang="en-US" sz="2499" b="0" i="0" u="none" strike="noStrike" kern="1200" cap="none" spc="12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99" b="0" i="0" u="none" strike="noStrike" kern="1200" cap="none" spc="12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коммуникаций</a:t>
              </a:r>
              <a:r>
                <a:rPr kumimoji="0" lang="en-US" sz="2499" b="0" i="0" u="none" strike="noStrike" kern="1200" cap="none" spc="12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612774" marR="0" lvl="1" indent="-34290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99" b="0" i="0" u="none" strike="noStrike" kern="1200" cap="none" spc="12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Статус</a:t>
              </a:r>
              <a:r>
                <a:rPr kumimoji="0" lang="en-US" sz="2499" b="0" i="0" u="none" strike="noStrike" kern="1200" cap="none" spc="12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99" b="0" i="0" u="none" strike="noStrike" kern="1200" cap="none" spc="12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клиента</a:t>
              </a:r>
              <a:r>
                <a:rPr kumimoji="0" lang="en-US" sz="2499" b="0" i="0" u="none" strike="noStrike" kern="1200" cap="none" spc="12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и </a:t>
              </a:r>
              <a:r>
                <a:rPr kumimoji="0" lang="en-US" sz="2499" b="0" i="0" u="none" strike="noStrike" kern="1200" cap="none" spc="12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динамика</a:t>
              </a:r>
              <a:r>
                <a:rPr kumimoji="0" lang="en-US" sz="2499" b="0" i="0" u="none" strike="noStrike" kern="1200" cap="none" spc="12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99" b="0" i="0" u="none" strike="noStrike" kern="1200" cap="none" spc="12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его</a:t>
              </a:r>
              <a:r>
                <a:rPr kumimoji="0" lang="en-US" sz="2499" b="0" i="0" u="none" strike="noStrike" kern="1200" cap="none" spc="12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99" b="0" i="0" u="none" strike="noStrike" kern="1200" cap="none" spc="12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изменения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8296641" cy="88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59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-79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Портрет</a:t>
              </a:r>
              <a:r>
                <a:rPr kumimoji="0" lang="en-US" sz="3999" b="0" i="0" u="none" strike="noStrike" kern="1200" cap="none" spc="-7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999" b="0" i="0" u="none" strike="noStrike" kern="1200" cap="none" spc="-79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клиента</a:t>
              </a:r>
              <a:r>
                <a:rPr kumimoji="0" lang="en-US" sz="3999" b="0" i="0" u="none" strike="noStrike" kern="1200" cap="none" spc="-7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360°</a:t>
              </a:r>
            </a:p>
          </p:txBody>
        </p:sp>
        <p:sp>
          <p:nvSpPr>
            <p:cNvPr id="9" name="AutoShape 9"/>
            <p:cNvSpPr/>
            <p:nvPr/>
          </p:nvSpPr>
          <p:spPr>
            <a:xfrm rot="-10800000">
              <a:off x="0" y="2134176"/>
              <a:ext cx="8296641" cy="0"/>
            </a:xfrm>
            <a:prstGeom prst="line">
              <a:avLst/>
            </a:prstGeom>
            <a:ln w="30514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3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ED727A0-9ECE-26CC-18E6-284109BBD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838" y="880843"/>
            <a:ext cx="9929812" cy="613930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15370" y="470534"/>
            <a:ext cx="10872630" cy="934593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-13252" y="470534"/>
            <a:ext cx="7145061" cy="1780284"/>
            <a:chOff x="0" y="0"/>
            <a:chExt cx="4454114" cy="110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54113" cy="1109800"/>
            </a:xfrm>
            <a:custGeom>
              <a:avLst/>
              <a:gdLst/>
              <a:ahLst/>
              <a:cxnLst/>
              <a:rect l="l" t="t" r="r" b="b"/>
              <a:pathLst>
                <a:path w="4454113" h="1109800">
                  <a:moveTo>
                    <a:pt x="0" y="0"/>
                  </a:moveTo>
                  <a:lnTo>
                    <a:pt x="4454113" y="0"/>
                  </a:lnTo>
                  <a:lnTo>
                    <a:pt x="4454113" y="1109800"/>
                  </a:lnTo>
                  <a:lnTo>
                    <a:pt x="0" y="110980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81166" y="877671"/>
            <a:ext cx="6222481" cy="6546687"/>
            <a:chOff x="0" y="-76200"/>
            <a:chExt cx="8296641" cy="8728916"/>
          </a:xfrm>
        </p:grpSpPr>
        <p:sp>
          <p:nvSpPr>
            <p:cNvPr id="7" name="TextBox 7"/>
            <p:cNvSpPr txBox="1"/>
            <p:nvPr/>
          </p:nvSpPr>
          <p:spPr>
            <a:xfrm>
              <a:off x="0" y="2497185"/>
              <a:ext cx="8296641" cy="6155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defTabSz="1371600">
                <a:buFont typeface="Arial" panose="020B0604020202020204" pitchFamily="34" charset="0"/>
                <a:buChar char="•"/>
              </a:pPr>
              <a:r>
                <a:rPr lang="ru-RU" sz="2500">
                  <a:latin typeface="Arial" panose="020B0604020202020204" pitchFamily="34" charset="0"/>
                  <a:cs typeface="Arial" panose="020B0604020202020204" pitchFamily="34" charset="0"/>
                </a:rPr>
                <a:t>Портрет целевой аудитории</a:t>
              </a:r>
            </a:p>
            <a:p>
              <a:pPr marL="342900" indent="-342900" defTabSz="1371600">
                <a:buFont typeface="Arial" panose="020B0604020202020204" pitchFamily="34" charset="0"/>
                <a:buChar char="•"/>
              </a:pPr>
              <a:endParaRPr lang="ru-RU" sz="25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defTabSz="1371600">
                <a:buFont typeface="Arial" panose="020B0604020202020204" pitchFamily="34" charset="0"/>
                <a:buChar char="•"/>
              </a:pPr>
              <a:r>
                <a:rPr lang="ru-RU" sz="2500">
                  <a:latin typeface="Arial" panose="020B0604020202020204" pitchFamily="34" charset="0"/>
                  <a:cs typeface="Arial" panose="020B0604020202020204" pitchFamily="34" charset="0"/>
                </a:rPr>
                <a:t>Отслеживание использования карт лояльности</a:t>
              </a:r>
            </a:p>
            <a:p>
              <a:pPr marL="342900" indent="-342900" defTabSz="1371600">
                <a:buFont typeface="Arial" panose="020B0604020202020204" pitchFamily="34" charset="0"/>
                <a:buChar char="•"/>
              </a:pPr>
              <a:endParaRPr lang="ru-RU" sz="25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defTabSz="1371600">
                <a:buFont typeface="Arial" panose="020B0604020202020204" pitchFamily="34" charset="0"/>
                <a:buChar char="•"/>
              </a:pPr>
              <a:r>
                <a:rPr lang="ru-RU" sz="2500">
                  <a:latin typeface="Arial" panose="020B0604020202020204" pitchFamily="34" charset="0"/>
                  <a:cs typeface="Arial" panose="020B0604020202020204" pitchFamily="34" charset="0"/>
                </a:rPr>
                <a:t>Анализ интенсивности заказов в различные периоды</a:t>
              </a:r>
            </a:p>
            <a:p>
              <a:pPr marL="342900" indent="-342900" defTabSz="1371600">
                <a:buFont typeface="Arial" panose="020B0604020202020204" pitchFamily="34" charset="0"/>
                <a:buChar char="•"/>
              </a:pPr>
              <a:endParaRPr lang="ru-RU" sz="25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defTabSz="1371600">
                <a:buFont typeface="Arial" panose="020B0604020202020204" pitchFamily="34" charset="0"/>
                <a:buChar char="•"/>
              </a:pPr>
              <a:r>
                <a:rPr lang="ru-RU" sz="2500">
                  <a:latin typeface="Arial" panose="020B0604020202020204" pitchFamily="34" charset="0"/>
                  <a:cs typeface="Arial" panose="020B0604020202020204" pitchFamily="34" charset="0"/>
                </a:rPr>
                <a:t>Отслеживание реакции на акции и изменения</a:t>
              </a:r>
            </a:p>
            <a:p>
              <a:pPr marL="342900" indent="-342900" defTabSz="1371600">
                <a:buFont typeface="Arial" panose="020B0604020202020204" pitchFamily="34" charset="0"/>
                <a:buChar char="•"/>
              </a:pPr>
              <a:endParaRPr lang="ru-RU" sz="25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defTabSz="1371600">
                <a:buFont typeface="Arial" panose="020B0604020202020204" pitchFamily="34" charset="0"/>
                <a:buChar char="•"/>
              </a:pPr>
              <a:r>
                <a:rPr lang="ru-RU" sz="2500">
                  <a:latin typeface="Arial" panose="020B0604020202020204" pitchFamily="34" charset="0"/>
                  <a:cs typeface="Arial" panose="020B0604020202020204" pitchFamily="34" charset="0"/>
                </a:rPr>
                <a:t>Анализ популярности продуктов/услуг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8296641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1371600"/>
              <a:r>
                <a:rPr lang="ru-RU" sz="40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Отчеты в режиме </a:t>
              </a:r>
              <a:r>
                <a:rPr lang="en-US" sz="40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online</a:t>
              </a:r>
            </a:p>
          </p:txBody>
        </p:sp>
        <p:sp>
          <p:nvSpPr>
            <p:cNvPr id="9" name="AutoShape 9"/>
            <p:cNvSpPr/>
            <p:nvPr/>
          </p:nvSpPr>
          <p:spPr>
            <a:xfrm rot="-10800000">
              <a:off x="0" y="2134176"/>
              <a:ext cx="8296641" cy="0"/>
            </a:xfrm>
            <a:prstGeom prst="line">
              <a:avLst/>
            </a:prstGeom>
            <a:ln w="30514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3" name="Рисунок 9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8FEC65CF-C240-3BDC-15F3-1AFEA4B0C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412" y="884076"/>
            <a:ext cx="9958387" cy="600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99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15370" y="470534"/>
            <a:ext cx="10872630" cy="934593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448" y="517700"/>
            <a:ext cx="7145061" cy="1780284"/>
            <a:chOff x="0" y="0"/>
            <a:chExt cx="4454114" cy="110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54113" cy="1109800"/>
            </a:xfrm>
            <a:custGeom>
              <a:avLst/>
              <a:gdLst/>
              <a:ahLst/>
              <a:cxnLst/>
              <a:rect l="l" t="t" r="r" b="b"/>
              <a:pathLst>
                <a:path w="4454113" h="1109800">
                  <a:moveTo>
                    <a:pt x="0" y="0"/>
                  </a:moveTo>
                  <a:lnTo>
                    <a:pt x="4454113" y="0"/>
                  </a:lnTo>
                  <a:lnTo>
                    <a:pt x="4454113" y="1109800"/>
                  </a:lnTo>
                  <a:lnTo>
                    <a:pt x="0" y="110980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81166" y="877671"/>
            <a:ext cx="6222481" cy="6050244"/>
            <a:chOff x="0" y="-76200"/>
            <a:chExt cx="8296641" cy="8066992"/>
          </a:xfrm>
        </p:grpSpPr>
        <p:sp>
          <p:nvSpPr>
            <p:cNvPr id="7" name="TextBox 7"/>
            <p:cNvSpPr txBox="1"/>
            <p:nvPr/>
          </p:nvSpPr>
          <p:spPr>
            <a:xfrm>
              <a:off x="0" y="3066366"/>
              <a:ext cx="8296641" cy="49244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defTabSz="1371600">
                <a:spcBef>
                  <a:spcPts val="0"/>
                </a:spcBef>
                <a:spcAft>
                  <a:spcPts val="900"/>
                </a:spcAft>
              </a:pPr>
              <a:r>
                <a:rPr lang="ru-RU" sz="30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Внедрение бонусно</a:t>
              </a:r>
              <a:r>
                <a:rPr lang="en-US" sz="30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-</a:t>
              </a:r>
              <a:r>
                <a:rPr lang="ru-RU" sz="30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дисконтной системы на</a:t>
              </a:r>
              <a:r>
                <a:rPr lang="en-US" sz="30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ru-RU" sz="30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основе</a:t>
              </a:r>
              <a:r>
                <a:rPr lang="en-US" sz="30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 </a:t>
              </a:r>
              <a:r>
                <a:rPr lang="ru-RU" sz="30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сегментации:</a:t>
              </a:r>
            </a:p>
            <a:p>
              <a:pPr marL="428625" lvl="1" indent="-428625" defTabSz="1371600"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ru-RU" sz="30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по параметрам контакта</a:t>
              </a:r>
            </a:p>
            <a:p>
              <a:pPr marL="428625" lvl="1" indent="-428625" defTabSz="1371600"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ru-RU" sz="30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по покупательской активности </a:t>
              </a:r>
            </a:p>
            <a:p>
              <a:pPr marL="428625" lvl="1" indent="-428625" defTabSz="1371600"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ru-RU" sz="30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по истории коммуникаций </a:t>
              </a:r>
            </a:p>
            <a:p>
              <a:pPr marL="428625" lvl="1" indent="-428625" defTabSz="1371600"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ru-RU" sz="30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по параметрам чека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8296641" cy="164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1371600"/>
              <a:r>
                <a:rPr lang="ru-RU" sz="4000">
                  <a:solidFill>
                    <a:prstClr val="white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Конструктор правил лояльности</a:t>
              </a:r>
            </a:p>
          </p:txBody>
        </p:sp>
        <p:sp>
          <p:nvSpPr>
            <p:cNvPr id="9" name="AutoShape 9"/>
            <p:cNvSpPr/>
            <p:nvPr/>
          </p:nvSpPr>
          <p:spPr>
            <a:xfrm rot="-10800000">
              <a:off x="0" y="2134176"/>
              <a:ext cx="8296641" cy="0"/>
            </a:xfrm>
            <a:prstGeom prst="line">
              <a:avLst/>
            </a:prstGeom>
            <a:ln w="30514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3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EA96898-5DD8-BD83-0626-D18D5FDE8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825" y="880912"/>
            <a:ext cx="10229850" cy="612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05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15370" y="470534"/>
            <a:ext cx="10872630" cy="934593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448" y="517700"/>
            <a:ext cx="7145061" cy="1780284"/>
            <a:chOff x="0" y="0"/>
            <a:chExt cx="4454114" cy="110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54113" cy="1109800"/>
            </a:xfrm>
            <a:custGeom>
              <a:avLst/>
              <a:gdLst/>
              <a:ahLst/>
              <a:cxnLst/>
              <a:rect l="l" t="t" r="r" b="b"/>
              <a:pathLst>
                <a:path w="4454113" h="1109800">
                  <a:moveTo>
                    <a:pt x="0" y="0"/>
                  </a:moveTo>
                  <a:lnTo>
                    <a:pt x="4454113" y="0"/>
                  </a:lnTo>
                  <a:lnTo>
                    <a:pt x="4454113" y="1109800"/>
                  </a:lnTo>
                  <a:lnTo>
                    <a:pt x="0" y="110980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81166" y="792289"/>
            <a:ext cx="6222481" cy="6555125"/>
            <a:chOff x="0" y="-190043"/>
            <a:chExt cx="8296641" cy="8740166"/>
          </a:xfrm>
        </p:grpSpPr>
        <p:sp>
          <p:nvSpPr>
            <p:cNvPr id="7" name="TextBox 7"/>
            <p:cNvSpPr txBox="1"/>
            <p:nvPr/>
          </p:nvSpPr>
          <p:spPr>
            <a:xfrm>
              <a:off x="0" y="2497185"/>
              <a:ext cx="8296641" cy="6052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defTabSz="1371600">
                <a:spcBef>
                  <a:spcPts val="0"/>
                </a:spcBef>
                <a:spcAft>
                  <a:spcPts val="900"/>
                </a:spcAft>
                <a:buNone/>
              </a:pPr>
              <a:r>
                <a:rPr lang="ru-RU" sz="2500" dirty="0">
                  <a:latin typeface="Arial"/>
                  <a:ea typeface="Segoe UI" panose="020B0502040204020203" pitchFamily="34" charset="0"/>
                  <a:cs typeface="Arial"/>
                </a:rPr>
                <a:t>Поддержка механик программы </a:t>
              </a:r>
            </a:p>
            <a:p>
              <a:pPr marL="0" lvl="1" indent="0" defTabSz="1371600">
                <a:spcBef>
                  <a:spcPts val="0"/>
                </a:spcBef>
                <a:spcAft>
                  <a:spcPts val="900"/>
                </a:spcAft>
                <a:buNone/>
              </a:pPr>
              <a:r>
                <a:rPr lang="ru-RU" sz="2500" dirty="0">
                  <a:latin typeface="Arial"/>
                  <a:ea typeface="Segoe UI" panose="020B0502040204020203" pitchFamily="34" charset="0"/>
                  <a:cs typeface="Arial"/>
                </a:rPr>
                <a:t>лояльности:</a:t>
              </a:r>
            </a:p>
            <a:p>
              <a:pPr marL="428625" lvl="1" indent="-428625" defTabSz="1371600"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ru-RU" sz="2500" dirty="0">
                  <a:latin typeface="Arial"/>
                  <a:ea typeface="Segoe UI" panose="020B0502040204020203" pitchFamily="34" charset="0"/>
                  <a:cs typeface="Arial"/>
                </a:rPr>
                <a:t>дисконт на чек и по продуктам</a:t>
              </a:r>
            </a:p>
            <a:p>
              <a:pPr marL="428625" lvl="1" indent="-428625" defTabSz="1371600"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ru-RU" sz="2500" dirty="0">
                  <a:latin typeface="Arial"/>
                  <a:ea typeface="Segoe UI" panose="020B0502040204020203" pitchFamily="34" charset="0"/>
                  <a:cs typeface="Arial"/>
                </a:rPr>
                <a:t>начисление баллов на чек и по продуктам</a:t>
              </a:r>
            </a:p>
            <a:p>
              <a:pPr marL="428625" lvl="1" indent="-428625" defTabSz="1371600"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ru-RU" sz="2500" dirty="0">
                  <a:latin typeface="Arial"/>
                  <a:ea typeface="Segoe UI" panose="020B0502040204020203" pitchFamily="34" charset="0"/>
                  <a:cs typeface="Arial"/>
                </a:rPr>
                <a:t>акционные товары</a:t>
              </a:r>
            </a:p>
            <a:p>
              <a:pPr marL="428625" lvl="1" indent="-428625" defTabSz="1371600"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ru-RU" sz="2500" dirty="0">
                  <a:latin typeface="Arial"/>
                  <a:ea typeface="Segoe UI" panose="020B0502040204020203" pitchFamily="34" charset="0"/>
                  <a:cs typeface="Arial"/>
                </a:rPr>
                <a:t>сертификаты, </a:t>
              </a:r>
              <a:r>
                <a:rPr lang="ru-RU" sz="2500" dirty="0" err="1">
                  <a:latin typeface="Arial"/>
                  <a:ea typeface="Segoe UI" panose="020B0502040204020203" pitchFamily="34" charset="0"/>
                  <a:cs typeface="Arial"/>
                </a:rPr>
                <a:t>промокоды</a:t>
              </a:r>
              <a:r>
                <a:rPr lang="ru-RU" sz="2500" dirty="0">
                  <a:latin typeface="Arial"/>
                  <a:ea typeface="Segoe UI" panose="020B0502040204020203" pitchFamily="34" charset="0"/>
                  <a:cs typeface="Arial"/>
                </a:rPr>
                <a:t> и скидочные карты</a:t>
              </a:r>
            </a:p>
            <a:p>
              <a:pPr marL="428625" lvl="1" indent="-428625" defTabSz="1371600"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ru-RU" sz="2500" dirty="0">
                  <a:latin typeface="Arial"/>
                  <a:ea typeface="Segoe UI" panose="020B0502040204020203" pitchFamily="34" charset="0"/>
                  <a:cs typeface="Arial"/>
                </a:rPr>
                <a:t>конструктор акций и баллов по покупке, продукту в покупке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043"/>
              <a:ext cx="8296641" cy="1641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1371600"/>
              <a:r>
                <a:rPr lang="ru-RU" sz="4000">
                  <a:solidFill>
                    <a:prstClr val="white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Конструктор правил лояльности</a:t>
              </a:r>
            </a:p>
          </p:txBody>
        </p:sp>
        <p:sp>
          <p:nvSpPr>
            <p:cNvPr id="9" name="AutoShape 9"/>
            <p:cNvSpPr/>
            <p:nvPr/>
          </p:nvSpPr>
          <p:spPr>
            <a:xfrm rot="-10800000">
              <a:off x="0" y="2134176"/>
              <a:ext cx="8296641" cy="0"/>
            </a:xfrm>
            <a:prstGeom prst="line">
              <a:avLst/>
            </a:prstGeom>
            <a:ln w="30514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3" name="Рисунок 9">
            <a:extLst>
              <a:ext uri="{FF2B5EF4-FFF2-40B4-BE49-F238E27FC236}">
                <a16:creationId xmlns:a16="http://schemas.microsoft.com/office/drawing/2014/main" id="{28852000-1615-FFDD-6711-DC68A5FE4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112" y="794484"/>
            <a:ext cx="10086975" cy="618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2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55322" y="404596"/>
            <a:ext cx="10872630" cy="934593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448" y="517700"/>
            <a:ext cx="7145061" cy="1780284"/>
            <a:chOff x="0" y="0"/>
            <a:chExt cx="4454114" cy="110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54113" cy="1109800"/>
            </a:xfrm>
            <a:custGeom>
              <a:avLst/>
              <a:gdLst/>
              <a:ahLst/>
              <a:cxnLst/>
              <a:rect l="l" t="t" r="r" b="b"/>
              <a:pathLst>
                <a:path w="4454113" h="1109800">
                  <a:moveTo>
                    <a:pt x="0" y="0"/>
                  </a:moveTo>
                  <a:lnTo>
                    <a:pt x="4454113" y="0"/>
                  </a:lnTo>
                  <a:lnTo>
                    <a:pt x="4454113" y="1109800"/>
                  </a:lnTo>
                  <a:lnTo>
                    <a:pt x="0" y="110980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81166" y="792289"/>
            <a:ext cx="6222481" cy="6709014"/>
            <a:chOff x="0" y="-190043"/>
            <a:chExt cx="8296641" cy="8945348"/>
          </a:xfrm>
        </p:grpSpPr>
        <p:sp>
          <p:nvSpPr>
            <p:cNvPr id="7" name="TextBox 7"/>
            <p:cNvSpPr txBox="1"/>
            <p:nvPr/>
          </p:nvSpPr>
          <p:spPr>
            <a:xfrm>
              <a:off x="1" y="2497184"/>
              <a:ext cx="8134178" cy="62581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defTabSz="1371600">
                <a:spcBef>
                  <a:spcPts val="0"/>
                </a:spcBef>
                <a:spcAft>
                  <a:spcPts val="900"/>
                </a:spcAft>
              </a:pPr>
              <a:r>
                <a:rPr lang="ru-RU" sz="2500" dirty="0">
                  <a:effectLst/>
                  <a:latin typeface="Arial"/>
                  <a:ea typeface="Calibri" panose="020F0502020204030204" pitchFamily="34" charset="0"/>
                  <a:cs typeface="Arial"/>
                </a:rPr>
                <a:t>Создание групп акций и настройка правил работы:</a:t>
              </a:r>
            </a:p>
            <a:p>
              <a:pPr marL="428625" lvl="1" indent="-428625" defTabSz="1371600"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ru-RU" sz="2500" dirty="0">
                  <a:latin typeface="Arial"/>
                  <a:ea typeface="Segoe UI" panose="020B0502040204020203" pitchFamily="34" charset="0"/>
                  <a:cs typeface="Arial"/>
                </a:rPr>
                <a:t>расчет размера скидки  при последовательном срабатывании акций </a:t>
              </a:r>
              <a:endParaRPr lang="ru-RU" sz="25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  <a:p>
              <a:pPr marL="428625" lvl="1" indent="-428625" defTabSz="1371600"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ru-RU" sz="2500" dirty="0">
                  <a:latin typeface="Arial"/>
                  <a:ea typeface="Segoe UI" panose="020B0502040204020203" pitchFamily="34" charset="0"/>
                  <a:cs typeface="Arial"/>
                </a:rPr>
                <a:t>срабатывание самой выгодной акции в группе</a:t>
              </a:r>
            </a:p>
            <a:p>
              <a:pPr marL="428625" lvl="1" indent="-428625" defTabSz="1371600"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ru-RU" sz="2500" dirty="0">
                  <a:latin typeface="Arial"/>
                  <a:ea typeface="Segoe UI" panose="020B0502040204020203" pitchFamily="34" charset="0"/>
                  <a:cs typeface="Arial"/>
                </a:rPr>
                <a:t>суммирование скидок и бонусов  в группе</a:t>
              </a:r>
            </a:p>
            <a:p>
              <a:pPr marL="428625" lvl="1" indent="-428625" defTabSz="1371600"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ru-RU" sz="2500" dirty="0">
                  <a:latin typeface="Arial"/>
                  <a:ea typeface="Segoe UI" panose="020B0502040204020203" pitchFamily="34" charset="0"/>
                  <a:cs typeface="Arial"/>
                </a:rPr>
                <a:t>настройка исключений и ограничений максимальной скидки</a:t>
              </a:r>
              <a:endParaRPr lang="ru-RU" sz="25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043"/>
              <a:ext cx="8296641" cy="164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1371600"/>
              <a:r>
                <a:rPr lang="ru-RU" sz="4000">
                  <a:solidFill>
                    <a:prstClr val="white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Гибкие настройки правил срабатывания акций</a:t>
              </a:r>
            </a:p>
          </p:txBody>
        </p:sp>
        <p:sp>
          <p:nvSpPr>
            <p:cNvPr id="9" name="AutoShape 9"/>
            <p:cNvSpPr/>
            <p:nvPr/>
          </p:nvSpPr>
          <p:spPr>
            <a:xfrm rot="-10800000">
              <a:off x="0" y="2134176"/>
              <a:ext cx="8296641" cy="0"/>
            </a:xfrm>
            <a:prstGeom prst="line">
              <a:avLst/>
            </a:prstGeom>
            <a:ln w="30514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3" name="Рисунок 10">
            <a:extLst>
              <a:ext uri="{FF2B5EF4-FFF2-40B4-BE49-F238E27FC236}">
                <a16:creationId xmlns:a16="http://schemas.microsoft.com/office/drawing/2014/main" id="{3CC85BA2-05FA-5FB4-7EC4-CDEE19404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838" y="798808"/>
            <a:ext cx="10101262" cy="616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76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55322" y="404596"/>
            <a:ext cx="10872630" cy="934593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448" y="517700"/>
            <a:ext cx="7145061" cy="1780284"/>
            <a:chOff x="0" y="0"/>
            <a:chExt cx="4454114" cy="110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54113" cy="1109800"/>
            </a:xfrm>
            <a:custGeom>
              <a:avLst/>
              <a:gdLst/>
              <a:ahLst/>
              <a:cxnLst/>
              <a:rect l="l" t="t" r="r" b="b"/>
              <a:pathLst>
                <a:path w="4454113" h="1109800">
                  <a:moveTo>
                    <a:pt x="0" y="0"/>
                  </a:moveTo>
                  <a:lnTo>
                    <a:pt x="4454113" y="0"/>
                  </a:lnTo>
                  <a:lnTo>
                    <a:pt x="4454113" y="1109800"/>
                  </a:lnTo>
                  <a:lnTo>
                    <a:pt x="0" y="110980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81166" y="792289"/>
            <a:ext cx="6222481" cy="7324567"/>
            <a:chOff x="0" y="-190043"/>
            <a:chExt cx="8296641" cy="9766083"/>
          </a:xfrm>
        </p:grpSpPr>
        <p:sp>
          <p:nvSpPr>
            <p:cNvPr id="7" name="TextBox 7"/>
            <p:cNvSpPr txBox="1"/>
            <p:nvPr/>
          </p:nvSpPr>
          <p:spPr>
            <a:xfrm>
              <a:off x="1" y="2497183"/>
              <a:ext cx="8134178" cy="70788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lvl="1" indent="-342900" defTabSz="1371600">
                <a:spcAft>
                  <a:spcPts val="900"/>
                </a:spcAft>
                <a:buFont typeface="Arial"/>
                <a:buChar char="•"/>
              </a:pPr>
              <a:r>
                <a:rPr lang="ru-RU" sz="2500" dirty="0">
                  <a:latin typeface="Arial"/>
                  <a:cs typeface="Arial"/>
                </a:rPr>
                <a:t>готовая интеграция с сервисами Google Pay и Apple </a:t>
              </a:r>
              <a:r>
                <a:rPr lang="ru-RU" sz="2500" dirty="0" err="1">
                  <a:latin typeface="Arial"/>
                  <a:cs typeface="Arial"/>
                </a:rPr>
                <a:t>Wallet</a:t>
              </a:r>
              <a:endParaRPr lang="ru-RU" sz="2500" dirty="0">
                <a:latin typeface="Arial"/>
                <a:cs typeface="Arial"/>
              </a:endParaRPr>
            </a:p>
            <a:p>
              <a:pPr marL="428625" lvl="1" indent="-428625" defTabSz="1371600"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ru-RU" sz="2500" dirty="0">
                  <a:latin typeface="Arial"/>
                  <a:ea typeface="Segoe UI" panose="020B0502040204020203" pitchFamily="34" charset="0"/>
                  <a:cs typeface="Arial"/>
                </a:rPr>
                <a:t>конструктор создания шаблонов карт с индивидуальным дизайном</a:t>
              </a:r>
            </a:p>
            <a:p>
              <a:pPr marL="428625" lvl="1" indent="-428625" defTabSz="1371600"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ru-RU" sz="2500" dirty="0">
                  <a:latin typeface="Arial"/>
                  <a:ea typeface="Segoe UI" panose="020B0502040204020203" pitchFamily="34" charset="0"/>
                  <a:cs typeface="Arial"/>
                </a:rPr>
                <a:t>генерация QR-кода для предъявления на кассе</a:t>
              </a:r>
            </a:p>
            <a:p>
              <a:pPr marL="428625" lvl="1" indent="-428625" defTabSz="1371600"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ru-RU" sz="2500" dirty="0">
                  <a:latin typeface="Arial"/>
                  <a:ea typeface="Segoe UI" panose="020B0502040204020203" pitchFamily="34" charset="0"/>
                  <a:cs typeface="Arial"/>
                </a:rPr>
                <a:t>настройка автоматической выдачи карты клиенту, например, при регистрации или по событию</a:t>
              </a:r>
              <a:endParaRPr lang="ru-RU" sz="25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  <a:p>
              <a:pPr marL="428625" lvl="1" indent="-428625" defTabSz="1371600"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endParaRPr lang="ru-RU" sz="25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  <a:p>
              <a:pPr marL="428625" lvl="1" indent="-428625" defTabSz="1371600"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endParaRPr lang="ru-RU" sz="25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  <a:p>
              <a:pPr marL="428625" lvl="1" indent="-428625" defTabSz="1371600"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endParaRPr lang="ru-RU" sz="25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043"/>
              <a:ext cx="8296641" cy="2339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1371600"/>
              <a:r>
                <a:rPr lang="ru-RU" sz="3700" dirty="0">
                  <a:solidFill>
                    <a:schemeClr val="bg1"/>
                  </a:solidFill>
                  <a:latin typeface="Arial"/>
                  <a:cs typeface="Arial"/>
                </a:rPr>
                <a:t>Виртуальные карты и идентификация по QR-коду </a:t>
              </a:r>
              <a:endParaRPr lang="ru-RU" sz="3700" dirty="0">
                <a:solidFill>
                  <a:schemeClr val="bg1"/>
                </a:solidFill>
              </a:endParaRPr>
            </a:p>
            <a:p>
              <a:pPr algn="ctr" defTabSz="1371600"/>
              <a:endParaRPr lang="ru-RU" sz="4000" dirty="0">
                <a:latin typeface="Arial"/>
                <a:cs typeface="Arial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 rot="-10800000">
              <a:off x="0" y="2134176"/>
              <a:ext cx="8296641" cy="0"/>
            </a:xfrm>
            <a:prstGeom prst="line">
              <a:avLst/>
            </a:prstGeom>
            <a:ln w="30514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0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03BB024-24ED-A38D-FB0A-A49C0A269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712" y="1014385"/>
            <a:ext cx="9803606" cy="54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18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15370" y="470534"/>
            <a:ext cx="10872630" cy="934593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482913"/>
            <a:ext cx="7145061" cy="1780284"/>
            <a:chOff x="0" y="0"/>
            <a:chExt cx="4454114" cy="110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54113" cy="1109800"/>
            </a:xfrm>
            <a:custGeom>
              <a:avLst/>
              <a:gdLst/>
              <a:ahLst/>
              <a:cxnLst/>
              <a:rect l="l" t="t" r="r" b="b"/>
              <a:pathLst>
                <a:path w="4454113" h="1109800">
                  <a:moveTo>
                    <a:pt x="0" y="0"/>
                  </a:moveTo>
                  <a:lnTo>
                    <a:pt x="4454113" y="0"/>
                  </a:lnTo>
                  <a:lnTo>
                    <a:pt x="4454113" y="1109800"/>
                  </a:lnTo>
                  <a:lnTo>
                    <a:pt x="0" y="110980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81166" y="792289"/>
            <a:ext cx="6222481" cy="7055262"/>
            <a:chOff x="0" y="-190043"/>
            <a:chExt cx="8296641" cy="9407016"/>
          </a:xfrm>
        </p:grpSpPr>
        <p:sp>
          <p:nvSpPr>
            <p:cNvPr id="7" name="TextBox 7"/>
            <p:cNvSpPr txBox="1"/>
            <p:nvPr/>
          </p:nvSpPr>
          <p:spPr>
            <a:xfrm>
              <a:off x="0" y="2497185"/>
              <a:ext cx="8296641" cy="6719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defTabSz="1371600">
                <a:spcBef>
                  <a:spcPts val="0"/>
                </a:spcBef>
                <a:spcAft>
                  <a:spcPts val="900"/>
                </a:spcAft>
                <a:buNone/>
              </a:pPr>
              <a:r>
                <a:rPr lang="ru-RU" sz="25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Общение с клиентами по самым распространенным каналам связи</a:t>
              </a:r>
            </a:p>
            <a:p>
              <a:pPr marL="428625" lvl="1" indent="-428625" defTabSz="1371600"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en-US" sz="25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Email</a:t>
              </a:r>
            </a:p>
            <a:p>
              <a:pPr marL="428625" lvl="1" indent="-428625" defTabSz="1371600"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en-US" sz="25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SMS</a:t>
              </a:r>
            </a:p>
            <a:p>
              <a:pPr marL="428625" lvl="1" indent="-428625" defTabSz="1371600"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•"/>
              </a:pPr>
              <a:r>
                <a:rPr lang="en-US" sz="25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Viber</a:t>
              </a:r>
            </a:p>
            <a:p>
              <a:pPr marL="0" lvl="1" indent="0" defTabSz="1371600">
                <a:spcBef>
                  <a:spcPts val="0"/>
                </a:spcBef>
                <a:spcAft>
                  <a:spcPts val="900"/>
                </a:spcAft>
                <a:buNone/>
              </a:pPr>
              <a:r>
                <a:rPr lang="ru-RU" sz="25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Отправка рассылок и единичных сообщений</a:t>
              </a:r>
              <a:endParaRPr lang="en-US" sz="250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  <a:p>
              <a:pPr marL="0" lvl="1" indent="0" defTabSz="1371600">
                <a:spcBef>
                  <a:spcPts val="0"/>
                </a:spcBef>
                <a:spcAft>
                  <a:spcPts val="900"/>
                </a:spcAft>
                <a:buNone/>
              </a:pPr>
              <a:r>
                <a:rPr lang="ru-RU" sz="25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Настройка маркетинговых кампаний</a:t>
              </a:r>
            </a:p>
            <a:p>
              <a:pPr marL="0" lvl="1" indent="0" defTabSz="1371600">
                <a:spcBef>
                  <a:spcPts val="0"/>
                </a:spcBef>
                <a:spcAft>
                  <a:spcPts val="900"/>
                </a:spcAft>
                <a:buNone/>
              </a:pPr>
              <a:r>
                <a:rPr lang="ru-RU" sz="25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Поощрения за непокупательскую активность</a:t>
              </a:r>
            </a:p>
            <a:p>
              <a:pPr marL="0" lvl="1" indent="0" defTabSz="1371600">
                <a:spcBef>
                  <a:spcPts val="0"/>
                </a:spcBef>
                <a:spcAft>
                  <a:spcPts val="900"/>
                </a:spcAft>
                <a:buNone/>
              </a:pPr>
              <a:r>
                <a:rPr lang="ru-RU" sz="25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Аналитика по коммуникациям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043"/>
              <a:ext cx="8296641" cy="1641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1371600"/>
              <a:r>
                <a:rPr lang="ru-RU" sz="4000">
                  <a:solidFill>
                    <a:prstClr val="white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Омниканальные коммуникации</a:t>
              </a:r>
            </a:p>
          </p:txBody>
        </p:sp>
        <p:sp>
          <p:nvSpPr>
            <p:cNvPr id="9" name="AutoShape 9"/>
            <p:cNvSpPr/>
            <p:nvPr/>
          </p:nvSpPr>
          <p:spPr>
            <a:xfrm rot="-10800000">
              <a:off x="0" y="2134176"/>
              <a:ext cx="8296641" cy="0"/>
            </a:xfrm>
            <a:prstGeom prst="line">
              <a:avLst/>
            </a:prstGeom>
            <a:ln w="30514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3" name="Рисунок 9">
            <a:extLst>
              <a:ext uri="{FF2B5EF4-FFF2-40B4-BE49-F238E27FC236}">
                <a16:creationId xmlns:a16="http://schemas.microsoft.com/office/drawing/2014/main" id="{A2D55CC8-FA7F-AB7D-EE55-EF14287A6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0" y="850924"/>
            <a:ext cx="9944100" cy="614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2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8830" y="0"/>
            <a:ext cx="3144980" cy="10287000"/>
            <a:chOff x="0" y="0"/>
            <a:chExt cx="1063857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63857" cy="3479800"/>
            </a:xfrm>
            <a:custGeom>
              <a:avLst/>
              <a:gdLst/>
              <a:ahLst/>
              <a:cxnLst/>
              <a:rect l="l" t="t" r="r" b="b"/>
              <a:pathLst>
                <a:path w="1063857" h="3479800">
                  <a:moveTo>
                    <a:pt x="0" y="0"/>
                  </a:moveTo>
                  <a:lnTo>
                    <a:pt x="1063857" y="0"/>
                  </a:lnTo>
                  <a:lnTo>
                    <a:pt x="1063857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ED7D31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506440" y="3298680"/>
            <a:ext cx="12017383" cy="298350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999"/>
              </a:lnSpc>
            </a:pPr>
            <a:r>
              <a:rPr lang="en-US" sz="9950" b="1" spc="299" dirty="0" err="1">
                <a:solidFill>
                  <a:srgbClr val="4B5D74"/>
                </a:solidFill>
                <a:latin typeface="Arial"/>
                <a:cs typeface="Arial"/>
              </a:rPr>
              <a:t>Платформа</a:t>
            </a:r>
            <a:r>
              <a:rPr lang="en-US" sz="9950" b="1" spc="299" dirty="0">
                <a:solidFill>
                  <a:srgbClr val="4B5D74"/>
                </a:solidFill>
                <a:latin typeface="Arial"/>
                <a:cs typeface="Arial"/>
              </a:rPr>
              <a:t> </a:t>
            </a:r>
            <a:r>
              <a:rPr lang="en-US" sz="9950" b="1" spc="299" dirty="0" err="1">
                <a:solidFill>
                  <a:srgbClr val="ED7D31"/>
                </a:solidFill>
                <a:latin typeface="Arial"/>
                <a:cs typeface="Arial"/>
              </a:rPr>
              <a:t>BPM</a:t>
            </a:r>
            <a:r>
              <a:rPr lang="en-US" sz="9950" b="1" spc="299" dirty="0" err="1">
                <a:solidFill>
                  <a:srgbClr val="4B5D74"/>
                </a:solidFill>
                <a:latin typeface="Arial"/>
                <a:cs typeface="Arial"/>
              </a:rPr>
              <a:t>Soft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2342056" cy="10287000"/>
            <a:chOff x="0" y="0"/>
            <a:chExt cx="792251" cy="3479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92251" cy="3479800"/>
            </a:xfrm>
            <a:custGeom>
              <a:avLst/>
              <a:gdLst/>
              <a:ahLst/>
              <a:cxnLst/>
              <a:rect l="l" t="t" r="r" b="b"/>
              <a:pathLst>
                <a:path w="792251" h="3479800">
                  <a:moveTo>
                    <a:pt x="0" y="0"/>
                  </a:moveTo>
                  <a:lnTo>
                    <a:pt x="792251" y="0"/>
                  </a:lnTo>
                  <a:lnTo>
                    <a:pt x="792251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-1" y="0"/>
            <a:ext cx="1908211" cy="10287000"/>
            <a:chOff x="1449915" y="-39543"/>
            <a:chExt cx="645493" cy="3479800"/>
          </a:xfrm>
        </p:grpSpPr>
        <p:sp>
          <p:nvSpPr>
            <p:cNvPr id="8" name="Freeform 8"/>
            <p:cNvSpPr/>
            <p:nvPr/>
          </p:nvSpPr>
          <p:spPr>
            <a:xfrm>
              <a:off x="1449915" y="-39543"/>
              <a:ext cx="645493" cy="3479800"/>
            </a:xfrm>
            <a:custGeom>
              <a:avLst/>
              <a:gdLst/>
              <a:ahLst/>
              <a:cxnLst/>
              <a:rect l="l" t="t" r="r" b="b"/>
              <a:pathLst>
                <a:path w="645493" h="3479800">
                  <a:moveTo>
                    <a:pt x="0" y="0"/>
                  </a:moveTo>
                  <a:lnTo>
                    <a:pt x="645493" y="0"/>
                  </a:lnTo>
                  <a:lnTo>
                    <a:pt x="645493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</p:spTree>
    <p:extLst>
      <p:ext uri="{BB962C8B-B14F-4D97-AF65-F5344CB8AC3E}">
        <p14:creationId xmlns:p14="http://schemas.microsoft.com/office/powerpoint/2010/main" val="1797772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15370" y="470534"/>
            <a:ext cx="10872630" cy="934593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447" y="482913"/>
            <a:ext cx="7145061" cy="1780284"/>
            <a:chOff x="0" y="0"/>
            <a:chExt cx="4454114" cy="110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54113" cy="1109800"/>
            </a:xfrm>
            <a:custGeom>
              <a:avLst/>
              <a:gdLst/>
              <a:ahLst/>
              <a:cxnLst/>
              <a:rect l="l" t="t" r="r" b="b"/>
              <a:pathLst>
                <a:path w="4454113" h="1109800">
                  <a:moveTo>
                    <a:pt x="0" y="0"/>
                  </a:moveTo>
                  <a:lnTo>
                    <a:pt x="4454113" y="0"/>
                  </a:lnTo>
                  <a:lnTo>
                    <a:pt x="4454113" y="1109800"/>
                  </a:lnTo>
                  <a:lnTo>
                    <a:pt x="0" y="110980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54662" y="1065278"/>
            <a:ext cx="6248985" cy="8775126"/>
            <a:chOff x="-35339" y="173942"/>
            <a:chExt cx="8331980" cy="11700169"/>
          </a:xfrm>
        </p:grpSpPr>
        <p:sp>
          <p:nvSpPr>
            <p:cNvPr id="7" name="TextBox 7"/>
            <p:cNvSpPr txBox="1"/>
            <p:nvPr/>
          </p:nvSpPr>
          <p:spPr>
            <a:xfrm>
              <a:off x="0" y="2497185"/>
              <a:ext cx="8296641" cy="9376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indent="0" defTabSz="1371600"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ru-RU" sz="23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Визуальный дизайнер кампаний</a:t>
              </a:r>
            </a:p>
            <a:p>
              <a:pPr marL="0" indent="0" defTabSz="1371600"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ru-RU" sz="23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Запуск кампаний вручную для заданной аудитории либо по событию для каждого участника</a:t>
              </a:r>
            </a:p>
            <a:p>
              <a:pPr marL="0" indent="0" defTabSz="1371600"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ru-RU" sz="23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Триггерные письма, отправляемые по событию:</a:t>
              </a:r>
            </a:p>
            <a:p>
              <a:pPr marL="540000" lvl="2" indent="-428625" defTabSz="1371600">
                <a:spcBef>
                  <a:spcPts val="0"/>
                </a:spcBef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ru-RU" sz="23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Активность на сайте </a:t>
              </a:r>
            </a:p>
            <a:p>
              <a:pPr marL="540000" lvl="2" indent="-428625" defTabSz="1371600">
                <a:spcBef>
                  <a:spcPts val="0"/>
                </a:spcBef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ru-RU" sz="23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Покупательская активность </a:t>
              </a:r>
            </a:p>
            <a:p>
              <a:pPr marL="540000" lvl="2" indent="-428625" defTabSz="1371600">
                <a:spcBef>
                  <a:spcPts val="0"/>
                </a:spcBef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ru-RU" sz="23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Данные профиля </a:t>
              </a:r>
            </a:p>
            <a:p>
              <a:pPr marL="540000" lvl="2" indent="-428625" defTabSz="1371600">
                <a:spcBef>
                  <a:spcPts val="0"/>
                </a:spcBef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ru-RU" sz="23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Комбинация событий разных типов</a:t>
              </a:r>
            </a:p>
            <a:p>
              <a:pPr marL="0" indent="0" defTabSz="1371600"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ru-RU" sz="23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Автоматизированные цепочки писем</a:t>
              </a:r>
            </a:p>
            <a:p>
              <a:pPr marL="0" indent="0" defTabSz="1371600"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ru-RU" sz="23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Ветвление кампаний в зависимости от перехода по конкретной ссылке в письме</a:t>
              </a:r>
            </a:p>
            <a:p>
              <a:pPr marL="0" indent="0" defTabSz="1371600"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ru-RU" sz="23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Генерация лидов из кампаний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35339" y="173942"/>
              <a:ext cx="8296641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1371600"/>
              <a:r>
                <a:rPr lang="ru-RU" sz="4000">
                  <a:solidFill>
                    <a:prstClr val="white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Триггерные кампании</a:t>
              </a:r>
              <a:endParaRPr lang="en-US" sz="4000">
                <a:solidFill>
                  <a:prstClr val="white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 rot="-10800000">
              <a:off x="0" y="2134176"/>
              <a:ext cx="8296641" cy="0"/>
            </a:xfrm>
            <a:prstGeom prst="line">
              <a:avLst/>
            </a:prstGeom>
            <a:ln w="30514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2F1558-BDBC-4342-B6F8-F7620F9FD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721" y="876300"/>
            <a:ext cx="10107279" cy="606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2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15370" y="470534"/>
            <a:ext cx="10872630" cy="934593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4447" y="482913"/>
            <a:ext cx="7145061" cy="1780284"/>
            <a:chOff x="0" y="0"/>
            <a:chExt cx="4454114" cy="110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54113" cy="1109800"/>
            </a:xfrm>
            <a:custGeom>
              <a:avLst/>
              <a:gdLst/>
              <a:ahLst/>
              <a:cxnLst/>
              <a:rect l="l" t="t" r="r" b="b"/>
              <a:pathLst>
                <a:path w="4454113" h="1109800">
                  <a:moveTo>
                    <a:pt x="0" y="0"/>
                  </a:moveTo>
                  <a:lnTo>
                    <a:pt x="4454113" y="0"/>
                  </a:lnTo>
                  <a:lnTo>
                    <a:pt x="4454113" y="1109800"/>
                  </a:lnTo>
                  <a:lnTo>
                    <a:pt x="0" y="110980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54662" y="1065278"/>
            <a:ext cx="6248985" cy="8421183"/>
            <a:chOff x="-35339" y="173942"/>
            <a:chExt cx="8331980" cy="11228245"/>
          </a:xfrm>
        </p:grpSpPr>
        <p:sp>
          <p:nvSpPr>
            <p:cNvPr id="7" name="TextBox 7"/>
            <p:cNvSpPr txBox="1"/>
            <p:nvPr/>
          </p:nvSpPr>
          <p:spPr>
            <a:xfrm>
              <a:off x="0" y="2497185"/>
              <a:ext cx="8296641" cy="890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indent="0" defTabSz="1371600"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ru-RU" sz="23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Визуальный дизайнер контента</a:t>
              </a:r>
            </a:p>
            <a:p>
              <a:pPr marL="0" indent="0" defTabSz="1371600"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ru-RU" sz="23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Библиотека шаблонов рассылок</a:t>
              </a:r>
            </a:p>
            <a:p>
              <a:pPr marL="0" indent="0" defTabSz="1371600"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ru-RU" sz="23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Индивидуализация сообщения при помощи макросов </a:t>
              </a:r>
            </a:p>
            <a:p>
              <a:pPr marL="0" indent="0" defTabSz="1371600"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ru-RU" sz="23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Ручной или отложенный запуск рассылки </a:t>
              </a:r>
            </a:p>
            <a:p>
              <a:pPr marL="0" indent="0" defTabSz="1371600"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ru-RU" sz="23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Ограничение количества коммуникаций за период</a:t>
              </a:r>
            </a:p>
            <a:p>
              <a:pPr marL="0" indent="0" defTabSz="1371600"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ru-RU" sz="23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Сплит-тесты рассылок</a:t>
              </a:r>
            </a:p>
            <a:p>
              <a:pPr marL="0" indent="0" defTabSz="1371600"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ru-RU" sz="23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Учет всех событий по рассылкам: открытия, </a:t>
              </a:r>
              <a:r>
                <a:rPr lang="en-US" sz="23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Hard/Soft bounce</a:t>
              </a:r>
              <a:r>
                <a:rPr lang="ru-RU" sz="23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, переходы по ссылкам</a:t>
              </a:r>
            </a:p>
            <a:p>
              <a:pPr marL="0" indent="0" defTabSz="1371600"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ru-RU" sz="23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Аналитика по итогу рассылки</a:t>
              </a:r>
            </a:p>
            <a:p>
              <a:pPr marL="0" indent="0" defTabSz="1371600"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ru-RU" sz="23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Карта переходов по ссылкам</a:t>
              </a:r>
            </a:p>
            <a:p>
              <a:pPr marL="0" indent="0" defTabSz="1371600"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ru-RU" sz="23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Управление отписавшимися контактами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35339" y="173942"/>
              <a:ext cx="8296641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1371600"/>
              <a:r>
                <a:rPr lang="en-US" sz="4000">
                  <a:solidFill>
                    <a:prstClr val="white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Email-</a:t>
              </a:r>
              <a:r>
                <a:rPr lang="ru-RU" sz="4000">
                  <a:solidFill>
                    <a:prstClr val="white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маркетинг</a:t>
              </a:r>
            </a:p>
          </p:txBody>
        </p:sp>
        <p:sp>
          <p:nvSpPr>
            <p:cNvPr id="9" name="AutoShape 9"/>
            <p:cNvSpPr/>
            <p:nvPr/>
          </p:nvSpPr>
          <p:spPr>
            <a:xfrm rot="-10800000">
              <a:off x="0" y="2134176"/>
              <a:ext cx="8296641" cy="0"/>
            </a:xfrm>
            <a:prstGeom prst="line">
              <a:avLst/>
            </a:prstGeom>
            <a:ln w="30514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2F1558-BDBC-4342-B6F8-F7620F9FD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721" y="876300"/>
            <a:ext cx="10107279" cy="606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83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15370" y="470534"/>
            <a:ext cx="10872630" cy="934593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482913"/>
            <a:ext cx="7145061" cy="1780284"/>
            <a:chOff x="0" y="0"/>
            <a:chExt cx="4454114" cy="110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54113" cy="1109800"/>
            </a:xfrm>
            <a:custGeom>
              <a:avLst/>
              <a:gdLst/>
              <a:ahLst/>
              <a:cxnLst/>
              <a:rect l="l" t="t" r="r" b="b"/>
              <a:pathLst>
                <a:path w="4454113" h="1109800">
                  <a:moveTo>
                    <a:pt x="0" y="0"/>
                  </a:moveTo>
                  <a:lnTo>
                    <a:pt x="4454113" y="0"/>
                  </a:lnTo>
                  <a:lnTo>
                    <a:pt x="4454113" y="1109800"/>
                  </a:lnTo>
                  <a:lnTo>
                    <a:pt x="0" y="1109800"/>
                  </a:lnTo>
                  <a:close/>
                </a:path>
              </a:pathLst>
            </a:custGeom>
            <a:solidFill>
              <a:srgbClr val="4B5D7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52323" y="807530"/>
            <a:ext cx="6451324" cy="6164249"/>
            <a:chOff x="-305124" y="-169722"/>
            <a:chExt cx="8601765" cy="8218998"/>
          </a:xfrm>
        </p:grpSpPr>
        <p:sp>
          <p:nvSpPr>
            <p:cNvPr id="7" name="TextBox 7"/>
            <p:cNvSpPr txBox="1"/>
            <p:nvPr/>
          </p:nvSpPr>
          <p:spPr>
            <a:xfrm>
              <a:off x="-305124" y="2868371"/>
              <a:ext cx="8296641" cy="5180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spcAft>
                  <a:spcPts val="1125"/>
                </a:spcAft>
              </a:pPr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QR</a:t>
              </a:r>
              <a:r>
                <a:rPr lang="ru-RU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-коды для идентификации на кассе.</a:t>
              </a:r>
            </a:p>
            <a:p>
              <a:pPr algn="just">
                <a:spcAft>
                  <a:spcPts val="1125"/>
                </a:spcAft>
              </a:pPr>
              <a:endParaRPr lang="ru-RU" sz="2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  <a:p>
              <a:pPr algn="just">
                <a:spcAft>
                  <a:spcPts val="1125"/>
                </a:spcAft>
              </a:pPr>
              <a:r>
                <a:rPr lang="ru-RU" sz="25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Например, выдаем промокод на скидку 15% и для того, чтобы получить скидку  в точке продаж, клиенту достаточно только предъявить письмо с </a:t>
              </a:r>
              <a:r>
                <a:rPr lang="en-US" sz="25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QR</a:t>
              </a:r>
              <a:r>
                <a:rPr lang="ru-RU" sz="25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-кодом.</a:t>
              </a:r>
            </a:p>
            <a:p>
              <a:pPr algn="just">
                <a:spcAft>
                  <a:spcPts val="1125"/>
                </a:spcAft>
              </a:pPr>
              <a:r>
                <a:rPr lang="ru-RU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Данный функционал с </a:t>
              </a:r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QR</a:t>
              </a:r>
              <a:r>
                <a:rPr lang="ru-RU" sz="250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-кодами можно использовать не только для выдачи промокодов.</a:t>
              </a:r>
              <a:endParaRPr lang="en-US" sz="25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293171" y="-169722"/>
              <a:ext cx="8296641" cy="164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1371600"/>
              <a:r>
                <a:rPr lang="ru-RU" sz="4000">
                  <a:solidFill>
                    <a:prstClr val="white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Макрос </a:t>
              </a:r>
              <a:r>
                <a:rPr lang="en-US" sz="4000">
                  <a:solidFill>
                    <a:prstClr val="white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E</a:t>
              </a:r>
              <a:r>
                <a:rPr lang="ru-RU" sz="4000">
                  <a:solidFill>
                    <a:prstClr val="white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mail рассылки в виде QR-кода</a:t>
              </a:r>
            </a:p>
          </p:txBody>
        </p:sp>
        <p:sp>
          <p:nvSpPr>
            <p:cNvPr id="9" name="AutoShape 9"/>
            <p:cNvSpPr/>
            <p:nvPr/>
          </p:nvSpPr>
          <p:spPr>
            <a:xfrm rot="-10800000">
              <a:off x="0" y="2134176"/>
              <a:ext cx="8296641" cy="0"/>
            </a:xfrm>
            <a:prstGeom prst="line">
              <a:avLst/>
            </a:prstGeom>
            <a:ln w="30514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042A3E-934F-32FE-BE3B-A00773BC9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625" y="841148"/>
            <a:ext cx="9876190" cy="60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78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15370" y="470534"/>
            <a:ext cx="10872630" cy="934593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482913"/>
            <a:ext cx="7145061" cy="1780284"/>
            <a:chOff x="0" y="0"/>
            <a:chExt cx="4454114" cy="110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54113" cy="1109800"/>
            </a:xfrm>
            <a:custGeom>
              <a:avLst/>
              <a:gdLst/>
              <a:ahLst/>
              <a:cxnLst/>
              <a:rect l="l" t="t" r="r" b="b"/>
              <a:pathLst>
                <a:path w="4454113" h="1109800">
                  <a:moveTo>
                    <a:pt x="0" y="0"/>
                  </a:moveTo>
                  <a:lnTo>
                    <a:pt x="4454113" y="0"/>
                  </a:lnTo>
                  <a:lnTo>
                    <a:pt x="4454113" y="1109800"/>
                  </a:lnTo>
                  <a:lnTo>
                    <a:pt x="0" y="1109800"/>
                  </a:lnTo>
                  <a:close/>
                </a:path>
              </a:pathLst>
            </a:custGeom>
            <a:solidFill>
              <a:srgbClr val="4B5D7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54662" y="1065278"/>
            <a:ext cx="6469198" cy="6555126"/>
            <a:chOff x="-35339" y="173942"/>
            <a:chExt cx="8625597" cy="8740168"/>
          </a:xfrm>
        </p:grpSpPr>
        <p:sp>
          <p:nvSpPr>
            <p:cNvPr id="7" name="TextBox 7"/>
            <p:cNvSpPr txBox="1"/>
            <p:nvPr/>
          </p:nvSpPr>
          <p:spPr>
            <a:xfrm>
              <a:off x="293617" y="2450802"/>
              <a:ext cx="8296641" cy="6463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indent="0" defTabSz="1371600">
                <a:spcAft>
                  <a:spcPts val="1800"/>
                </a:spcAft>
                <a:buNone/>
              </a:pPr>
              <a:r>
                <a:rPr lang="ru-RU" sz="25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Планирование и организация мероприятий:</a:t>
              </a:r>
            </a:p>
            <a:p>
              <a:pPr marL="540000" indent="-428625" defTabSz="1371600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ru-RU" sz="25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Дата и сроки</a:t>
              </a:r>
            </a:p>
            <a:p>
              <a:pPr marL="540000" indent="-428625" defTabSz="1371600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ru-RU" sz="25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Целевая аудитория</a:t>
              </a:r>
            </a:p>
            <a:p>
              <a:pPr marL="540000" indent="-428625" defTabSz="1371600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ru-RU" sz="25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Бюджет</a:t>
              </a:r>
            </a:p>
            <a:p>
              <a:pPr marL="540000" indent="-428625" defTabSz="1371600"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r>
                <a:rPr lang="ru-RU" sz="25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Отклик</a:t>
              </a:r>
            </a:p>
            <a:p>
              <a:pPr marL="0" indent="0" defTabSz="1371600">
                <a:spcAft>
                  <a:spcPts val="1800"/>
                </a:spcAft>
                <a:buNone/>
              </a:pPr>
              <a:r>
                <a:rPr lang="ru-RU" sz="25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Планирование команды</a:t>
              </a:r>
            </a:p>
            <a:p>
              <a:pPr marL="0" indent="0" defTabSz="1371600">
                <a:spcAft>
                  <a:spcPts val="1800"/>
                </a:spcAft>
                <a:buNone/>
              </a:pPr>
              <a:r>
                <a:rPr lang="ru-RU" sz="25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Учет маркетинговых материалов и шаблонов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35339" y="173942"/>
              <a:ext cx="8296641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1371600"/>
              <a:r>
                <a:rPr lang="ru-RU" sz="3500">
                  <a:solidFill>
                    <a:prstClr val="white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Управление мероприятиями</a:t>
              </a:r>
            </a:p>
          </p:txBody>
        </p:sp>
        <p:sp>
          <p:nvSpPr>
            <p:cNvPr id="9" name="AutoShape 9"/>
            <p:cNvSpPr/>
            <p:nvPr/>
          </p:nvSpPr>
          <p:spPr>
            <a:xfrm rot="-10800000">
              <a:off x="0" y="2134176"/>
              <a:ext cx="8296641" cy="0"/>
            </a:xfrm>
            <a:prstGeom prst="line">
              <a:avLst/>
            </a:prstGeom>
            <a:ln w="30514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7EDB1BD-EC3E-7BDD-A86A-175BD39A5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952500"/>
            <a:ext cx="10057143" cy="6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35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15370" y="470534"/>
            <a:ext cx="10872630" cy="934593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482913"/>
            <a:ext cx="7145061" cy="1780284"/>
            <a:chOff x="0" y="0"/>
            <a:chExt cx="4454114" cy="110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54113" cy="1109800"/>
            </a:xfrm>
            <a:custGeom>
              <a:avLst/>
              <a:gdLst/>
              <a:ahLst/>
              <a:cxnLst/>
              <a:rect l="l" t="t" r="r" b="b"/>
              <a:pathLst>
                <a:path w="4454113" h="1109800">
                  <a:moveTo>
                    <a:pt x="0" y="0"/>
                  </a:moveTo>
                  <a:lnTo>
                    <a:pt x="4454113" y="0"/>
                  </a:lnTo>
                  <a:lnTo>
                    <a:pt x="4454113" y="1109800"/>
                  </a:lnTo>
                  <a:lnTo>
                    <a:pt x="0" y="1109800"/>
                  </a:lnTo>
                  <a:close/>
                </a:path>
              </a:pathLst>
            </a:custGeom>
            <a:solidFill>
              <a:srgbClr val="4B5D7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54662" y="1065278"/>
            <a:ext cx="6469198" cy="8632618"/>
            <a:chOff x="-35339" y="173942"/>
            <a:chExt cx="8625597" cy="11510158"/>
          </a:xfrm>
        </p:grpSpPr>
        <p:sp>
          <p:nvSpPr>
            <p:cNvPr id="7" name="TextBox 7"/>
            <p:cNvSpPr txBox="1"/>
            <p:nvPr/>
          </p:nvSpPr>
          <p:spPr>
            <a:xfrm>
              <a:off x="293617" y="2450802"/>
              <a:ext cx="8296641" cy="92332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indent="0" defTabSz="1371600"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ru-RU" sz="23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Мастер разделов для создания и изменения интерфейса: полей, вкладок, деталей, разделов </a:t>
              </a:r>
            </a:p>
            <a:p>
              <a:pPr marL="0" indent="0" defTabSz="1371600"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ru-RU" sz="23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Бизнес-правила для настройки логики работы системы</a:t>
              </a:r>
            </a:p>
            <a:p>
              <a:pPr marL="0" indent="0" defTabSz="1371600"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ru-RU" sz="23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Интерфейс для установки приложений из Маркетплейс</a:t>
              </a:r>
            </a:p>
            <a:p>
              <a:pPr marL="0" indent="0" defTabSz="1371600"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ru-RU" sz="23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Настройка внешнего вида: логотип компании, цвет панели</a:t>
              </a:r>
            </a:p>
            <a:p>
              <a:pPr marL="0" indent="0" defTabSz="1371600"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ru-RU" sz="23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Мастер мобильного приложения: рабочие места, разделы, внешний вид</a:t>
              </a:r>
            </a:p>
            <a:p>
              <a:pPr marL="0" indent="0" defTabSz="1371600"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ru-RU" sz="23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Настройка графиков и итогов пользовательскими средствами</a:t>
              </a:r>
            </a:p>
            <a:p>
              <a:pPr marL="0" indent="0" defTabSz="1371600"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ru-RU" sz="23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Настройка печатных форм </a:t>
              </a:r>
            </a:p>
            <a:p>
              <a:pPr marL="0" indent="0" defTabSz="1371600">
                <a:spcBef>
                  <a:spcPts val="0"/>
                </a:spcBef>
                <a:spcAft>
                  <a:spcPts val="1800"/>
                </a:spcAft>
                <a:buNone/>
              </a:pPr>
              <a:r>
                <a:rPr lang="ru-RU" sz="23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Конфигурирование разработчиком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35339" y="173942"/>
              <a:ext cx="8296641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1371600"/>
              <a:r>
                <a:rPr lang="en-US" sz="4000">
                  <a:solidFill>
                    <a:schemeClr val="bg1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Low-code </a:t>
              </a:r>
              <a:r>
                <a:rPr lang="ru-RU" sz="4000">
                  <a:solidFill>
                    <a:schemeClr val="bg1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платформа</a:t>
              </a:r>
            </a:p>
          </p:txBody>
        </p:sp>
        <p:sp>
          <p:nvSpPr>
            <p:cNvPr id="9" name="AutoShape 9"/>
            <p:cNvSpPr/>
            <p:nvPr/>
          </p:nvSpPr>
          <p:spPr>
            <a:xfrm rot="-10800000">
              <a:off x="0" y="2134176"/>
              <a:ext cx="8296641" cy="0"/>
            </a:xfrm>
            <a:prstGeom prst="line">
              <a:avLst/>
            </a:prstGeom>
            <a:ln w="30514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413DC1-70BD-4641-848E-36D14B974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30" y="800100"/>
            <a:ext cx="10222795" cy="621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15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15370" y="470534"/>
            <a:ext cx="10872630" cy="934593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0" y="482913"/>
            <a:ext cx="7145061" cy="1780284"/>
            <a:chOff x="0" y="0"/>
            <a:chExt cx="4454114" cy="1109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54113" cy="1109800"/>
            </a:xfrm>
            <a:custGeom>
              <a:avLst/>
              <a:gdLst/>
              <a:ahLst/>
              <a:cxnLst/>
              <a:rect l="l" t="t" r="r" b="b"/>
              <a:pathLst>
                <a:path w="4454113" h="1109800">
                  <a:moveTo>
                    <a:pt x="0" y="0"/>
                  </a:moveTo>
                  <a:lnTo>
                    <a:pt x="4454113" y="0"/>
                  </a:lnTo>
                  <a:lnTo>
                    <a:pt x="4454113" y="1109800"/>
                  </a:lnTo>
                  <a:lnTo>
                    <a:pt x="0" y="1109800"/>
                  </a:lnTo>
                  <a:close/>
                </a:path>
              </a:pathLst>
            </a:custGeom>
            <a:solidFill>
              <a:srgbClr val="4B5D7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54662" y="1065278"/>
            <a:ext cx="6469198" cy="7478456"/>
            <a:chOff x="-35339" y="173942"/>
            <a:chExt cx="8625597" cy="9971275"/>
          </a:xfrm>
        </p:grpSpPr>
        <p:sp>
          <p:nvSpPr>
            <p:cNvPr id="7" name="TextBox 7"/>
            <p:cNvSpPr txBox="1"/>
            <p:nvPr/>
          </p:nvSpPr>
          <p:spPr>
            <a:xfrm>
              <a:off x="293617" y="2450802"/>
              <a:ext cx="8296641" cy="7694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indent="0" defTabSz="1371600">
                <a:spcBef>
                  <a:spcPts val="0"/>
                </a:spcBef>
                <a:spcAft>
                  <a:spcPts val="1800"/>
                </a:spcAft>
                <a:buClr>
                  <a:prstClr val="white"/>
                </a:buClr>
                <a:buNone/>
              </a:pPr>
              <a:r>
                <a:rPr lang="ru-RU" sz="25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Встроенная интеграция </a:t>
              </a:r>
              <a:br>
                <a:rPr lang="ru-RU" sz="25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</a:br>
              <a:r>
                <a:rPr lang="ru-RU" sz="25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с почтой и календарями</a:t>
              </a:r>
              <a:endParaRPr lang="en-US" sz="250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  <a:p>
              <a:pPr marL="0" indent="0" defTabSz="1371600">
                <a:spcBef>
                  <a:spcPts val="0"/>
                </a:spcBef>
                <a:spcAft>
                  <a:spcPts val="1800"/>
                </a:spcAft>
                <a:buClr>
                  <a:prstClr val="white"/>
                </a:buClr>
                <a:buNone/>
              </a:pPr>
              <a:r>
                <a:rPr lang="ru-RU" sz="25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Интеграция с телефонией (</a:t>
              </a:r>
              <a:r>
                <a:rPr lang="en-US" sz="25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Cisco, Avaya, </a:t>
              </a:r>
              <a:r>
                <a:rPr lang="en-US" sz="2500" err="1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Webitel</a:t>
              </a:r>
              <a:r>
                <a:rPr lang="en-US" sz="25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, </a:t>
              </a:r>
              <a:r>
                <a:rPr lang="en-US" sz="2500" err="1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Oktell</a:t>
              </a:r>
              <a:r>
                <a:rPr lang="en-US" sz="25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, Infinity </a:t>
              </a:r>
              <a:r>
                <a:rPr lang="ru-RU" sz="25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и другие системы телефонии)</a:t>
              </a:r>
            </a:p>
            <a:p>
              <a:pPr marL="0" indent="0" defTabSz="1371600">
                <a:spcBef>
                  <a:spcPts val="0"/>
                </a:spcBef>
                <a:spcAft>
                  <a:spcPts val="1800"/>
                </a:spcAft>
                <a:buClr>
                  <a:prstClr val="white"/>
                </a:buClr>
                <a:buNone/>
              </a:pPr>
              <a:r>
                <a:rPr lang="ru-RU" sz="25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Интеграция с 1С, АБС, процессинговыми центрами и другими корпоративными системами и приложениями</a:t>
              </a:r>
            </a:p>
            <a:p>
              <a:pPr marL="0" indent="0" defTabSz="1371600">
                <a:spcBef>
                  <a:spcPts val="0"/>
                </a:spcBef>
                <a:spcAft>
                  <a:spcPts val="1800"/>
                </a:spcAft>
                <a:buClr>
                  <a:prstClr val="white"/>
                </a:buClr>
                <a:buNone/>
              </a:pPr>
              <a:r>
                <a:rPr lang="ru-RU" sz="25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Импорт/экспорт из </a:t>
              </a:r>
              <a:r>
                <a:rPr lang="en-US" sz="25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Excel</a:t>
              </a:r>
              <a:endParaRPr lang="ru-RU" sz="250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endParaRPr>
            </a:p>
            <a:p>
              <a:pPr marL="0" indent="0" defTabSz="1371600">
                <a:spcBef>
                  <a:spcPts val="0"/>
                </a:spcBef>
                <a:spcAft>
                  <a:spcPts val="1800"/>
                </a:spcAft>
                <a:buClr>
                  <a:prstClr val="white"/>
                </a:buClr>
                <a:buNone/>
              </a:pPr>
              <a:r>
                <a:rPr lang="ru-RU" sz="25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Интеграция с мессенджерами и</a:t>
              </a:r>
              <a:r>
                <a:rPr lang="en-US" sz="25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 </a:t>
              </a:r>
              <a:r>
                <a:rPr lang="ru-RU" sz="25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социальными сетями</a:t>
              </a:r>
            </a:p>
            <a:p>
              <a:pPr marL="0" indent="0" defTabSz="1371600">
                <a:spcBef>
                  <a:spcPts val="0"/>
                </a:spcBef>
                <a:spcAft>
                  <a:spcPts val="1800"/>
                </a:spcAft>
                <a:buClr>
                  <a:prstClr val="white"/>
                </a:buClr>
                <a:buNone/>
              </a:pPr>
              <a:r>
                <a:rPr lang="ru-RU" sz="2500"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Пользовательская настройка интеграций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35339" y="173942"/>
              <a:ext cx="8296641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1371600"/>
              <a:r>
                <a:rPr lang="en-US" sz="4000">
                  <a:solidFill>
                    <a:schemeClr val="bg1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Low-code </a:t>
              </a:r>
              <a:r>
                <a:rPr lang="ru-RU" sz="4000">
                  <a:solidFill>
                    <a:schemeClr val="bg1"/>
                  </a:solidFill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платформа</a:t>
              </a:r>
            </a:p>
          </p:txBody>
        </p:sp>
        <p:sp>
          <p:nvSpPr>
            <p:cNvPr id="9" name="AutoShape 9"/>
            <p:cNvSpPr/>
            <p:nvPr/>
          </p:nvSpPr>
          <p:spPr>
            <a:xfrm rot="-10800000">
              <a:off x="0" y="2134176"/>
              <a:ext cx="8296641" cy="0"/>
            </a:xfrm>
            <a:prstGeom prst="line">
              <a:avLst/>
            </a:prstGeom>
            <a:ln w="30514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268E71-909C-4EDC-A9CE-35F70F718D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721" y="800100"/>
            <a:ext cx="10107279" cy="612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88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16200000">
            <a:off x="7645333" y="-8123508"/>
            <a:ext cx="1312977" cy="17559994"/>
            <a:chOff x="0" y="0"/>
            <a:chExt cx="3130550" cy="418685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30550" cy="41868551"/>
            </a:xfrm>
            <a:custGeom>
              <a:avLst/>
              <a:gdLst/>
              <a:ahLst/>
              <a:cxnLst/>
              <a:rect l="l" t="t" r="r" b="b"/>
              <a:pathLst>
                <a:path w="3130550" h="41868551">
                  <a:moveTo>
                    <a:pt x="0" y="1123950"/>
                  </a:moveTo>
                  <a:lnTo>
                    <a:pt x="0" y="41868551"/>
                  </a:lnTo>
                  <a:lnTo>
                    <a:pt x="3130550" y="41868551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992893" y="7019770"/>
            <a:ext cx="1550459" cy="15410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791961" y="6891264"/>
            <a:ext cx="1596324" cy="15963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771217" y="6997708"/>
            <a:ext cx="1811641" cy="15851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198032" y="7019770"/>
            <a:ext cx="1799340" cy="158765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3947674" y="3323313"/>
            <a:ext cx="1078286" cy="10877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1398828" y="3323313"/>
            <a:ext cx="1169432" cy="12332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/>
          <a:srcRect t="5916" b="5916"/>
          <a:stretch>
            <a:fillRect/>
          </a:stretch>
        </p:blipFill>
        <p:spPr>
          <a:xfrm>
            <a:off x="9006204" y="3276595"/>
            <a:ext cx="1350789" cy="11811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6178667" y="3361138"/>
            <a:ext cx="1188033" cy="115757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771087" y="8033332"/>
            <a:ext cx="2500828" cy="198165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507044" y="5081576"/>
            <a:ext cx="2276866" cy="129606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5292169" y="5143500"/>
            <a:ext cx="2351006" cy="111816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3271914" y="5143500"/>
            <a:ext cx="1602883" cy="146930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 cstate="print"/>
          <a:srcRect l="7182" r="7182"/>
          <a:stretch>
            <a:fillRect/>
          </a:stretch>
        </p:blipFill>
        <p:spPr>
          <a:xfrm>
            <a:off x="518235" y="2361023"/>
            <a:ext cx="2043827" cy="154184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>
            <a:off x="3271914" y="2558716"/>
            <a:ext cx="1146460" cy="114646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588687" y="180238"/>
            <a:ext cx="4526953" cy="933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179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Технологии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4579" y="1510141"/>
            <a:ext cx="5073317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 spc="119">
                <a:solidFill>
                  <a:srgbClr val="626262"/>
                </a:solidFill>
                <a:latin typeface="Arial" pitchFamily="34" charset="0"/>
                <a:cs typeface="Arial" pitchFamily="34" charset="0"/>
              </a:rPr>
              <a:t>Технологии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07044" y="4085602"/>
            <a:ext cx="5073317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 spc="119">
                <a:solidFill>
                  <a:srgbClr val="626262"/>
                </a:solidFill>
                <a:latin typeface="Arial" pitchFamily="34" charset="0"/>
                <a:cs typeface="Arial" pitchFamily="34" charset="0"/>
              </a:rPr>
              <a:t>СУБД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84579" y="6939468"/>
            <a:ext cx="5073317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 spc="119">
                <a:solidFill>
                  <a:srgbClr val="626262"/>
                </a:solidFill>
                <a:latin typeface="Arial" pitchFamily="34" charset="0"/>
                <a:cs typeface="Arial" pitchFamily="34" charset="0"/>
              </a:rPr>
              <a:t>Гаджеты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670449" y="2110216"/>
            <a:ext cx="4853631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92"/>
              </a:lnSpc>
            </a:pPr>
            <a:r>
              <a:rPr lang="en-US" sz="3826" spc="114">
                <a:solidFill>
                  <a:srgbClr val="626262"/>
                </a:solidFill>
                <a:latin typeface="Arial" pitchFamily="34" charset="0"/>
                <a:cs typeface="Arial" pitchFamily="34" charset="0"/>
              </a:rPr>
              <a:t>Браузеры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670449" y="5729607"/>
            <a:ext cx="6617069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92"/>
              </a:lnSpc>
            </a:pPr>
            <a:r>
              <a:rPr lang="en-US" sz="3826" spc="114">
                <a:solidFill>
                  <a:srgbClr val="626262"/>
                </a:solidFill>
                <a:latin typeface="Arial" pitchFamily="34" charset="0"/>
                <a:cs typeface="Arial" pitchFamily="34" charset="0"/>
              </a:rPr>
              <a:t>Операционные системы</a:t>
            </a:r>
          </a:p>
        </p:txBody>
      </p:sp>
      <p:sp>
        <p:nvSpPr>
          <p:cNvPr id="26" name="AutoShape 26"/>
          <p:cNvSpPr/>
          <p:nvPr/>
        </p:nvSpPr>
        <p:spPr>
          <a:xfrm>
            <a:off x="507044" y="2361023"/>
            <a:ext cx="4707590" cy="0"/>
          </a:xfrm>
          <a:prstGeom prst="line">
            <a:avLst/>
          </a:prstGeom>
          <a:ln w="47625" cap="flat">
            <a:solidFill>
              <a:srgbClr val="6262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>
            <a:off x="584579" y="4971590"/>
            <a:ext cx="4707590" cy="0"/>
          </a:xfrm>
          <a:prstGeom prst="line">
            <a:avLst/>
          </a:prstGeom>
          <a:ln w="47625" cap="flat">
            <a:solidFill>
              <a:srgbClr val="6262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>
            <a:off x="584579" y="7742989"/>
            <a:ext cx="4707590" cy="0"/>
          </a:xfrm>
          <a:prstGeom prst="line">
            <a:avLst/>
          </a:prstGeom>
          <a:ln w="47625" cap="flat">
            <a:solidFill>
              <a:srgbClr val="6262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8670449" y="3015320"/>
            <a:ext cx="4707590" cy="0"/>
          </a:xfrm>
          <a:prstGeom prst="line">
            <a:avLst/>
          </a:prstGeom>
          <a:ln w="47625" cap="flat">
            <a:solidFill>
              <a:srgbClr val="6262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8738908" y="6670197"/>
            <a:ext cx="4707590" cy="0"/>
          </a:xfrm>
          <a:prstGeom prst="line">
            <a:avLst/>
          </a:prstGeom>
          <a:ln w="47625" cap="flat">
            <a:solidFill>
              <a:srgbClr val="62626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3" name="Group 12">
            <a:extLst>
              <a:ext uri="{FF2B5EF4-FFF2-40B4-BE49-F238E27FC236}">
                <a16:creationId xmlns:a16="http://schemas.microsoft.com/office/drawing/2014/main" id="{D7293C7C-5A05-7BFB-B76C-EE249A2BDAC9}"/>
              </a:ext>
            </a:extLst>
          </p:cNvPr>
          <p:cNvGrpSpPr>
            <a:grpSpLocks noChangeAspect="1"/>
          </p:cNvGrpSpPr>
          <p:nvPr/>
        </p:nvGrpSpPr>
        <p:grpSpPr>
          <a:xfrm>
            <a:off x="16290482" y="-41829"/>
            <a:ext cx="1542074" cy="1356813"/>
            <a:chOff x="0" y="0"/>
            <a:chExt cx="4282440" cy="3708400"/>
          </a:xfrm>
        </p:grpSpPr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01926048-E25C-5017-F175-E13DF521B930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ED7D31"/>
            </a:solidFill>
          </p:spPr>
        </p:sp>
      </p:grpSp>
      <p:grpSp>
        <p:nvGrpSpPr>
          <p:cNvPr id="38" name="Group 12">
            <a:extLst>
              <a:ext uri="{FF2B5EF4-FFF2-40B4-BE49-F238E27FC236}">
                <a16:creationId xmlns:a16="http://schemas.microsoft.com/office/drawing/2014/main" id="{CD597363-7440-D56E-9685-1D387ABC2E7E}"/>
              </a:ext>
            </a:extLst>
          </p:cNvPr>
          <p:cNvGrpSpPr>
            <a:grpSpLocks noChangeAspect="1"/>
          </p:cNvGrpSpPr>
          <p:nvPr/>
        </p:nvGrpSpPr>
        <p:grpSpPr>
          <a:xfrm>
            <a:off x="16780052" y="-41831"/>
            <a:ext cx="1447823" cy="1356814"/>
            <a:chOff x="0" y="0"/>
            <a:chExt cx="4282440" cy="3708400"/>
          </a:xfrm>
        </p:grpSpPr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4BF5084B-6C5E-2F32-B531-8646914D41EA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</p:sp>
      </p:grpSp>
      <p:grpSp>
        <p:nvGrpSpPr>
          <p:cNvPr id="41" name="Group 6">
            <a:extLst>
              <a:ext uri="{FF2B5EF4-FFF2-40B4-BE49-F238E27FC236}">
                <a16:creationId xmlns:a16="http://schemas.microsoft.com/office/drawing/2014/main" id="{380CF2C7-92AE-D848-6B77-A0D7CEAEAF7A}"/>
              </a:ext>
            </a:extLst>
          </p:cNvPr>
          <p:cNvGrpSpPr>
            <a:grpSpLocks noChangeAspect="1"/>
          </p:cNvGrpSpPr>
          <p:nvPr/>
        </p:nvGrpSpPr>
        <p:grpSpPr>
          <a:xfrm>
            <a:off x="17122299" y="-45515"/>
            <a:ext cx="1617604" cy="1360054"/>
            <a:chOff x="-357261" y="-103803"/>
            <a:chExt cx="4639701" cy="3853722"/>
          </a:xfrm>
        </p:grpSpPr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0D92B4F0-85DB-8844-0B24-908C61C058A6}"/>
                </a:ext>
              </a:extLst>
            </p:cNvPr>
            <p:cNvSpPr/>
            <p:nvPr/>
          </p:nvSpPr>
          <p:spPr>
            <a:xfrm>
              <a:off x="-357261" y="-103803"/>
              <a:ext cx="4639701" cy="3853722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"/>
          <p:cNvGrpSpPr/>
          <p:nvPr/>
        </p:nvGrpSpPr>
        <p:grpSpPr>
          <a:xfrm>
            <a:off x="1295400" y="1485900"/>
            <a:ext cx="15544800" cy="8528035"/>
            <a:chOff x="1349674" y="615835"/>
            <a:chExt cx="9422489" cy="5893799"/>
          </a:xfrm>
        </p:grpSpPr>
        <p:sp>
          <p:nvSpPr>
            <p:cNvPr id="8" name="Rectangle 41"/>
            <p:cNvSpPr/>
            <p:nvPr/>
          </p:nvSpPr>
          <p:spPr>
            <a:xfrm>
              <a:off x="1349674" y="977562"/>
              <a:ext cx="9415713" cy="480872"/>
            </a:xfrm>
            <a:prstGeom prst="rect">
              <a:avLst/>
            </a:prstGeom>
            <a:solidFill>
              <a:srgbClr val="00B0F1">
                <a:alpha val="20000"/>
              </a:srgbClr>
            </a:solidFill>
            <a:ln w="12700">
              <a:solidFill>
                <a:srgbClr val="4BACC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014"/>
              <a:r>
                <a:rPr lang="ru-RU" sz="25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Запрос</a:t>
              </a:r>
            </a:p>
            <a:p>
              <a:pPr algn="ctr" defTabSz="914014"/>
              <a:endParaRPr lang="ru-RU" sz="1100">
                <a:solidFill>
                  <a:prstClr val="white"/>
                </a:solidFill>
                <a:latin typeface="Segoe UI "/>
              </a:endParaRPr>
            </a:p>
          </p:txBody>
        </p:sp>
        <p:sp>
          <p:nvSpPr>
            <p:cNvPr id="9" name="Rectangle 42"/>
            <p:cNvSpPr/>
            <p:nvPr/>
          </p:nvSpPr>
          <p:spPr>
            <a:xfrm>
              <a:off x="1349674" y="1458434"/>
              <a:ext cx="9415488" cy="631950"/>
            </a:xfrm>
            <a:prstGeom prst="rect">
              <a:avLst/>
            </a:prstGeom>
            <a:solidFill>
              <a:srgbClr val="00B0F1">
                <a:alpha val="20000"/>
              </a:srgbClr>
            </a:solidFill>
            <a:ln w="12700">
              <a:solidFill>
                <a:srgbClr val="4BACC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014"/>
              <a:endParaRPr lang="ru-RU" sz="1100">
                <a:solidFill>
                  <a:prstClr val="white"/>
                </a:solidFill>
                <a:latin typeface="Segoe UI "/>
              </a:endParaRPr>
            </a:p>
            <a:p>
              <a:pPr algn="ctr" defTabSz="914014"/>
              <a:r>
                <a:rPr lang="ru-RU" sz="25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Одобрение</a:t>
              </a:r>
            </a:p>
          </p:txBody>
        </p:sp>
        <p:sp>
          <p:nvSpPr>
            <p:cNvPr id="10" name="Rectangle 47"/>
            <p:cNvSpPr/>
            <p:nvPr/>
          </p:nvSpPr>
          <p:spPr>
            <a:xfrm>
              <a:off x="1349674" y="615835"/>
              <a:ext cx="9422489" cy="376770"/>
            </a:xfrm>
            <a:prstGeom prst="rect">
              <a:avLst/>
            </a:prstGeom>
            <a:solidFill>
              <a:srgbClr val="00B0F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ru-RU" sz="2500">
                  <a:solidFill>
                    <a:prstClr val="white"/>
                  </a:solidFill>
                  <a:latin typeface="Arial" pitchFamily="34" charset="0"/>
                  <a:ea typeface="Segoe UI Black" panose="020B0A02040204020203" pitchFamily="34" charset="0"/>
                  <a:cs typeface="Arial" pitchFamily="34" charset="0"/>
                </a:rPr>
                <a:t>Сайты</a:t>
              </a:r>
              <a:r>
                <a:rPr lang="en-US" sz="2500">
                  <a:solidFill>
                    <a:prstClr val="white"/>
                  </a:solidFill>
                  <a:latin typeface="Arial" pitchFamily="34" charset="0"/>
                  <a:ea typeface="Segoe UI Black" panose="020B0A02040204020203" pitchFamily="34" charset="0"/>
                  <a:cs typeface="Arial" pitchFamily="34" charset="0"/>
                </a:rPr>
                <a:t>/</a:t>
              </a:r>
              <a:r>
                <a:rPr lang="ru-RU" sz="2500">
                  <a:solidFill>
                    <a:prstClr val="white"/>
                  </a:solidFill>
                  <a:latin typeface="Arial" pitchFamily="34" charset="0"/>
                  <a:ea typeface="Segoe UI Black" panose="020B0A02040204020203" pitchFamily="34" charset="0"/>
                  <a:cs typeface="Arial" pitchFamily="34" charset="0"/>
                </a:rPr>
                <a:t>Кассы</a:t>
              </a:r>
              <a:endParaRPr lang="ru-RU" sz="2500">
                <a:solidFill>
                  <a:prstClr val="white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endParaRPr>
            </a:p>
          </p:txBody>
        </p:sp>
        <p:sp>
          <p:nvSpPr>
            <p:cNvPr id="11" name="Rectangle 48"/>
            <p:cNvSpPr/>
            <p:nvPr/>
          </p:nvSpPr>
          <p:spPr>
            <a:xfrm>
              <a:off x="3104844" y="4828832"/>
              <a:ext cx="7621131" cy="526625"/>
            </a:xfrm>
            <a:prstGeom prst="rect">
              <a:avLst/>
            </a:prstGeom>
            <a:solidFill>
              <a:srgbClr val="FF8021">
                <a:alpha val="20000"/>
              </a:srgbClr>
            </a:solidFill>
            <a:ln w="12700">
              <a:solidFill>
                <a:srgbClr val="F7964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014"/>
              <a:r>
                <a:rPr lang="ru-RU" sz="25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Платформа</a:t>
              </a:r>
            </a:p>
          </p:txBody>
        </p:sp>
        <p:sp>
          <p:nvSpPr>
            <p:cNvPr id="12" name="Rectangle 52"/>
            <p:cNvSpPr/>
            <p:nvPr/>
          </p:nvSpPr>
          <p:spPr>
            <a:xfrm>
              <a:off x="3104844" y="5355458"/>
              <a:ext cx="7621131" cy="603196"/>
            </a:xfrm>
            <a:prstGeom prst="rect">
              <a:avLst/>
            </a:prstGeom>
            <a:solidFill>
              <a:srgbClr val="FF8021">
                <a:alpha val="20000"/>
              </a:srgbClr>
            </a:solidFill>
            <a:ln w="12700">
              <a:solidFill>
                <a:srgbClr val="F7964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014"/>
              <a:r>
                <a:rPr lang="ru-RU" sz="25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Настройка акций</a:t>
              </a:r>
            </a:p>
          </p:txBody>
        </p:sp>
        <p:sp>
          <p:nvSpPr>
            <p:cNvPr id="13" name="Rectangle 53"/>
            <p:cNvSpPr/>
            <p:nvPr/>
          </p:nvSpPr>
          <p:spPr>
            <a:xfrm>
              <a:off x="3104844" y="5930347"/>
              <a:ext cx="7621131" cy="579287"/>
            </a:xfrm>
            <a:prstGeom prst="rect">
              <a:avLst/>
            </a:prstGeom>
            <a:solidFill>
              <a:srgbClr val="FF8021">
                <a:alpha val="20000"/>
              </a:srgbClr>
            </a:solidFill>
            <a:ln w="12700">
              <a:solidFill>
                <a:srgbClr val="F7964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014"/>
              <a:r>
                <a:rPr lang="en-US" sz="25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CRM</a:t>
              </a:r>
              <a:endParaRPr lang="ru-RU" sz="250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54"/>
            <p:cNvSpPr/>
            <p:nvPr/>
          </p:nvSpPr>
          <p:spPr>
            <a:xfrm>
              <a:off x="1350125" y="4881495"/>
              <a:ext cx="969511" cy="1579875"/>
            </a:xfrm>
            <a:prstGeom prst="rect">
              <a:avLst/>
            </a:prstGeom>
            <a:solidFill>
              <a:srgbClr val="F4664E">
                <a:alpha val="20000"/>
              </a:srgbClr>
            </a:solidFill>
            <a:ln w="12700">
              <a:solidFill>
                <a:srgbClr val="F4664E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 defTabSz="914014"/>
              <a:r>
                <a:rPr lang="ru-RU" sz="25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Маркетолог</a:t>
              </a:r>
            </a:p>
          </p:txBody>
        </p:sp>
        <p:cxnSp>
          <p:nvCxnSpPr>
            <p:cNvPr id="15" name="Straight Arrow Connector 63"/>
            <p:cNvCxnSpPr>
              <a:cxnSpLocks/>
            </p:cNvCxnSpPr>
            <p:nvPr/>
          </p:nvCxnSpPr>
          <p:spPr>
            <a:xfrm flipH="1">
              <a:off x="2309056" y="5786291"/>
              <a:ext cx="825481" cy="0"/>
            </a:xfrm>
            <a:prstGeom prst="straightConnector1">
              <a:avLst/>
            </a:prstGeom>
            <a:ln>
              <a:solidFill>
                <a:schemeClr val="bg1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69"/>
            <p:cNvSpPr/>
            <p:nvPr/>
          </p:nvSpPr>
          <p:spPr>
            <a:xfrm rot="5400000">
              <a:off x="5902268" y="1216102"/>
              <a:ext cx="324109" cy="492798"/>
            </a:xfrm>
            <a:prstGeom prst="arc">
              <a:avLst>
                <a:gd name="adj1" fmla="val 16200000"/>
                <a:gd name="adj2" fmla="val 5350325"/>
              </a:avLst>
            </a:prstGeom>
            <a:ln>
              <a:solidFill>
                <a:schemeClr val="bg1"/>
              </a:solidFill>
              <a:prstDash val="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457200"/>
              <a:endParaRPr lang="ru-RU" sz="2400">
                <a:solidFill>
                  <a:prstClr val="white"/>
                </a:solidFill>
                <a:latin typeface="Segoe UI "/>
                <a:cs typeface="Segoe UI" panose="020B0502040204020203" pitchFamily="34" charset="0"/>
              </a:endParaRPr>
            </a:p>
          </p:txBody>
        </p:sp>
        <p:sp>
          <p:nvSpPr>
            <p:cNvPr id="17" name="Arc 70"/>
            <p:cNvSpPr/>
            <p:nvPr/>
          </p:nvSpPr>
          <p:spPr>
            <a:xfrm rot="5400000" flipH="1" flipV="1">
              <a:off x="5895706" y="1207969"/>
              <a:ext cx="324107" cy="492798"/>
            </a:xfrm>
            <a:prstGeom prst="arc">
              <a:avLst>
                <a:gd name="adj1" fmla="val 16200000"/>
                <a:gd name="adj2" fmla="val 5350325"/>
              </a:avLst>
            </a:prstGeom>
            <a:ln>
              <a:solidFill>
                <a:schemeClr val="bg1"/>
              </a:solidFill>
              <a:prstDash val="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457200"/>
              <a:endParaRPr lang="ru-RU" sz="2400">
                <a:solidFill>
                  <a:prstClr val="white"/>
                </a:solidFill>
                <a:latin typeface="Segoe UI "/>
                <a:cs typeface="Segoe UI" panose="020B0502040204020203" pitchFamily="34" charset="0"/>
              </a:endParaRPr>
            </a:p>
          </p:txBody>
        </p:sp>
      </p:grpSp>
      <p:sp>
        <p:nvSpPr>
          <p:cNvPr id="29" name="Rectangle 44">
            <a:extLst>
              <a:ext uri="{FF2B5EF4-FFF2-40B4-BE49-F238E27FC236}">
                <a16:creationId xmlns:a16="http://schemas.microsoft.com/office/drawing/2014/main" id="{C8298061-18A2-4494-8349-B359BB3E13A2}"/>
              </a:ext>
            </a:extLst>
          </p:cNvPr>
          <p:cNvSpPr/>
          <p:nvPr/>
        </p:nvSpPr>
        <p:spPr>
          <a:xfrm>
            <a:off x="5257800" y="4229100"/>
            <a:ext cx="826216" cy="2819400"/>
          </a:xfrm>
          <a:prstGeom prst="rect">
            <a:avLst/>
          </a:prstGeom>
          <a:solidFill>
            <a:srgbClr val="92D050"/>
          </a:solidFill>
          <a:ln w="63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ru-RU" sz="2500">
                <a:solidFill>
                  <a:prstClr val="white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Сервис контакта</a:t>
            </a:r>
          </a:p>
        </p:txBody>
      </p:sp>
      <p:sp>
        <p:nvSpPr>
          <p:cNvPr id="30" name="Rectangle 40">
            <a:extLst>
              <a:ext uri="{FF2B5EF4-FFF2-40B4-BE49-F238E27FC236}">
                <a16:creationId xmlns:a16="http://schemas.microsoft.com/office/drawing/2014/main" id="{32F1487D-FE65-44F6-9E68-3A6A42030981}"/>
              </a:ext>
            </a:extLst>
          </p:cNvPr>
          <p:cNvSpPr/>
          <p:nvPr/>
        </p:nvSpPr>
        <p:spPr>
          <a:xfrm rot="5400000">
            <a:off x="7239001" y="3085706"/>
            <a:ext cx="609598" cy="2895600"/>
          </a:xfrm>
          <a:prstGeom prst="rect">
            <a:avLst/>
          </a:prstGeom>
          <a:solidFill>
            <a:srgbClr val="92D050">
              <a:alpha val="20000"/>
            </a:srgbClr>
          </a:solidFill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 defTabSz="914014"/>
            <a:r>
              <a:rPr lang="ru-RU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Получение данных контакта</a:t>
            </a:r>
          </a:p>
        </p:txBody>
      </p:sp>
      <p:sp>
        <p:nvSpPr>
          <p:cNvPr id="31" name="Rectangle 37">
            <a:extLst>
              <a:ext uri="{FF2B5EF4-FFF2-40B4-BE49-F238E27FC236}">
                <a16:creationId xmlns:a16="http://schemas.microsoft.com/office/drawing/2014/main" id="{2924FCD6-7707-4EDB-AA04-5AFB97027FBA}"/>
              </a:ext>
            </a:extLst>
          </p:cNvPr>
          <p:cNvSpPr/>
          <p:nvPr/>
        </p:nvSpPr>
        <p:spPr>
          <a:xfrm rot="5400000">
            <a:off x="7200899" y="3733802"/>
            <a:ext cx="685801" cy="2895600"/>
          </a:xfrm>
          <a:prstGeom prst="rect">
            <a:avLst/>
          </a:prstGeom>
          <a:solidFill>
            <a:srgbClr val="92D050">
              <a:alpha val="20000"/>
            </a:srgbClr>
          </a:solidFill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 defTabSz="914014"/>
            <a:r>
              <a:rPr lang="ru-RU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Подтверждение по </a:t>
            </a:r>
            <a:r>
              <a: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SMS</a:t>
            </a:r>
            <a:endParaRPr lang="ru-RU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914014"/>
            <a:r>
              <a:rPr lang="ru-RU" sz="11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(например, персональных данных или списания бонусов) </a:t>
            </a:r>
            <a:endParaRPr lang="ru-RU" sz="14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8">
            <a:extLst>
              <a:ext uri="{FF2B5EF4-FFF2-40B4-BE49-F238E27FC236}">
                <a16:creationId xmlns:a16="http://schemas.microsoft.com/office/drawing/2014/main" id="{26D1E18C-2CAC-4097-A35E-F4DA2631982B}"/>
              </a:ext>
            </a:extLst>
          </p:cNvPr>
          <p:cNvSpPr/>
          <p:nvPr/>
        </p:nvSpPr>
        <p:spPr>
          <a:xfrm rot="5400000">
            <a:off x="7162800" y="4457700"/>
            <a:ext cx="762000" cy="2895600"/>
          </a:xfrm>
          <a:prstGeom prst="rect">
            <a:avLst/>
          </a:prstGeom>
          <a:solidFill>
            <a:srgbClr val="92D050">
              <a:alpha val="20000"/>
            </a:srgbClr>
          </a:solidFill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 defTabSz="914014"/>
            <a:r>
              <a: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Подписка/отписка на рассылки</a:t>
            </a:r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7D53B6E6-BEC8-4DB9-899E-408C272090A1}"/>
              </a:ext>
            </a:extLst>
          </p:cNvPr>
          <p:cNvSpPr/>
          <p:nvPr/>
        </p:nvSpPr>
        <p:spPr>
          <a:xfrm rot="5400000">
            <a:off x="7162800" y="5219700"/>
            <a:ext cx="762000" cy="2895600"/>
          </a:xfrm>
          <a:prstGeom prst="rect">
            <a:avLst/>
          </a:prstGeom>
          <a:solidFill>
            <a:srgbClr val="92D050">
              <a:alpha val="20000"/>
            </a:srgbClr>
          </a:solidFill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 defTabSz="914014"/>
            <a:r>
              <a:rPr lang="ru-RU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Создание/изменение</a:t>
            </a:r>
          </a:p>
        </p:txBody>
      </p:sp>
      <p:sp>
        <p:nvSpPr>
          <p:cNvPr id="34" name="Rectangle 44">
            <a:extLst>
              <a:ext uri="{FF2B5EF4-FFF2-40B4-BE49-F238E27FC236}">
                <a16:creationId xmlns:a16="http://schemas.microsoft.com/office/drawing/2014/main" id="{16331469-8E9D-4FD8-A231-E50EE9252DF1}"/>
              </a:ext>
            </a:extLst>
          </p:cNvPr>
          <p:cNvSpPr/>
          <p:nvPr/>
        </p:nvSpPr>
        <p:spPr>
          <a:xfrm>
            <a:off x="9906000" y="4152900"/>
            <a:ext cx="902416" cy="2895600"/>
          </a:xfrm>
          <a:prstGeom prst="rect">
            <a:avLst/>
          </a:prstGeom>
          <a:solidFill>
            <a:srgbClr val="92D050"/>
          </a:solidFill>
          <a:ln w="63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ru-RU" sz="2500">
                <a:solidFill>
                  <a:prstClr val="white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Процессинг покупок</a:t>
            </a:r>
          </a:p>
        </p:txBody>
      </p:sp>
      <p:sp>
        <p:nvSpPr>
          <p:cNvPr id="35" name="Rectangle 40">
            <a:extLst>
              <a:ext uri="{FF2B5EF4-FFF2-40B4-BE49-F238E27FC236}">
                <a16:creationId xmlns:a16="http://schemas.microsoft.com/office/drawing/2014/main" id="{8877ABC1-1AFB-4083-82F6-412FD193908D}"/>
              </a:ext>
            </a:extLst>
          </p:cNvPr>
          <p:cNvSpPr/>
          <p:nvPr/>
        </p:nvSpPr>
        <p:spPr>
          <a:xfrm rot="5400000">
            <a:off x="12038083" y="2935219"/>
            <a:ext cx="765033" cy="3200400"/>
          </a:xfrm>
          <a:prstGeom prst="rect">
            <a:avLst/>
          </a:prstGeom>
          <a:solidFill>
            <a:srgbClr val="92D050">
              <a:alpha val="20000"/>
            </a:srgbClr>
          </a:solidFill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 defTabSz="914014"/>
            <a:r>
              <a:rPr lang="ru-RU" sz="20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Бонусы и скидки </a:t>
            </a:r>
          </a:p>
          <a:p>
            <a:pPr algn="ctr" defTabSz="914014"/>
            <a:r>
              <a:rPr lang="ru-RU" sz="11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(применение, начисление/списание, жизненный цикл и баланс)</a:t>
            </a:r>
            <a:endParaRPr lang="ru-RU" sz="140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7">
            <a:extLst>
              <a:ext uri="{FF2B5EF4-FFF2-40B4-BE49-F238E27FC236}">
                <a16:creationId xmlns:a16="http://schemas.microsoft.com/office/drawing/2014/main" id="{7ADFC5F8-81FA-4673-8E0A-56AFD48E7BA8}"/>
              </a:ext>
            </a:extLst>
          </p:cNvPr>
          <p:cNvSpPr/>
          <p:nvPr/>
        </p:nvSpPr>
        <p:spPr>
          <a:xfrm rot="5400000">
            <a:off x="12075855" y="3659446"/>
            <a:ext cx="689489" cy="3200400"/>
          </a:xfrm>
          <a:prstGeom prst="rect">
            <a:avLst/>
          </a:prstGeom>
          <a:solidFill>
            <a:srgbClr val="92D050">
              <a:alpha val="20000"/>
            </a:srgbClr>
          </a:solidFill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 defTabSz="914014"/>
            <a:r>
              <a:rPr lang="ru-RU" sz="20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Возврат товаров</a:t>
            </a:r>
          </a:p>
        </p:txBody>
      </p:sp>
      <p:sp>
        <p:nvSpPr>
          <p:cNvPr id="37" name="Rectangle 38">
            <a:extLst>
              <a:ext uri="{FF2B5EF4-FFF2-40B4-BE49-F238E27FC236}">
                <a16:creationId xmlns:a16="http://schemas.microsoft.com/office/drawing/2014/main" id="{E6C73E09-1087-4F96-9388-62B01F966963}"/>
              </a:ext>
            </a:extLst>
          </p:cNvPr>
          <p:cNvSpPr/>
          <p:nvPr/>
        </p:nvSpPr>
        <p:spPr>
          <a:xfrm rot="5400000">
            <a:off x="12076183" y="4344917"/>
            <a:ext cx="688834" cy="3200400"/>
          </a:xfrm>
          <a:prstGeom prst="rect">
            <a:avLst/>
          </a:prstGeom>
          <a:solidFill>
            <a:srgbClr val="92D050">
              <a:alpha val="20000"/>
            </a:srgbClr>
          </a:solidFill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 defTabSz="914014"/>
            <a:r>
              <a:rPr lang="ru-RU" sz="200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Обработка покупки</a:t>
            </a:r>
          </a:p>
        </p:txBody>
      </p:sp>
      <p:sp>
        <p:nvSpPr>
          <p:cNvPr id="38" name="Rectangle 36">
            <a:extLst>
              <a:ext uri="{FF2B5EF4-FFF2-40B4-BE49-F238E27FC236}">
                <a16:creationId xmlns:a16="http://schemas.microsoft.com/office/drawing/2014/main" id="{C70C6375-FF2F-4E8B-A7CE-FCC393479324}"/>
              </a:ext>
            </a:extLst>
          </p:cNvPr>
          <p:cNvSpPr/>
          <p:nvPr/>
        </p:nvSpPr>
        <p:spPr>
          <a:xfrm rot="5400000">
            <a:off x="12039600" y="5067300"/>
            <a:ext cx="762000" cy="3200400"/>
          </a:xfrm>
          <a:prstGeom prst="rect">
            <a:avLst/>
          </a:prstGeom>
          <a:solidFill>
            <a:srgbClr val="92D050">
              <a:alpha val="20000"/>
            </a:srgbClr>
          </a:solidFill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 defTabSz="914014"/>
            <a:r>
              <a:rPr lang="ru-RU" sz="160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Правила программы лояльности</a:t>
            </a:r>
          </a:p>
          <a:p>
            <a:pPr algn="ctr" defTabSz="914014"/>
            <a:r>
              <a:rPr lang="ru-RU" sz="110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(поощрения покупательской и  непокупательской активности)</a:t>
            </a:r>
          </a:p>
        </p:txBody>
      </p:sp>
      <p:cxnSp>
        <p:nvCxnSpPr>
          <p:cNvPr id="39" name="Straight Arrow Connector 62">
            <a:extLst>
              <a:ext uri="{FF2B5EF4-FFF2-40B4-BE49-F238E27FC236}">
                <a16:creationId xmlns:a16="http://schemas.microsoft.com/office/drawing/2014/main" id="{7B4E4F06-44DA-44F5-BBF4-B65F411D49F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286500" y="3886200"/>
            <a:ext cx="685800" cy="1588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62">
            <a:extLst>
              <a:ext uri="{FF2B5EF4-FFF2-40B4-BE49-F238E27FC236}">
                <a16:creationId xmlns:a16="http://schemas.microsoft.com/office/drawing/2014/main" id="{7B4E4F06-44DA-44F5-BBF4-B65F411D49F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515894" y="7315200"/>
            <a:ext cx="532606" cy="794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62">
            <a:extLst>
              <a:ext uri="{FF2B5EF4-FFF2-40B4-BE49-F238E27FC236}">
                <a16:creationId xmlns:a16="http://schemas.microsoft.com/office/drawing/2014/main" id="{7B4E4F06-44DA-44F5-BBF4-B65F411D49F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1125200" y="3847306"/>
            <a:ext cx="609600" cy="1588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62">
            <a:extLst>
              <a:ext uri="{FF2B5EF4-FFF2-40B4-BE49-F238E27FC236}">
                <a16:creationId xmlns:a16="http://schemas.microsoft.com/office/drawing/2014/main" id="{7B4E4F06-44DA-44F5-BBF4-B65F411D49F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1222183" y="7332517"/>
            <a:ext cx="568034" cy="1588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61">
            <a:extLst>
              <a:ext uri="{FF2B5EF4-FFF2-40B4-BE49-F238E27FC236}">
                <a16:creationId xmlns:a16="http://schemas.microsoft.com/office/drawing/2014/main" id="{9CA692A3-791C-4083-B4F7-4F640E27D9B8}"/>
              </a:ext>
            </a:extLst>
          </p:cNvPr>
          <p:cNvCxnSpPr>
            <a:cxnSpLocks/>
          </p:cNvCxnSpPr>
          <p:nvPr/>
        </p:nvCxnSpPr>
        <p:spPr>
          <a:xfrm rot="5400000">
            <a:off x="6767746" y="3910246"/>
            <a:ext cx="637708" cy="1588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61">
            <a:extLst>
              <a:ext uri="{FF2B5EF4-FFF2-40B4-BE49-F238E27FC236}">
                <a16:creationId xmlns:a16="http://schemas.microsoft.com/office/drawing/2014/main" id="{9CA692A3-791C-4083-B4F7-4F640E27D9B8}"/>
              </a:ext>
            </a:extLst>
          </p:cNvPr>
          <p:cNvCxnSpPr>
            <a:cxnSpLocks/>
          </p:cNvCxnSpPr>
          <p:nvPr/>
        </p:nvCxnSpPr>
        <p:spPr>
          <a:xfrm rot="5400000">
            <a:off x="11581606" y="3848100"/>
            <a:ext cx="610394" cy="794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61">
            <a:extLst>
              <a:ext uri="{FF2B5EF4-FFF2-40B4-BE49-F238E27FC236}">
                <a16:creationId xmlns:a16="http://schemas.microsoft.com/office/drawing/2014/main" id="{9CA692A3-791C-4083-B4F7-4F640E27D9B8}"/>
              </a:ext>
            </a:extLst>
          </p:cNvPr>
          <p:cNvCxnSpPr>
            <a:cxnSpLocks/>
          </p:cNvCxnSpPr>
          <p:nvPr/>
        </p:nvCxnSpPr>
        <p:spPr>
          <a:xfrm rot="5400000">
            <a:off x="6896100" y="7315200"/>
            <a:ext cx="533400" cy="1588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61">
            <a:extLst>
              <a:ext uri="{FF2B5EF4-FFF2-40B4-BE49-F238E27FC236}">
                <a16:creationId xmlns:a16="http://schemas.microsoft.com/office/drawing/2014/main" id="{9CA692A3-791C-4083-B4F7-4F640E27D9B8}"/>
              </a:ext>
            </a:extLst>
          </p:cNvPr>
          <p:cNvCxnSpPr>
            <a:cxnSpLocks/>
          </p:cNvCxnSpPr>
          <p:nvPr/>
        </p:nvCxnSpPr>
        <p:spPr>
          <a:xfrm rot="5400000">
            <a:off x="11682646" y="7329254"/>
            <a:ext cx="561508" cy="1588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3">
            <a:extLst>
              <a:ext uri="{FF2B5EF4-FFF2-40B4-BE49-F238E27FC236}">
                <a16:creationId xmlns:a16="http://schemas.microsoft.com/office/drawing/2014/main" id="{B9CD1459-91AD-9972-5E52-D8E18A40D307}"/>
              </a:ext>
            </a:extLst>
          </p:cNvPr>
          <p:cNvGrpSpPr/>
          <p:nvPr/>
        </p:nvGrpSpPr>
        <p:grpSpPr>
          <a:xfrm rot="16200000">
            <a:off x="7658940" y="-8123508"/>
            <a:ext cx="1312977" cy="17559994"/>
            <a:chOff x="0" y="0"/>
            <a:chExt cx="3130550" cy="41868551"/>
          </a:xfrm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8433F414-BAFC-45E0-8F7F-C6C3108A80D5}"/>
                </a:ext>
              </a:extLst>
            </p:cNvPr>
            <p:cNvSpPr/>
            <p:nvPr/>
          </p:nvSpPr>
          <p:spPr>
            <a:xfrm>
              <a:off x="0" y="0"/>
              <a:ext cx="3130550" cy="41868551"/>
            </a:xfrm>
            <a:custGeom>
              <a:avLst/>
              <a:gdLst/>
              <a:ahLst/>
              <a:cxnLst/>
              <a:rect l="l" t="t" r="r" b="b"/>
              <a:pathLst>
                <a:path w="3130550" h="41868551">
                  <a:moveTo>
                    <a:pt x="0" y="1123950"/>
                  </a:moveTo>
                  <a:lnTo>
                    <a:pt x="0" y="41868551"/>
                  </a:lnTo>
                  <a:lnTo>
                    <a:pt x="3130550" y="41868551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</p:sp>
      </p:grpSp>
      <p:sp>
        <p:nvSpPr>
          <p:cNvPr id="21" name="TextBox 6">
            <a:extLst>
              <a:ext uri="{FF2B5EF4-FFF2-40B4-BE49-F238E27FC236}">
                <a16:creationId xmlns:a16="http://schemas.microsoft.com/office/drawing/2014/main" id="{414D178A-F7A7-4DC5-5252-BC87AE3938B4}"/>
              </a:ext>
            </a:extLst>
          </p:cNvPr>
          <p:cNvSpPr txBox="1"/>
          <p:nvPr/>
        </p:nvSpPr>
        <p:spPr>
          <a:xfrm>
            <a:off x="874437" y="57773"/>
            <a:ext cx="10690988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179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Логическая схема</a:t>
            </a:r>
          </a:p>
        </p:txBody>
      </p:sp>
      <p:grpSp>
        <p:nvGrpSpPr>
          <p:cNvPr id="24" name="Group 12">
            <a:extLst>
              <a:ext uri="{FF2B5EF4-FFF2-40B4-BE49-F238E27FC236}">
                <a16:creationId xmlns:a16="http://schemas.microsoft.com/office/drawing/2014/main" id="{1A52E8D2-38DE-3DC8-9559-2C1534BFCEA9}"/>
              </a:ext>
            </a:extLst>
          </p:cNvPr>
          <p:cNvGrpSpPr>
            <a:grpSpLocks noChangeAspect="1"/>
          </p:cNvGrpSpPr>
          <p:nvPr/>
        </p:nvGrpSpPr>
        <p:grpSpPr>
          <a:xfrm>
            <a:off x="16290482" y="-41829"/>
            <a:ext cx="1542074" cy="1356813"/>
            <a:chOff x="0" y="0"/>
            <a:chExt cx="4282440" cy="3708400"/>
          </a:xfrm>
        </p:grpSpPr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88EA1880-68CB-3BF4-D191-89D6B0D4E152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ED7D31"/>
            </a:solidFill>
          </p:spPr>
        </p:sp>
      </p:grpSp>
      <p:grpSp>
        <p:nvGrpSpPr>
          <p:cNvPr id="27" name="Group 12">
            <a:extLst>
              <a:ext uri="{FF2B5EF4-FFF2-40B4-BE49-F238E27FC236}">
                <a16:creationId xmlns:a16="http://schemas.microsoft.com/office/drawing/2014/main" id="{8448008F-700E-D0CC-82AA-7EBB3B68688E}"/>
              </a:ext>
            </a:extLst>
          </p:cNvPr>
          <p:cNvGrpSpPr>
            <a:grpSpLocks noChangeAspect="1"/>
          </p:cNvGrpSpPr>
          <p:nvPr/>
        </p:nvGrpSpPr>
        <p:grpSpPr>
          <a:xfrm>
            <a:off x="16780052" y="-41831"/>
            <a:ext cx="1447823" cy="1356814"/>
            <a:chOff x="0" y="0"/>
            <a:chExt cx="4282440" cy="3708400"/>
          </a:xfrm>
        </p:grpSpPr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E122D3A0-506D-806D-AF08-9C4E6BB888EB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  <p:grpSp>
        <p:nvGrpSpPr>
          <p:cNvPr id="48" name="Group 6">
            <a:extLst>
              <a:ext uri="{FF2B5EF4-FFF2-40B4-BE49-F238E27FC236}">
                <a16:creationId xmlns:a16="http://schemas.microsoft.com/office/drawing/2014/main" id="{AF9904B3-0A18-AEFF-9DB0-291441C22768}"/>
              </a:ext>
            </a:extLst>
          </p:cNvPr>
          <p:cNvGrpSpPr>
            <a:grpSpLocks noChangeAspect="1"/>
          </p:cNvGrpSpPr>
          <p:nvPr/>
        </p:nvGrpSpPr>
        <p:grpSpPr>
          <a:xfrm>
            <a:off x="17122299" y="-45515"/>
            <a:ext cx="1617604" cy="1360054"/>
            <a:chOff x="-357261" y="-103803"/>
            <a:chExt cx="4639701" cy="3853722"/>
          </a:xfrm>
        </p:grpSpPr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C9404465-14CC-F3C8-2DB3-6E97A5327E6E}"/>
                </a:ext>
              </a:extLst>
            </p:cNvPr>
            <p:cNvSpPr/>
            <p:nvPr/>
          </p:nvSpPr>
          <p:spPr>
            <a:xfrm>
              <a:off x="-357261" y="-103803"/>
              <a:ext cx="4639701" cy="3853722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id="{F7E3C33B-3DD9-2AD0-57B5-2F0A0C5D552E}"/>
              </a:ext>
            </a:extLst>
          </p:cNvPr>
          <p:cNvSpPr/>
          <p:nvPr/>
        </p:nvSpPr>
        <p:spPr>
          <a:xfrm>
            <a:off x="8340886" y="4868141"/>
            <a:ext cx="2000249" cy="1623578"/>
          </a:xfrm>
          <a:prstGeom prst="hexagon">
            <a:avLst/>
          </a:prstGeom>
          <a:solidFill>
            <a:srgbClr val="4B5D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cs typeface="Calibri"/>
              </a:rPr>
              <a:t>L PROC QUE</a:t>
            </a:r>
          </a:p>
          <a:p>
            <a:pPr algn="ctr"/>
            <a:r>
              <a:rPr lang="ru-RU" dirty="0">
                <a:cs typeface="Calibri"/>
              </a:rPr>
              <a:t>(</a:t>
            </a:r>
            <a:r>
              <a:rPr lang="ru-RU" dirty="0" err="1">
                <a:cs typeface="Calibri"/>
              </a:rPr>
              <a:t>RabbitMQ</a:t>
            </a:r>
            <a:r>
              <a:rPr lang="ru-RU" dirty="0">
                <a:cs typeface="Calibri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192E6-36F1-C4C8-32DA-7967B5F89597}"/>
              </a:ext>
            </a:extLst>
          </p:cNvPr>
          <p:cNvSpPr txBox="1"/>
          <p:nvPr/>
        </p:nvSpPr>
        <p:spPr>
          <a:xfrm>
            <a:off x="9092044" y="5416260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/>
          </a:p>
        </p:txBody>
      </p:sp>
      <p:sp>
        <p:nvSpPr>
          <p:cNvPr id="10" name="Блок-схема: альтернативный процесс 9">
            <a:extLst>
              <a:ext uri="{FF2B5EF4-FFF2-40B4-BE49-F238E27FC236}">
                <a16:creationId xmlns:a16="http://schemas.microsoft.com/office/drawing/2014/main" id="{9931255B-6EAE-A147-526F-B759C1BA3438}"/>
              </a:ext>
            </a:extLst>
          </p:cNvPr>
          <p:cNvSpPr/>
          <p:nvPr/>
        </p:nvSpPr>
        <p:spPr>
          <a:xfrm>
            <a:off x="4023879" y="5122925"/>
            <a:ext cx="1623579" cy="1155988"/>
          </a:xfrm>
          <a:prstGeom prst="flowChartAlternateProcess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Calibri"/>
              </a:rPr>
              <a:t>L DB </a:t>
            </a:r>
          </a:p>
          <a:p>
            <a:pPr algn="ctr"/>
            <a:r>
              <a:rPr lang="ru-RU" dirty="0">
                <a:solidFill>
                  <a:schemeClr val="tx1"/>
                </a:solidFill>
                <a:cs typeface="Calibri"/>
              </a:rPr>
              <a:t>(</a:t>
            </a:r>
            <a:r>
              <a:rPr lang="ru-RU" dirty="0" err="1">
                <a:solidFill>
                  <a:schemeClr val="tx1"/>
                </a:solidFill>
                <a:cs typeface="Calibri"/>
              </a:rPr>
              <a:t>Postgre</a:t>
            </a:r>
            <a:r>
              <a:rPr lang="ru-RU" dirty="0">
                <a:solidFill>
                  <a:schemeClr val="tx1"/>
                </a:solidFill>
                <a:cs typeface="Calibri"/>
              </a:rPr>
              <a:t>)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B333037-0088-DC68-618D-F05AD5CED628}"/>
              </a:ext>
            </a:extLst>
          </p:cNvPr>
          <p:cNvSpPr/>
          <p:nvPr/>
        </p:nvSpPr>
        <p:spPr>
          <a:xfrm>
            <a:off x="6179992" y="5166879"/>
            <a:ext cx="1662545" cy="115598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cs typeface="Calibri"/>
              </a:rPr>
              <a:t>L Core Service (.Net Core)</a:t>
            </a:r>
            <a:endParaRPr lang="ru-RU" dirty="0"/>
          </a:p>
        </p:txBody>
      </p:sp>
      <p:sp>
        <p:nvSpPr>
          <p:cNvPr id="14" name="Блок-схема: процесс 13">
            <a:extLst>
              <a:ext uri="{FF2B5EF4-FFF2-40B4-BE49-F238E27FC236}">
                <a16:creationId xmlns:a16="http://schemas.microsoft.com/office/drawing/2014/main" id="{59DFC733-1E73-1371-A052-6F7D01DB8CCC}"/>
              </a:ext>
            </a:extLst>
          </p:cNvPr>
          <p:cNvSpPr/>
          <p:nvPr/>
        </p:nvSpPr>
        <p:spPr>
          <a:xfrm>
            <a:off x="4127788" y="3421414"/>
            <a:ext cx="1545647" cy="1311850"/>
          </a:xfrm>
          <a:prstGeom prst="flowChart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Calibri"/>
              </a:rPr>
              <a:t>L CONTACT Service </a:t>
            </a:r>
            <a:endParaRPr lang="ru-RU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cs typeface="Calibri"/>
              </a:rPr>
              <a:t>(.NET Core)</a:t>
            </a:r>
          </a:p>
        </p:txBody>
      </p:sp>
      <p:sp>
        <p:nvSpPr>
          <p:cNvPr id="15" name="Блок-схема: процесс 14">
            <a:extLst>
              <a:ext uri="{FF2B5EF4-FFF2-40B4-BE49-F238E27FC236}">
                <a16:creationId xmlns:a16="http://schemas.microsoft.com/office/drawing/2014/main" id="{24866409-D89C-AB29-8961-8F031F3CC61F}"/>
              </a:ext>
            </a:extLst>
          </p:cNvPr>
          <p:cNvSpPr/>
          <p:nvPr/>
        </p:nvSpPr>
        <p:spPr>
          <a:xfrm>
            <a:off x="4127789" y="6785469"/>
            <a:ext cx="1545647" cy="1311850"/>
          </a:xfrm>
          <a:prstGeom prst="flowChart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Calibri"/>
              </a:rPr>
              <a:t>L PROC Service </a:t>
            </a:r>
          </a:p>
          <a:p>
            <a:pPr algn="ctr"/>
            <a:r>
              <a:rPr lang="ru-RU" dirty="0">
                <a:solidFill>
                  <a:schemeClr val="tx1"/>
                </a:solidFill>
                <a:cs typeface="Calibri"/>
              </a:rPr>
              <a:t>(.NET Core)</a:t>
            </a:r>
          </a:p>
        </p:txBody>
      </p:sp>
      <p:sp>
        <p:nvSpPr>
          <p:cNvPr id="16" name="Блок-схема: процесс 15">
            <a:extLst>
              <a:ext uri="{FF2B5EF4-FFF2-40B4-BE49-F238E27FC236}">
                <a16:creationId xmlns:a16="http://schemas.microsoft.com/office/drawing/2014/main" id="{2A625F61-9153-DF66-E068-2AD085334D2C}"/>
              </a:ext>
            </a:extLst>
          </p:cNvPr>
          <p:cNvSpPr/>
          <p:nvPr/>
        </p:nvSpPr>
        <p:spPr>
          <a:xfrm>
            <a:off x="11050731" y="6785469"/>
            <a:ext cx="1545647" cy="1311850"/>
          </a:xfrm>
          <a:prstGeom prst="flowChart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Calibri"/>
              </a:rPr>
              <a:t>L BPM </a:t>
            </a:r>
            <a:r>
              <a:rPr lang="ru-RU" dirty="0" err="1">
                <a:solidFill>
                  <a:schemeClr val="tx1"/>
                </a:solidFill>
                <a:cs typeface="Calibri"/>
              </a:rPr>
              <a:t>App</a:t>
            </a:r>
            <a:endParaRPr lang="ru-RU" dirty="0" err="1"/>
          </a:p>
        </p:txBody>
      </p:sp>
      <p:sp>
        <p:nvSpPr>
          <p:cNvPr id="17" name="Блок-схема: процесс 16">
            <a:extLst>
              <a:ext uri="{FF2B5EF4-FFF2-40B4-BE49-F238E27FC236}">
                <a16:creationId xmlns:a16="http://schemas.microsoft.com/office/drawing/2014/main" id="{F9B440E5-88A6-D1E2-CA9E-39C3BCE2B424}"/>
              </a:ext>
            </a:extLst>
          </p:cNvPr>
          <p:cNvSpPr/>
          <p:nvPr/>
        </p:nvSpPr>
        <p:spPr>
          <a:xfrm>
            <a:off x="11063720" y="3447390"/>
            <a:ext cx="1545647" cy="1311850"/>
          </a:xfrm>
          <a:prstGeom prst="flowChart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Calibri"/>
              </a:rPr>
              <a:t>L LEAD Page</a:t>
            </a:r>
          </a:p>
          <a:p>
            <a:pPr algn="ctr"/>
            <a:r>
              <a:rPr lang="ru-RU" dirty="0">
                <a:solidFill>
                  <a:schemeClr val="tx1"/>
                </a:solidFill>
                <a:cs typeface="Calibri"/>
              </a:rPr>
              <a:t>(.NET Core)</a:t>
            </a:r>
          </a:p>
        </p:txBody>
      </p:sp>
      <p:sp>
        <p:nvSpPr>
          <p:cNvPr id="18" name="Блок-схема: процесс 17">
            <a:extLst>
              <a:ext uri="{FF2B5EF4-FFF2-40B4-BE49-F238E27FC236}">
                <a16:creationId xmlns:a16="http://schemas.microsoft.com/office/drawing/2014/main" id="{6B53F9EB-71E2-3EF3-B4A6-0C244425352E}"/>
              </a:ext>
            </a:extLst>
          </p:cNvPr>
          <p:cNvSpPr/>
          <p:nvPr/>
        </p:nvSpPr>
        <p:spPr>
          <a:xfrm>
            <a:off x="8414038" y="8318128"/>
            <a:ext cx="1545647" cy="1311850"/>
          </a:xfrm>
          <a:prstGeom prst="flowChart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Calibri"/>
              </a:rPr>
              <a:t>L BPM </a:t>
            </a:r>
            <a:r>
              <a:rPr lang="ru-RU" dirty="0" err="1">
                <a:solidFill>
                  <a:schemeClr val="tx1"/>
                </a:solidFill>
                <a:cs typeface="Calibri"/>
              </a:rPr>
              <a:t>Redis</a:t>
            </a:r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19" name="Цилиндр 18">
            <a:extLst>
              <a:ext uri="{FF2B5EF4-FFF2-40B4-BE49-F238E27FC236}">
                <a16:creationId xmlns:a16="http://schemas.microsoft.com/office/drawing/2014/main" id="{EC40395E-1107-173B-6A16-ED8C292A8364}"/>
              </a:ext>
            </a:extLst>
          </p:cNvPr>
          <p:cNvSpPr/>
          <p:nvPr/>
        </p:nvSpPr>
        <p:spPr>
          <a:xfrm>
            <a:off x="11115675" y="1781832"/>
            <a:ext cx="1506682" cy="1000125"/>
          </a:xfrm>
          <a:prstGeom prst="can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Цилиндр 19">
            <a:extLst>
              <a:ext uri="{FF2B5EF4-FFF2-40B4-BE49-F238E27FC236}">
                <a16:creationId xmlns:a16="http://schemas.microsoft.com/office/drawing/2014/main" id="{B5088E30-0A44-F199-9E3E-DB06B257B87E}"/>
              </a:ext>
            </a:extLst>
          </p:cNvPr>
          <p:cNvSpPr/>
          <p:nvPr/>
        </p:nvSpPr>
        <p:spPr>
          <a:xfrm>
            <a:off x="11076708" y="8795695"/>
            <a:ext cx="1506682" cy="1000125"/>
          </a:xfrm>
          <a:prstGeom prst="can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роцесс 20">
            <a:extLst>
              <a:ext uri="{FF2B5EF4-FFF2-40B4-BE49-F238E27FC236}">
                <a16:creationId xmlns:a16="http://schemas.microsoft.com/office/drawing/2014/main" id="{21D0B796-AB17-5649-FF8C-D4226EB0D916}"/>
              </a:ext>
            </a:extLst>
          </p:cNvPr>
          <p:cNvSpPr/>
          <p:nvPr/>
        </p:nvSpPr>
        <p:spPr>
          <a:xfrm>
            <a:off x="1010516" y="5109936"/>
            <a:ext cx="1532658" cy="12598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cs typeface="Calibri"/>
              </a:rPr>
              <a:t>External</a:t>
            </a:r>
            <a:r>
              <a:rPr lang="ru-RU" dirty="0">
                <a:solidFill>
                  <a:schemeClr val="tx1"/>
                </a:solidFill>
                <a:cs typeface="Calibri"/>
              </a:rPr>
              <a:t> </a:t>
            </a:r>
            <a:r>
              <a:rPr lang="ru-RU" dirty="0" err="1">
                <a:solidFill>
                  <a:schemeClr val="tx1"/>
                </a:solidFill>
                <a:cs typeface="Calibri"/>
              </a:rPr>
              <a:t>systems</a:t>
            </a:r>
            <a:endParaRPr lang="ru-RU" dirty="0" err="1">
              <a:solidFill>
                <a:schemeClr val="tx1"/>
              </a:solidFill>
            </a:endParaRP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91FC6ABC-E8D0-0BA0-E78C-1803582E7DEE}"/>
              </a:ext>
            </a:extLst>
          </p:cNvPr>
          <p:cNvCxnSpPr/>
          <p:nvPr/>
        </p:nvCxnSpPr>
        <p:spPr>
          <a:xfrm>
            <a:off x="10102562" y="6154015"/>
            <a:ext cx="914399" cy="1187161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60B87A51-4DA5-6ACA-C150-FB9896C87679}"/>
              </a:ext>
            </a:extLst>
          </p:cNvPr>
          <p:cNvCxnSpPr/>
          <p:nvPr/>
        </p:nvCxnSpPr>
        <p:spPr>
          <a:xfrm flipV="1">
            <a:off x="9998651" y="4301834"/>
            <a:ext cx="1031297" cy="69619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Рисунок 28">
            <a:extLst>
              <a:ext uri="{FF2B5EF4-FFF2-40B4-BE49-F238E27FC236}">
                <a16:creationId xmlns:a16="http://schemas.microsoft.com/office/drawing/2014/main" id="{7A622961-C136-4B03-5336-31344B003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0854" y="3214719"/>
            <a:ext cx="1379394" cy="144167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текст, электроника, компьютер, дисплей&#10;&#10;Автоматически созданное описание">
            <a:extLst>
              <a:ext uri="{FF2B5EF4-FFF2-40B4-BE49-F238E27FC236}">
                <a16:creationId xmlns:a16="http://schemas.microsoft.com/office/drawing/2014/main" id="{BBD92B40-895B-3B66-7413-F2CB89AB0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5910" y="6890503"/>
            <a:ext cx="1379394" cy="1441673"/>
          </a:xfrm>
          <a:prstGeom prst="rect">
            <a:avLst/>
          </a:prstGeom>
        </p:spPr>
      </p:pic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BE7501F4-A27C-91D2-C102-047D04B7E634}"/>
              </a:ext>
            </a:extLst>
          </p:cNvPr>
          <p:cNvCxnSpPr/>
          <p:nvPr/>
        </p:nvCxnSpPr>
        <p:spPr>
          <a:xfrm flipH="1" flipV="1">
            <a:off x="12614075" y="3823003"/>
            <a:ext cx="1462519" cy="779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615F1BFB-CA83-0908-CE88-9F9DC712745C}"/>
              </a:ext>
            </a:extLst>
          </p:cNvPr>
          <p:cNvCxnSpPr/>
          <p:nvPr/>
        </p:nvCxnSpPr>
        <p:spPr>
          <a:xfrm flipH="1" flipV="1">
            <a:off x="12601769" y="7654661"/>
            <a:ext cx="1410565" cy="779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4831FAE-6E4C-17FC-BFAC-C92416C74619}"/>
              </a:ext>
            </a:extLst>
          </p:cNvPr>
          <p:cNvSpPr txBox="1"/>
          <p:nvPr/>
        </p:nvSpPr>
        <p:spPr>
          <a:xfrm>
            <a:off x="12949669" y="3390033"/>
            <a:ext cx="71350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dirty="0" err="1">
                <a:cs typeface="Calibri"/>
              </a:rPr>
              <a:t>https</a:t>
            </a:r>
            <a:endParaRPr lang="ru-RU" dirty="0" err="1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6F6780-9616-AD17-8C96-45C6BD44FE8E}"/>
              </a:ext>
            </a:extLst>
          </p:cNvPr>
          <p:cNvSpPr txBox="1"/>
          <p:nvPr/>
        </p:nvSpPr>
        <p:spPr>
          <a:xfrm>
            <a:off x="12949668" y="7247658"/>
            <a:ext cx="71350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dirty="0" err="1">
                <a:cs typeface="Calibri"/>
              </a:rPr>
              <a:t>https</a:t>
            </a:r>
            <a:endParaRPr lang="ru-RU" dirty="0" err="1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02A295-2339-8287-3126-300A51800008}"/>
              </a:ext>
            </a:extLst>
          </p:cNvPr>
          <p:cNvSpPr txBox="1"/>
          <p:nvPr/>
        </p:nvSpPr>
        <p:spPr>
          <a:xfrm rot="-10800000" flipV="1">
            <a:off x="6974895" y="3382696"/>
            <a:ext cx="177857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dirty="0">
                <a:cs typeface="Calibri"/>
              </a:rPr>
              <a:t>/</a:t>
            </a:r>
            <a:r>
              <a:rPr lang="ru-RU" dirty="0" err="1">
                <a:cs typeface="Calibri"/>
              </a:rPr>
              <a:t>contact</a:t>
            </a:r>
            <a:r>
              <a:rPr lang="ru-RU" dirty="0">
                <a:cs typeface="Calibri"/>
              </a:rPr>
              <a:t>/</a:t>
            </a:r>
            <a:r>
              <a:rPr lang="ru-RU" dirty="0" err="1">
                <a:cs typeface="Calibri"/>
              </a:rPr>
              <a:t>create</a:t>
            </a: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74019909-3724-4470-0A09-679281445638}"/>
              </a:ext>
            </a:extLst>
          </p:cNvPr>
          <p:cNvCxnSpPr/>
          <p:nvPr/>
        </p:nvCxnSpPr>
        <p:spPr>
          <a:xfrm flipH="1">
            <a:off x="5691620" y="3829050"/>
            <a:ext cx="5346122" cy="4416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8A3731A6-2C03-772C-FED4-401892A3D0BE}"/>
              </a:ext>
            </a:extLst>
          </p:cNvPr>
          <p:cNvCxnSpPr/>
          <p:nvPr/>
        </p:nvCxnSpPr>
        <p:spPr>
          <a:xfrm flipH="1" flipV="1">
            <a:off x="11809268" y="2782165"/>
            <a:ext cx="20780" cy="69619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F69243FD-8F22-E36E-D83A-1D21BFC62691}"/>
              </a:ext>
            </a:extLst>
          </p:cNvPr>
          <p:cNvCxnSpPr>
            <a:cxnSpLocks/>
          </p:cNvCxnSpPr>
          <p:nvPr/>
        </p:nvCxnSpPr>
        <p:spPr>
          <a:xfrm>
            <a:off x="11830048" y="8102310"/>
            <a:ext cx="5198" cy="65462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0C32358-BA7E-0C9A-A99B-83FC780ED72B}"/>
              </a:ext>
            </a:extLst>
          </p:cNvPr>
          <p:cNvSpPr txBox="1"/>
          <p:nvPr/>
        </p:nvSpPr>
        <p:spPr>
          <a:xfrm rot="-10800000" flipV="1">
            <a:off x="10949418" y="1341363"/>
            <a:ext cx="210329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cs typeface="Calibri"/>
              </a:rPr>
              <a:t>L LEAD DB (</a:t>
            </a:r>
            <a:r>
              <a:rPr lang="ru-RU" dirty="0" err="1">
                <a:cs typeface="Calibri"/>
              </a:rPr>
              <a:t>Postgre</a:t>
            </a:r>
            <a:r>
              <a:rPr lang="ru-RU" dirty="0">
                <a:cs typeface="Calibri"/>
              </a:rPr>
              <a:t>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76CC88-EFA2-D49A-58C6-564E3EA57668}"/>
              </a:ext>
            </a:extLst>
          </p:cNvPr>
          <p:cNvSpPr txBox="1"/>
          <p:nvPr/>
        </p:nvSpPr>
        <p:spPr>
          <a:xfrm rot="-10800000" flipV="1">
            <a:off x="10871486" y="9874897"/>
            <a:ext cx="225915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cs typeface="Calibri"/>
              </a:rPr>
              <a:t>L BPM DB (MS SQL)</a:t>
            </a:r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70CA793E-F9D8-E719-4742-F30F0308640D}"/>
              </a:ext>
            </a:extLst>
          </p:cNvPr>
          <p:cNvCxnSpPr/>
          <p:nvPr/>
        </p:nvCxnSpPr>
        <p:spPr>
          <a:xfrm flipV="1">
            <a:off x="7842539" y="5691621"/>
            <a:ext cx="498764" cy="7791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168FEEB9-74F9-5ED5-1232-8AFC7DDA44BB}"/>
              </a:ext>
            </a:extLst>
          </p:cNvPr>
          <p:cNvCxnSpPr>
            <a:cxnSpLocks/>
          </p:cNvCxnSpPr>
          <p:nvPr/>
        </p:nvCxnSpPr>
        <p:spPr>
          <a:xfrm>
            <a:off x="5647459" y="5686423"/>
            <a:ext cx="537729" cy="5196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82FD1155-5045-24CA-B52C-601747050442}"/>
              </a:ext>
            </a:extLst>
          </p:cNvPr>
          <p:cNvCxnSpPr>
            <a:cxnSpLocks/>
          </p:cNvCxnSpPr>
          <p:nvPr/>
        </p:nvCxnSpPr>
        <p:spPr>
          <a:xfrm>
            <a:off x="4841279" y="6273223"/>
            <a:ext cx="5196" cy="511753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AC3CB3B4-3F2C-9D90-A65B-A3D62E4A5123}"/>
              </a:ext>
            </a:extLst>
          </p:cNvPr>
          <p:cNvCxnSpPr>
            <a:cxnSpLocks/>
          </p:cNvCxnSpPr>
          <p:nvPr/>
        </p:nvCxnSpPr>
        <p:spPr>
          <a:xfrm>
            <a:off x="4841279" y="4727576"/>
            <a:ext cx="5196" cy="342900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B5007454-293E-FDFA-F241-82DF46EBB8D4}"/>
              </a:ext>
            </a:extLst>
          </p:cNvPr>
          <p:cNvCxnSpPr/>
          <p:nvPr/>
        </p:nvCxnSpPr>
        <p:spPr>
          <a:xfrm flipV="1">
            <a:off x="2517197" y="3873212"/>
            <a:ext cx="1589809" cy="125470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D431BA4A-FA86-8621-E44C-E313BF7B6AD3}"/>
              </a:ext>
            </a:extLst>
          </p:cNvPr>
          <p:cNvCxnSpPr>
            <a:cxnSpLocks/>
          </p:cNvCxnSpPr>
          <p:nvPr/>
        </p:nvCxnSpPr>
        <p:spPr>
          <a:xfrm>
            <a:off x="2520656" y="6361511"/>
            <a:ext cx="1550843" cy="133003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3C4E9C1-E5C1-F319-0900-0ADB10E1E980}"/>
              </a:ext>
            </a:extLst>
          </p:cNvPr>
          <p:cNvSpPr txBox="1"/>
          <p:nvPr/>
        </p:nvSpPr>
        <p:spPr>
          <a:xfrm rot="-10800000" flipV="1">
            <a:off x="2363928" y="3851836"/>
            <a:ext cx="1661678" cy="10546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500" dirty="0">
                <a:cs typeface="Calibri"/>
              </a:rPr>
              <a:t>/</a:t>
            </a:r>
            <a:r>
              <a:rPr lang="ru-RU" sz="1500" dirty="0" err="1">
                <a:cs typeface="Calibri"/>
              </a:rPr>
              <a:t>contact</a:t>
            </a:r>
            <a:r>
              <a:rPr lang="ru-RU" sz="1500" dirty="0">
                <a:cs typeface="Calibri"/>
              </a:rPr>
              <a:t>/</a:t>
            </a:r>
            <a:r>
              <a:rPr lang="ru-RU" sz="1500" dirty="0" err="1">
                <a:cs typeface="Calibri"/>
              </a:rPr>
              <a:t>create</a:t>
            </a:r>
            <a:endParaRPr lang="ru-RU" sz="1500">
              <a:cs typeface="Calibri"/>
            </a:endParaRPr>
          </a:p>
          <a:p>
            <a:r>
              <a:rPr lang="ru-RU" sz="1500" dirty="0">
                <a:cs typeface="Calibri"/>
              </a:rPr>
              <a:t>/</a:t>
            </a:r>
            <a:r>
              <a:rPr lang="ru-RU" sz="1500" dirty="0" err="1">
                <a:cs typeface="Calibri"/>
              </a:rPr>
              <a:t>contact</a:t>
            </a:r>
            <a:r>
              <a:rPr lang="ru-RU" sz="1500" dirty="0">
                <a:cs typeface="Calibri"/>
              </a:rPr>
              <a:t>/</a:t>
            </a:r>
            <a:r>
              <a:rPr lang="ru-RU" sz="1500" dirty="0" err="1">
                <a:cs typeface="Calibri"/>
              </a:rPr>
              <a:t>edit</a:t>
            </a:r>
            <a:endParaRPr lang="ru-RU" sz="1500" dirty="0">
              <a:cs typeface="Calibri"/>
            </a:endParaRPr>
          </a:p>
          <a:p>
            <a:r>
              <a:rPr lang="ru-RU" sz="1500" dirty="0">
                <a:cs typeface="Calibri"/>
              </a:rPr>
              <a:t>/</a:t>
            </a:r>
            <a:r>
              <a:rPr lang="ru-RU" sz="1500" dirty="0" err="1">
                <a:cs typeface="Calibri"/>
              </a:rPr>
              <a:t>contact</a:t>
            </a:r>
            <a:r>
              <a:rPr lang="ru-RU" sz="1500" dirty="0">
                <a:cs typeface="Calibri"/>
              </a:rPr>
              <a:t>/</a:t>
            </a:r>
            <a:r>
              <a:rPr lang="ru-RU" sz="1500" dirty="0" err="1">
                <a:cs typeface="Calibri"/>
              </a:rPr>
              <a:t>info</a:t>
            </a:r>
            <a:endParaRPr lang="ru-RU" sz="1500" dirty="0">
              <a:cs typeface="Calibri"/>
            </a:endParaRPr>
          </a:p>
          <a:p>
            <a:r>
              <a:rPr lang="ru-RU" sz="1500" dirty="0">
                <a:cs typeface="Calibri"/>
              </a:rPr>
              <a:t>/</a:t>
            </a:r>
            <a:r>
              <a:rPr lang="ru-RU" sz="1500" dirty="0" err="1">
                <a:cs typeface="Calibri"/>
              </a:rPr>
              <a:t>contact</a:t>
            </a:r>
            <a:r>
              <a:rPr lang="ru-RU" sz="1500" dirty="0">
                <a:cs typeface="Calibri"/>
              </a:rPr>
              <a:t>/</a:t>
            </a:r>
            <a:r>
              <a:rPr lang="ru-RU" sz="1500" dirty="0" err="1">
                <a:cs typeface="Calibri"/>
              </a:rPr>
              <a:t>subscribe</a:t>
            </a:r>
            <a:endParaRPr lang="ru-RU" sz="1500" dirty="0">
              <a:cs typeface="Calibri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DF23777-9037-90D5-DDE8-1C04FB5FFA0B}"/>
              </a:ext>
            </a:extLst>
          </p:cNvPr>
          <p:cNvSpPr txBox="1"/>
          <p:nvPr/>
        </p:nvSpPr>
        <p:spPr>
          <a:xfrm rot="-10800000" flipV="1">
            <a:off x="2143121" y="6531025"/>
            <a:ext cx="1882484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500" dirty="0">
                <a:cs typeface="Calibri"/>
              </a:rPr>
              <a:t>/</a:t>
            </a:r>
            <a:r>
              <a:rPr lang="ru-RU" sz="1500" dirty="0" err="1">
                <a:cs typeface="Calibri"/>
              </a:rPr>
              <a:t>purchase</a:t>
            </a:r>
            <a:r>
              <a:rPr lang="ru-RU" sz="1500" dirty="0">
                <a:cs typeface="Calibri"/>
              </a:rPr>
              <a:t>/</a:t>
            </a:r>
            <a:r>
              <a:rPr lang="ru-RU" sz="1500" dirty="0" err="1">
                <a:cs typeface="Calibri"/>
              </a:rPr>
              <a:t>calculate</a:t>
            </a:r>
            <a:endParaRPr lang="ru-RU" sz="1500" dirty="0">
              <a:cs typeface="Calibri"/>
            </a:endParaRPr>
          </a:p>
          <a:p>
            <a:r>
              <a:rPr lang="ru-RU" sz="1500" dirty="0">
                <a:cs typeface="Calibri"/>
              </a:rPr>
              <a:t>/</a:t>
            </a:r>
            <a:r>
              <a:rPr lang="ru-RU" sz="1500" dirty="0" err="1">
                <a:ea typeface="+mn-lt"/>
                <a:cs typeface="+mn-lt"/>
              </a:rPr>
              <a:t>purchase</a:t>
            </a:r>
            <a:r>
              <a:rPr lang="ru-RU" sz="1500" dirty="0">
                <a:ea typeface="+mn-lt"/>
                <a:cs typeface="+mn-lt"/>
              </a:rPr>
              <a:t>/</a:t>
            </a:r>
            <a:r>
              <a:rPr lang="ru-RU" sz="1500" dirty="0" err="1">
                <a:cs typeface="Calibri"/>
              </a:rPr>
              <a:t>confirm</a:t>
            </a: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74AB5375-6A7A-3C3B-216B-AA754B53A56E}"/>
              </a:ext>
            </a:extLst>
          </p:cNvPr>
          <p:cNvCxnSpPr/>
          <p:nvPr/>
        </p:nvCxnSpPr>
        <p:spPr>
          <a:xfrm flipH="1">
            <a:off x="9995966" y="8075817"/>
            <a:ext cx="1046885" cy="64163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9507411-8BE7-DBCB-EE84-A2F11F53F47E}"/>
              </a:ext>
            </a:extLst>
          </p:cNvPr>
          <p:cNvSpPr txBox="1"/>
          <p:nvPr/>
        </p:nvSpPr>
        <p:spPr>
          <a:xfrm>
            <a:off x="14131635" y="4753839"/>
            <a:ext cx="136294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dirty="0">
                <a:cs typeface="Calibri"/>
              </a:rPr>
              <a:t>Промоутер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297DB18-2B45-CEBF-7DCE-2D665C8D33C3}"/>
              </a:ext>
            </a:extLst>
          </p:cNvPr>
          <p:cNvSpPr txBox="1"/>
          <p:nvPr/>
        </p:nvSpPr>
        <p:spPr>
          <a:xfrm>
            <a:off x="14001748" y="8427936"/>
            <a:ext cx="160972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cs typeface="Calibri"/>
              </a:rPr>
              <a:t>Оператор ПЛ</a:t>
            </a:r>
          </a:p>
        </p:txBody>
      </p:sp>
      <p:grpSp>
        <p:nvGrpSpPr>
          <p:cNvPr id="12" name="Group 15">
            <a:extLst>
              <a:ext uri="{FF2B5EF4-FFF2-40B4-BE49-F238E27FC236}">
                <a16:creationId xmlns:a16="http://schemas.microsoft.com/office/drawing/2014/main" id="{64F4D7D5-6960-CD5B-3D2B-CA8C141315AB}"/>
              </a:ext>
            </a:extLst>
          </p:cNvPr>
          <p:cNvGrpSpPr/>
          <p:nvPr/>
        </p:nvGrpSpPr>
        <p:grpSpPr>
          <a:xfrm rot="-5400000">
            <a:off x="7678005" y="-8123508"/>
            <a:ext cx="1312977" cy="17559994"/>
            <a:chOff x="0" y="0"/>
            <a:chExt cx="3130550" cy="41868551"/>
          </a:xfrm>
        </p:grpSpPr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473FD7B5-F0F8-CDDA-A0A4-78A1AEA2A6D3}"/>
                </a:ext>
              </a:extLst>
            </p:cNvPr>
            <p:cNvSpPr/>
            <p:nvPr/>
          </p:nvSpPr>
          <p:spPr>
            <a:xfrm>
              <a:off x="0" y="0"/>
              <a:ext cx="3130550" cy="41868551"/>
            </a:xfrm>
            <a:custGeom>
              <a:avLst/>
              <a:gdLst/>
              <a:ahLst/>
              <a:cxnLst/>
              <a:rect l="l" t="t" r="r" b="b"/>
              <a:pathLst>
                <a:path w="3130550" h="41868551">
                  <a:moveTo>
                    <a:pt x="0" y="1123950"/>
                  </a:moveTo>
                  <a:lnTo>
                    <a:pt x="0" y="41868551"/>
                  </a:lnTo>
                  <a:lnTo>
                    <a:pt x="3130550" y="41868551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  <p:sp>
        <p:nvSpPr>
          <p:cNvPr id="22" name="TextBox 7">
            <a:extLst>
              <a:ext uri="{FF2B5EF4-FFF2-40B4-BE49-F238E27FC236}">
                <a16:creationId xmlns:a16="http://schemas.microsoft.com/office/drawing/2014/main" id="{41E3C8E9-656D-AD35-01AC-09B23BB7BEE1}"/>
              </a:ext>
            </a:extLst>
          </p:cNvPr>
          <p:cNvSpPr txBox="1"/>
          <p:nvPr/>
        </p:nvSpPr>
        <p:spPr>
          <a:xfrm>
            <a:off x="847222" y="98595"/>
            <a:ext cx="10690988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spc="179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Физическая схема</a:t>
            </a:r>
          </a:p>
        </p:txBody>
      </p:sp>
      <p:grpSp>
        <p:nvGrpSpPr>
          <p:cNvPr id="27" name="Group 12">
            <a:extLst>
              <a:ext uri="{FF2B5EF4-FFF2-40B4-BE49-F238E27FC236}">
                <a16:creationId xmlns:a16="http://schemas.microsoft.com/office/drawing/2014/main" id="{954D6931-BCD6-C2E9-4C8C-43A6BEEFDA91}"/>
              </a:ext>
            </a:extLst>
          </p:cNvPr>
          <p:cNvGrpSpPr>
            <a:grpSpLocks noChangeAspect="1"/>
          </p:cNvGrpSpPr>
          <p:nvPr/>
        </p:nvGrpSpPr>
        <p:grpSpPr>
          <a:xfrm>
            <a:off x="16290482" y="-41829"/>
            <a:ext cx="1542074" cy="1356813"/>
            <a:chOff x="0" y="0"/>
            <a:chExt cx="4282440" cy="3708400"/>
          </a:xfrm>
        </p:grpSpPr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7ED2CB40-5110-F772-58C8-34DC8F22B1FF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ED7D31"/>
            </a:solidFill>
          </p:spPr>
        </p:sp>
      </p:grpSp>
      <p:grpSp>
        <p:nvGrpSpPr>
          <p:cNvPr id="53" name="Group 12">
            <a:extLst>
              <a:ext uri="{FF2B5EF4-FFF2-40B4-BE49-F238E27FC236}">
                <a16:creationId xmlns:a16="http://schemas.microsoft.com/office/drawing/2014/main" id="{D440990A-C526-9E0C-1FAE-6F5110E41AB3}"/>
              </a:ext>
            </a:extLst>
          </p:cNvPr>
          <p:cNvGrpSpPr>
            <a:grpSpLocks noChangeAspect="1"/>
          </p:cNvGrpSpPr>
          <p:nvPr/>
        </p:nvGrpSpPr>
        <p:grpSpPr>
          <a:xfrm>
            <a:off x="16780052" y="-41831"/>
            <a:ext cx="1447823" cy="1356814"/>
            <a:chOff x="0" y="0"/>
            <a:chExt cx="4282440" cy="3708400"/>
          </a:xfrm>
        </p:grpSpPr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C0D24FA7-6C85-3E41-69DA-604C926F1788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</p:sp>
      </p:grpSp>
      <p:grpSp>
        <p:nvGrpSpPr>
          <p:cNvPr id="56" name="Group 6">
            <a:extLst>
              <a:ext uri="{FF2B5EF4-FFF2-40B4-BE49-F238E27FC236}">
                <a16:creationId xmlns:a16="http://schemas.microsoft.com/office/drawing/2014/main" id="{71787F5A-18AB-C514-7503-74249B53662F}"/>
              </a:ext>
            </a:extLst>
          </p:cNvPr>
          <p:cNvGrpSpPr>
            <a:grpSpLocks noChangeAspect="1"/>
          </p:cNvGrpSpPr>
          <p:nvPr/>
        </p:nvGrpSpPr>
        <p:grpSpPr>
          <a:xfrm>
            <a:off x="17122299" y="-45515"/>
            <a:ext cx="1617604" cy="1360054"/>
            <a:chOff x="-357261" y="-103803"/>
            <a:chExt cx="4639701" cy="3853722"/>
          </a:xfrm>
        </p:grpSpPr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682279C8-53C7-BAF4-7F33-503D2E3C4762}"/>
                </a:ext>
              </a:extLst>
            </p:cNvPr>
            <p:cNvSpPr/>
            <p:nvPr/>
          </p:nvSpPr>
          <p:spPr>
            <a:xfrm>
              <a:off x="-357261" y="-103803"/>
              <a:ext cx="4639701" cy="3853722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143000" y="1485900"/>
            <a:ext cx="15544800" cy="8229600"/>
            <a:chOff x="1271546" y="1109016"/>
            <a:chExt cx="9778685" cy="5235733"/>
          </a:xfrm>
        </p:grpSpPr>
        <p:cxnSp>
          <p:nvCxnSpPr>
            <p:cNvPr id="8" name="Straight Arrow Connector 45"/>
            <p:cNvCxnSpPr>
              <a:stCxn id="34" idx="2"/>
              <a:endCxn id="39" idx="0"/>
            </p:cNvCxnSpPr>
            <p:nvPr/>
          </p:nvCxnSpPr>
          <p:spPr>
            <a:xfrm>
              <a:off x="5881980" y="2678662"/>
              <a:ext cx="0" cy="369583"/>
            </a:xfrm>
            <a:prstGeom prst="straightConnector1">
              <a:avLst/>
            </a:prstGeom>
            <a:ln>
              <a:solidFill>
                <a:schemeClr val="bg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22"/>
            <p:cNvGrpSpPr/>
            <p:nvPr/>
          </p:nvGrpSpPr>
          <p:grpSpPr>
            <a:xfrm>
              <a:off x="2642550" y="4505140"/>
              <a:ext cx="6478859" cy="1085015"/>
              <a:chOff x="2397511" y="4676642"/>
              <a:chExt cx="6478859" cy="1190452"/>
            </a:xfrm>
          </p:grpSpPr>
          <p:sp>
            <p:nvSpPr>
              <p:cNvPr id="44" name="Rounded Rectangle 24"/>
              <p:cNvSpPr/>
              <p:nvPr/>
            </p:nvSpPr>
            <p:spPr>
              <a:xfrm>
                <a:off x="2397511" y="4676642"/>
                <a:ext cx="6478859" cy="1190452"/>
              </a:xfrm>
              <a:prstGeom prst="roundRect">
                <a:avLst>
                  <a:gd name="adj" fmla="val 5824"/>
                </a:avLst>
              </a:prstGeom>
              <a:solidFill>
                <a:srgbClr val="F79646">
                  <a:alpha val="37000"/>
                </a:srgbClr>
              </a:solidFill>
              <a:ln w="12700">
                <a:solidFill>
                  <a:srgbClr val="F57E20"/>
                </a:solidFill>
                <a:prstDash val="sysDash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>
                  <a:defRPr/>
                </a:pPr>
                <a:endParaRPr lang="en-US" sz="1700">
                  <a:solidFill>
                    <a:prstClr val="white"/>
                  </a:solidFill>
                  <a:latin typeface="Segoe UI "/>
                </a:endParaRPr>
              </a:p>
            </p:txBody>
          </p:sp>
          <p:grpSp>
            <p:nvGrpSpPr>
              <p:cNvPr id="45" name="Group 25"/>
              <p:cNvGrpSpPr/>
              <p:nvPr/>
            </p:nvGrpSpPr>
            <p:grpSpPr>
              <a:xfrm>
                <a:off x="2526632" y="5000272"/>
                <a:ext cx="6214083" cy="696810"/>
                <a:chOff x="2298700" y="2943934"/>
                <a:chExt cx="4216337" cy="290592"/>
              </a:xfrm>
            </p:grpSpPr>
            <p:sp>
              <p:nvSpPr>
                <p:cNvPr id="46" name="Rounded Rectangle 30"/>
                <p:cNvSpPr/>
                <p:nvPr/>
              </p:nvSpPr>
              <p:spPr>
                <a:xfrm>
                  <a:off x="2298700" y="2969393"/>
                  <a:ext cx="1774092" cy="262891"/>
                </a:xfrm>
                <a:prstGeom prst="roundRect">
                  <a:avLst>
                    <a:gd name="adj" fmla="val 4641"/>
                  </a:avLst>
                </a:prstGeom>
                <a:solidFill>
                  <a:srgbClr val="F57E2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170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Database server 1</a:t>
                  </a:r>
                </a:p>
              </p:txBody>
            </p:sp>
            <p:sp>
              <p:nvSpPr>
                <p:cNvPr id="47" name="Rounded Rectangle 31"/>
                <p:cNvSpPr/>
                <p:nvPr/>
              </p:nvSpPr>
              <p:spPr>
                <a:xfrm>
                  <a:off x="3810700" y="2943934"/>
                  <a:ext cx="1192337" cy="286105"/>
                </a:xfrm>
                <a:prstGeom prst="roundRect">
                  <a:avLst>
                    <a:gd name="adj" fmla="val 4641"/>
                  </a:avLst>
                </a:prstGeom>
                <a:noFill/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1700">
                      <a:solidFill>
                        <a:prstClr val="white"/>
                      </a:solidFill>
                      <a:latin typeface="Segoe UI "/>
                    </a:rPr>
                    <a:t>• • •</a:t>
                  </a:r>
                </a:p>
              </p:txBody>
            </p:sp>
            <p:sp>
              <p:nvSpPr>
                <p:cNvPr id="48" name="Rounded Rectangle 32"/>
                <p:cNvSpPr/>
                <p:nvPr/>
              </p:nvSpPr>
              <p:spPr>
                <a:xfrm>
                  <a:off x="4736016" y="2973683"/>
                  <a:ext cx="1779021" cy="260843"/>
                </a:xfrm>
                <a:prstGeom prst="roundRect">
                  <a:avLst>
                    <a:gd name="adj" fmla="val 4641"/>
                  </a:avLst>
                </a:prstGeom>
                <a:solidFill>
                  <a:srgbClr val="F57E20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170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Database server N</a:t>
                  </a:r>
                </a:p>
              </p:txBody>
            </p:sp>
          </p:grpSp>
        </p:grpSp>
        <p:grpSp>
          <p:nvGrpSpPr>
            <p:cNvPr id="10" name="Group 41"/>
            <p:cNvGrpSpPr/>
            <p:nvPr/>
          </p:nvGrpSpPr>
          <p:grpSpPr>
            <a:xfrm>
              <a:off x="2642550" y="3048245"/>
              <a:ext cx="6478859" cy="1087312"/>
              <a:chOff x="2397511" y="4643053"/>
              <a:chExt cx="6478859" cy="1192972"/>
            </a:xfrm>
          </p:grpSpPr>
          <p:sp>
            <p:nvSpPr>
              <p:cNvPr id="39" name="Rounded Rectangle 42"/>
              <p:cNvSpPr/>
              <p:nvPr/>
            </p:nvSpPr>
            <p:spPr>
              <a:xfrm>
                <a:off x="2397511" y="4643053"/>
                <a:ext cx="6478859" cy="1192972"/>
              </a:xfrm>
              <a:prstGeom prst="roundRect">
                <a:avLst>
                  <a:gd name="adj" fmla="val 5824"/>
                </a:avLst>
              </a:prstGeom>
              <a:solidFill>
                <a:srgbClr val="FF7171">
                  <a:alpha val="37000"/>
                </a:srgbClr>
              </a:solidFill>
              <a:ln w="12700">
                <a:solidFill>
                  <a:srgbClr val="FF7171"/>
                </a:solidFill>
                <a:prstDash val="sysDash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>
                  <a:defRPr/>
                </a:pPr>
                <a:endParaRPr lang="en-US" sz="1700">
                  <a:solidFill>
                    <a:prstClr val="white"/>
                  </a:solidFill>
                  <a:latin typeface="Segoe UI "/>
                </a:endParaRPr>
              </a:p>
            </p:txBody>
          </p:sp>
          <p:grpSp>
            <p:nvGrpSpPr>
              <p:cNvPr id="40" name="Group 43"/>
              <p:cNvGrpSpPr/>
              <p:nvPr/>
            </p:nvGrpSpPr>
            <p:grpSpPr>
              <a:xfrm>
                <a:off x="2534968" y="5000296"/>
                <a:ext cx="6205745" cy="696810"/>
                <a:chOff x="2304357" y="2943934"/>
                <a:chExt cx="4210681" cy="290591"/>
              </a:xfrm>
            </p:grpSpPr>
            <p:sp>
              <p:nvSpPr>
                <p:cNvPr id="41" name="Rounded Rectangle 44"/>
                <p:cNvSpPr/>
                <p:nvPr/>
              </p:nvSpPr>
              <p:spPr>
                <a:xfrm>
                  <a:off x="2304357" y="2986842"/>
                  <a:ext cx="1774094" cy="245599"/>
                </a:xfrm>
                <a:prstGeom prst="roundRect">
                  <a:avLst>
                    <a:gd name="adj" fmla="val 4641"/>
                  </a:avLst>
                </a:prstGeom>
                <a:solidFill>
                  <a:srgbClr val="FF7171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170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Application server (IIS)</a:t>
                  </a:r>
                </a:p>
              </p:txBody>
            </p:sp>
            <p:sp>
              <p:nvSpPr>
                <p:cNvPr id="42" name="Rounded Rectangle 47"/>
                <p:cNvSpPr/>
                <p:nvPr/>
              </p:nvSpPr>
              <p:spPr>
                <a:xfrm>
                  <a:off x="3810700" y="2943934"/>
                  <a:ext cx="1192337" cy="286105"/>
                </a:xfrm>
                <a:prstGeom prst="roundRect">
                  <a:avLst>
                    <a:gd name="adj" fmla="val 4641"/>
                  </a:avLst>
                </a:prstGeom>
                <a:noFill/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1700">
                      <a:solidFill>
                        <a:prstClr val="white"/>
                      </a:solidFill>
                      <a:latin typeface="Segoe UI "/>
                    </a:rPr>
                    <a:t>• • •</a:t>
                  </a:r>
                </a:p>
              </p:txBody>
            </p:sp>
            <p:sp>
              <p:nvSpPr>
                <p:cNvPr id="43" name="Rounded Rectangle 48"/>
                <p:cNvSpPr/>
                <p:nvPr/>
              </p:nvSpPr>
              <p:spPr>
                <a:xfrm>
                  <a:off x="4736017" y="2990839"/>
                  <a:ext cx="1779021" cy="243686"/>
                </a:xfrm>
                <a:prstGeom prst="roundRect">
                  <a:avLst>
                    <a:gd name="adj" fmla="val 4641"/>
                  </a:avLst>
                </a:prstGeom>
                <a:solidFill>
                  <a:srgbClr val="FF7171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170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Application server (IIS)</a:t>
                  </a:r>
                </a:p>
              </p:txBody>
            </p:sp>
          </p:grpSp>
        </p:grpSp>
        <p:grpSp>
          <p:nvGrpSpPr>
            <p:cNvPr id="11" name="Group 52"/>
            <p:cNvGrpSpPr/>
            <p:nvPr/>
          </p:nvGrpSpPr>
          <p:grpSpPr>
            <a:xfrm>
              <a:off x="2642550" y="1877398"/>
              <a:ext cx="6478859" cy="801262"/>
              <a:chOff x="2397511" y="4956899"/>
              <a:chExt cx="6478859" cy="879125"/>
            </a:xfrm>
          </p:grpSpPr>
          <p:sp>
            <p:nvSpPr>
              <p:cNvPr id="34" name="Rounded Rectangle 53"/>
              <p:cNvSpPr/>
              <p:nvPr/>
            </p:nvSpPr>
            <p:spPr>
              <a:xfrm>
                <a:off x="2397511" y="4956899"/>
                <a:ext cx="6478859" cy="879125"/>
              </a:xfrm>
              <a:prstGeom prst="roundRect">
                <a:avLst>
                  <a:gd name="adj" fmla="val 5824"/>
                </a:avLst>
              </a:prstGeom>
              <a:solidFill>
                <a:srgbClr val="4E67C8">
                  <a:alpha val="37000"/>
                </a:srgbClr>
              </a:solidFill>
              <a:ln w="12700">
                <a:solidFill>
                  <a:srgbClr val="4E67C8"/>
                </a:solidFill>
                <a:prstDash val="sysDash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>
                  <a:defRPr/>
                </a:pPr>
                <a:endParaRPr lang="en-US" sz="1700">
                  <a:solidFill>
                    <a:prstClr val="white"/>
                  </a:solidFill>
                  <a:latin typeface="Segoe UI "/>
                </a:endParaRPr>
              </a:p>
            </p:txBody>
          </p:sp>
          <p:grpSp>
            <p:nvGrpSpPr>
              <p:cNvPr id="35" name="Group 54"/>
              <p:cNvGrpSpPr/>
              <p:nvPr/>
            </p:nvGrpSpPr>
            <p:grpSpPr>
              <a:xfrm>
                <a:off x="2526632" y="5000289"/>
                <a:ext cx="6207828" cy="691438"/>
                <a:chOff x="2298700" y="2943934"/>
                <a:chExt cx="4212093" cy="288351"/>
              </a:xfrm>
            </p:grpSpPr>
            <p:sp>
              <p:nvSpPr>
                <p:cNvPr id="36" name="Rounded Rectangle 60"/>
                <p:cNvSpPr/>
                <p:nvPr/>
              </p:nvSpPr>
              <p:spPr>
                <a:xfrm>
                  <a:off x="2298700" y="2989834"/>
                  <a:ext cx="1774092" cy="242451"/>
                </a:xfrm>
                <a:prstGeom prst="roundRect">
                  <a:avLst>
                    <a:gd name="adj" fmla="val 4641"/>
                  </a:avLst>
                </a:prstGeom>
                <a:solidFill>
                  <a:srgbClr val="4E67C8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170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Load balancer (active)</a:t>
                  </a:r>
                </a:p>
              </p:txBody>
            </p:sp>
            <p:sp>
              <p:nvSpPr>
                <p:cNvPr id="37" name="Rounded Rectangle 61"/>
                <p:cNvSpPr/>
                <p:nvPr/>
              </p:nvSpPr>
              <p:spPr>
                <a:xfrm>
                  <a:off x="3810700" y="2943934"/>
                  <a:ext cx="1192337" cy="286105"/>
                </a:xfrm>
                <a:prstGeom prst="roundRect">
                  <a:avLst>
                    <a:gd name="adj" fmla="val 4641"/>
                  </a:avLst>
                </a:prstGeom>
                <a:noFill/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1700">
                      <a:solidFill>
                        <a:prstClr val="white"/>
                      </a:solidFill>
                      <a:latin typeface="Segoe UI "/>
                    </a:rPr>
                    <a:t>• • •</a:t>
                  </a:r>
                </a:p>
              </p:txBody>
            </p:sp>
            <p:sp>
              <p:nvSpPr>
                <p:cNvPr id="38" name="Rounded Rectangle 62"/>
                <p:cNvSpPr/>
                <p:nvPr/>
              </p:nvSpPr>
              <p:spPr>
                <a:xfrm>
                  <a:off x="4731772" y="2991722"/>
                  <a:ext cx="1779021" cy="240563"/>
                </a:xfrm>
                <a:prstGeom prst="roundRect">
                  <a:avLst>
                    <a:gd name="adj" fmla="val 4641"/>
                  </a:avLst>
                </a:prstGeom>
                <a:solidFill>
                  <a:srgbClr val="4E67C8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170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Load balancer (standby)</a:t>
                  </a:r>
                </a:p>
              </p:txBody>
            </p:sp>
          </p:grpSp>
        </p:grpSp>
        <p:grpSp>
          <p:nvGrpSpPr>
            <p:cNvPr id="12" name="Group 63"/>
            <p:cNvGrpSpPr/>
            <p:nvPr/>
          </p:nvGrpSpPr>
          <p:grpSpPr>
            <a:xfrm>
              <a:off x="9418145" y="1891928"/>
              <a:ext cx="1632086" cy="3669909"/>
              <a:chOff x="5685422" y="4877085"/>
              <a:chExt cx="1990536" cy="3669909"/>
            </a:xfrm>
          </p:grpSpPr>
          <p:sp>
            <p:nvSpPr>
              <p:cNvPr id="29" name="Rounded Rectangle 64"/>
              <p:cNvSpPr/>
              <p:nvPr/>
            </p:nvSpPr>
            <p:spPr>
              <a:xfrm>
                <a:off x="5685422" y="4877085"/>
                <a:ext cx="1990536" cy="3669909"/>
              </a:xfrm>
              <a:prstGeom prst="roundRect">
                <a:avLst>
                  <a:gd name="adj" fmla="val 5824"/>
                </a:avLst>
              </a:prstGeom>
              <a:solidFill>
                <a:srgbClr val="34AC8B">
                  <a:alpha val="37000"/>
                </a:srgbClr>
              </a:solidFill>
              <a:ln w="12700">
                <a:solidFill>
                  <a:srgbClr val="34AC8B"/>
                </a:solidFill>
                <a:prstDash val="sysDash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>
                  <a:defRPr/>
                </a:pPr>
                <a:endParaRPr lang="en-US" sz="1700">
                  <a:solidFill>
                    <a:prstClr val="white"/>
                  </a:solidFill>
                  <a:latin typeface="Segoe UI "/>
                </a:endParaRPr>
              </a:p>
            </p:txBody>
          </p:sp>
          <p:grpSp>
            <p:nvGrpSpPr>
              <p:cNvPr id="30" name="Group 65"/>
              <p:cNvGrpSpPr/>
              <p:nvPr/>
            </p:nvGrpSpPr>
            <p:grpSpPr>
              <a:xfrm>
                <a:off x="5813061" y="5599610"/>
                <a:ext cx="1751595" cy="2223626"/>
                <a:chOff x="4528588" y="3193877"/>
                <a:chExt cx="1188481" cy="927323"/>
              </a:xfrm>
            </p:grpSpPr>
            <p:sp>
              <p:nvSpPr>
                <p:cNvPr id="31" name="Rounded Rectangle 66"/>
                <p:cNvSpPr/>
                <p:nvPr/>
              </p:nvSpPr>
              <p:spPr>
                <a:xfrm>
                  <a:off x="4546178" y="3832849"/>
                  <a:ext cx="1170891" cy="288351"/>
                </a:xfrm>
                <a:prstGeom prst="roundRect">
                  <a:avLst>
                    <a:gd name="adj" fmla="val 4641"/>
                  </a:avLst>
                </a:prstGeom>
                <a:solidFill>
                  <a:srgbClr val="34AC8B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170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REDIS server</a:t>
                  </a:r>
                  <a:br>
                    <a:rPr lang="en-US" sz="170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170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(standby)</a:t>
                  </a:r>
                </a:p>
              </p:txBody>
            </p:sp>
            <p:sp>
              <p:nvSpPr>
                <p:cNvPr id="32" name="Rounded Rectangle 67"/>
                <p:cNvSpPr/>
                <p:nvPr/>
              </p:nvSpPr>
              <p:spPr>
                <a:xfrm>
                  <a:off x="4528588" y="3513363"/>
                  <a:ext cx="1170891" cy="286105"/>
                </a:xfrm>
                <a:prstGeom prst="roundRect">
                  <a:avLst>
                    <a:gd name="adj" fmla="val 4641"/>
                  </a:avLst>
                </a:prstGeom>
                <a:noFill/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1700">
                      <a:solidFill>
                        <a:prstClr val="white"/>
                      </a:solidFill>
                      <a:latin typeface="Segoe UI "/>
                    </a:rPr>
                    <a:t>• • •</a:t>
                  </a:r>
                </a:p>
              </p:txBody>
            </p:sp>
            <p:sp>
              <p:nvSpPr>
                <p:cNvPr id="33" name="Rounded Rectangle 68"/>
                <p:cNvSpPr/>
                <p:nvPr/>
              </p:nvSpPr>
              <p:spPr>
                <a:xfrm>
                  <a:off x="4528588" y="3193877"/>
                  <a:ext cx="1170892" cy="286105"/>
                </a:xfrm>
                <a:prstGeom prst="roundRect">
                  <a:avLst>
                    <a:gd name="adj" fmla="val 4641"/>
                  </a:avLst>
                </a:prstGeom>
                <a:solidFill>
                  <a:srgbClr val="34AC8B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170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REDIS server</a:t>
                  </a:r>
                  <a:br>
                    <a:rPr lang="en-US" sz="170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170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(active)</a:t>
                  </a:r>
                </a:p>
              </p:txBody>
            </p:sp>
          </p:grpSp>
        </p:grpSp>
        <p:cxnSp>
          <p:nvCxnSpPr>
            <p:cNvPr id="13" name="Straight Arrow Connector 69"/>
            <p:cNvCxnSpPr/>
            <p:nvPr/>
          </p:nvCxnSpPr>
          <p:spPr>
            <a:xfrm>
              <a:off x="7674782" y="2701166"/>
              <a:ext cx="0" cy="347079"/>
            </a:xfrm>
            <a:prstGeom prst="straightConnector1">
              <a:avLst/>
            </a:prstGeom>
            <a:ln>
              <a:solidFill>
                <a:schemeClr val="bg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70"/>
            <p:cNvCxnSpPr/>
            <p:nvPr/>
          </p:nvCxnSpPr>
          <p:spPr>
            <a:xfrm>
              <a:off x="4065674" y="2678660"/>
              <a:ext cx="0" cy="369585"/>
            </a:xfrm>
            <a:prstGeom prst="straightConnector1">
              <a:avLst/>
            </a:prstGeom>
            <a:ln>
              <a:solidFill>
                <a:schemeClr val="bg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75"/>
            <p:cNvCxnSpPr/>
            <p:nvPr/>
          </p:nvCxnSpPr>
          <p:spPr>
            <a:xfrm>
              <a:off x="5881980" y="4161902"/>
              <a:ext cx="0" cy="282641"/>
            </a:xfrm>
            <a:prstGeom prst="straightConnector1">
              <a:avLst/>
            </a:prstGeom>
            <a:ln>
              <a:solidFill>
                <a:schemeClr val="bg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76"/>
            <p:cNvCxnSpPr/>
            <p:nvPr/>
          </p:nvCxnSpPr>
          <p:spPr>
            <a:xfrm>
              <a:off x="7674782" y="4161902"/>
              <a:ext cx="0" cy="282641"/>
            </a:xfrm>
            <a:prstGeom prst="straightConnector1">
              <a:avLst/>
            </a:prstGeom>
            <a:ln>
              <a:solidFill>
                <a:schemeClr val="bg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77"/>
            <p:cNvCxnSpPr/>
            <p:nvPr/>
          </p:nvCxnSpPr>
          <p:spPr>
            <a:xfrm>
              <a:off x="4065674" y="4161902"/>
              <a:ext cx="0" cy="282641"/>
            </a:xfrm>
            <a:prstGeom prst="straightConnector1">
              <a:avLst/>
            </a:prstGeom>
            <a:ln>
              <a:solidFill>
                <a:schemeClr val="bg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78"/>
            <p:cNvCxnSpPr/>
            <p:nvPr/>
          </p:nvCxnSpPr>
          <p:spPr>
            <a:xfrm>
              <a:off x="5881980" y="5561837"/>
              <a:ext cx="0" cy="282641"/>
            </a:xfrm>
            <a:prstGeom prst="straightConnector1">
              <a:avLst/>
            </a:prstGeom>
            <a:ln>
              <a:solidFill>
                <a:schemeClr val="bg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80"/>
            <p:cNvCxnSpPr/>
            <p:nvPr/>
          </p:nvCxnSpPr>
          <p:spPr>
            <a:xfrm>
              <a:off x="7674782" y="5561837"/>
              <a:ext cx="0" cy="282641"/>
            </a:xfrm>
            <a:prstGeom prst="straightConnector1">
              <a:avLst/>
            </a:prstGeom>
            <a:ln>
              <a:solidFill>
                <a:schemeClr val="bg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81"/>
            <p:cNvCxnSpPr/>
            <p:nvPr/>
          </p:nvCxnSpPr>
          <p:spPr>
            <a:xfrm>
              <a:off x="4065674" y="5561837"/>
              <a:ext cx="0" cy="282641"/>
            </a:xfrm>
            <a:prstGeom prst="straightConnector1">
              <a:avLst/>
            </a:prstGeom>
            <a:ln>
              <a:solidFill>
                <a:schemeClr val="bg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82"/>
            <p:cNvCxnSpPr/>
            <p:nvPr/>
          </p:nvCxnSpPr>
          <p:spPr>
            <a:xfrm>
              <a:off x="5881980" y="1609287"/>
              <a:ext cx="0" cy="282641"/>
            </a:xfrm>
            <a:prstGeom prst="straightConnector1">
              <a:avLst/>
            </a:prstGeom>
            <a:ln>
              <a:solidFill>
                <a:schemeClr val="bg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7"/>
            <p:cNvCxnSpPr/>
            <p:nvPr/>
          </p:nvCxnSpPr>
          <p:spPr>
            <a:xfrm>
              <a:off x="9121409" y="3702641"/>
              <a:ext cx="296777" cy="0"/>
            </a:xfrm>
            <a:prstGeom prst="straightConnector1">
              <a:avLst/>
            </a:prstGeom>
            <a:ln>
              <a:solidFill>
                <a:schemeClr val="bg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87"/>
            <p:cNvSpPr/>
            <p:nvPr/>
          </p:nvSpPr>
          <p:spPr>
            <a:xfrm>
              <a:off x="4571371" y="3165189"/>
              <a:ext cx="2614678" cy="215844"/>
            </a:xfrm>
            <a:prstGeom prst="roundRect">
              <a:avLst>
                <a:gd name="adj" fmla="val 4641"/>
              </a:avLst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6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 FARM</a:t>
              </a:r>
            </a:p>
          </p:txBody>
        </p:sp>
        <p:sp>
          <p:nvSpPr>
            <p:cNvPr id="24" name="Rounded Rectangle 88"/>
            <p:cNvSpPr/>
            <p:nvPr/>
          </p:nvSpPr>
          <p:spPr>
            <a:xfrm>
              <a:off x="4571371" y="4579357"/>
              <a:ext cx="2614678" cy="215844"/>
            </a:xfrm>
            <a:prstGeom prst="roundRect">
              <a:avLst>
                <a:gd name="adj" fmla="val 4641"/>
              </a:avLst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6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DATABASE CLUSTER</a:t>
              </a:r>
            </a:p>
          </p:txBody>
        </p:sp>
        <p:sp>
          <p:nvSpPr>
            <p:cNvPr id="25" name="Rounded Rectangle 92"/>
            <p:cNvSpPr/>
            <p:nvPr/>
          </p:nvSpPr>
          <p:spPr>
            <a:xfrm>
              <a:off x="3903278" y="1109016"/>
              <a:ext cx="3957403" cy="494734"/>
            </a:xfrm>
            <a:prstGeom prst="roundRect">
              <a:avLst>
                <a:gd name="adj" fmla="val 4641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7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User workplace (browser)</a:t>
              </a:r>
            </a:p>
          </p:txBody>
        </p:sp>
        <p:sp>
          <p:nvSpPr>
            <p:cNvPr id="26" name="Rounded Rectangle 95"/>
            <p:cNvSpPr/>
            <p:nvPr/>
          </p:nvSpPr>
          <p:spPr>
            <a:xfrm>
              <a:off x="3903278" y="5844337"/>
              <a:ext cx="3957403" cy="500412"/>
            </a:xfrm>
            <a:prstGeom prst="roundRect">
              <a:avLst>
                <a:gd name="adj" fmla="val 4641"/>
              </a:avLst>
            </a:prstGeom>
            <a:solidFill>
              <a:srgbClr val="F6B10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7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</a:p>
          </p:txBody>
        </p:sp>
        <p:cxnSp>
          <p:nvCxnSpPr>
            <p:cNvPr id="27" name="Straight Arrow Connector 96"/>
            <p:cNvCxnSpPr/>
            <p:nvPr/>
          </p:nvCxnSpPr>
          <p:spPr>
            <a:xfrm>
              <a:off x="2345773" y="3702641"/>
              <a:ext cx="296777" cy="0"/>
            </a:xfrm>
            <a:prstGeom prst="straightConnector1">
              <a:avLst/>
            </a:prstGeom>
            <a:ln>
              <a:solidFill>
                <a:schemeClr val="bg1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97"/>
            <p:cNvSpPr/>
            <p:nvPr/>
          </p:nvSpPr>
          <p:spPr>
            <a:xfrm>
              <a:off x="1271546" y="3365558"/>
              <a:ext cx="1063399" cy="691436"/>
            </a:xfrm>
            <a:prstGeom prst="roundRect">
              <a:avLst>
                <a:gd name="adj" fmla="val 4641"/>
              </a:avLst>
            </a:prstGeom>
            <a:solidFill>
              <a:srgbClr val="8764CE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7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SVN</a:t>
              </a:r>
              <a:br>
                <a:rPr lang="en-US" sz="17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7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server</a:t>
              </a:r>
            </a:p>
          </p:txBody>
        </p:sp>
      </p:grpSp>
      <p:grpSp>
        <p:nvGrpSpPr>
          <p:cNvPr id="51" name="Group 3">
            <a:extLst>
              <a:ext uri="{FF2B5EF4-FFF2-40B4-BE49-F238E27FC236}">
                <a16:creationId xmlns:a16="http://schemas.microsoft.com/office/drawing/2014/main" id="{1611AC65-2772-4240-9AEE-22F069CCF784}"/>
              </a:ext>
            </a:extLst>
          </p:cNvPr>
          <p:cNvGrpSpPr/>
          <p:nvPr/>
        </p:nvGrpSpPr>
        <p:grpSpPr>
          <a:xfrm rot="16200000">
            <a:off x="7658940" y="-8123508"/>
            <a:ext cx="1312977" cy="17559994"/>
            <a:chOff x="0" y="0"/>
            <a:chExt cx="3130550" cy="41868551"/>
          </a:xfrm>
        </p:grpSpPr>
        <p:sp>
          <p:nvSpPr>
            <p:cNvPr id="50" name="Freeform 4">
              <a:extLst>
                <a:ext uri="{FF2B5EF4-FFF2-40B4-BE49-F238E27FC236}">
                  <a16:creationId xmlns:a16="http://schemas.microsoft.com/office/drawing/2014/main" id="{511F06DC-7254-8E85-E0EF-5CFF59B6E57C}"/>
                </a:ext>
              </a:extLst>
            </p:cNvPr>
            <p:cNvSpPr/>
            <p:nvPr/>
          </p:nvSpPr>
          <p:spPr>
            <a:xfrm>
              <a:off x="0" y="0"/>
              <a:ext cx="3130550" cy="41868551"/>
            </a:xfrm>
            <a:custGeom>
              <a:avLst/>
              <a:gdLst/>
              <a:ahLst/>
              <a:cxnLst/>
              <a:rect l="l" t="t" r="r" b="b"/>
              <a:pathLst>
                <a:path w="3130550" h="41868551">
                  <a:moveTo>
                    <a:pt x="0" y="1123950"/>
                  </a:moveTo>
                  <a:lnTo>
                    <a:pt x="0" y="41868551"/>
                  </a:lnTo>
                  <a:lnTo>
                    <a:pt x="3130550" y="41868551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</p:sp>
      </p:grpSp>
      <p:sp>
        <p:nvSpPr>
          <p:cNvPr id="52" name="TextBox 6">
            <a:extLst>
              <a:ext uri="{FF2B5EF4-FFF2-40B4-BE49-F238E27FC236}">
                <a16:creationId xmlns:a16="http://schemas.microsoft.com/office/drawing/2014/main" id="{71BA3D59-DE95-C0F9-28BF-DD36A4278007}"/>
              </a:ext>
            </a:extLst>
          </p:cNvPr>
          <p:cNvSpPr txBox="1"/>
          <p:nvPr/>
        </p:nvSpPr>
        <p:spPr>
          <a:xfrm>
            <a:off x="707965" y="296635"/>
            <a:ext cx="13289100" cy="70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 spc="135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Схема установки с отказоустойчивостью</a:t>
            </a:r>
          </a:p>
        </p:txBody>
      </p:sp>
      <p:grpSp>
        <p:nvGrpSpPr>
          <p:cNvPr id="55" name="Group 12">
            <a:extLst>
              <a:ext uri="{FF2B5EF4-FFF2-40B4-BE49-F238E27FC236}">
                <a16:creationId xmlns:a16="http://schemas.microsoft.com/office/drawing/2014/main" id="{3AD3B9DC-89ED-293A-554F-A0FF605CA16F}"/>
              </a:ext>
            </a:extLst>
          </p:cNvPr>
          <p:cNvGrpSpPr>
            <a:grpSpLocks noChangeAspect="1"/>
          </p:cNvGrpSpPr>
          <p:nvPr/>
        </p:nvGrpSpPr>
        <p:grpSpPr>
          <a:xfrm>
            <a:off x="16290482" y="-41829"/>
            <a:ext cx="1542074" cy="1356813"/>
            <a:chOff x="0" y="0"/>
            <a:chExt cx="4282440" cy="3708400"/>
          </a:xfrm>
        </p:grpSpPr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DB79E6F6-9334-0766-F022-9784D7F62E14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ED7D31"/>
            </a:solidFill>
          </p:spPr>
        </p:sp>
      </p:grpSp>
      <p:grpSp>
        <p:nvGrpSpPr>
          <p:cNvPr id="58" name="Group 12">
            <a:extLst>
              <a:ext uri="{FF2B5EF4-FFF2-40B4-BE49-F238E27FC236}">
                <a16:creationId xmlns:a16="http://schemas.microsoft.com/office/drawing/2014/main" id="{4C775E4B-34E9-9031-83ED-D7EFFDF43016}"/>
              </a:ext>
            </a:extLst>
          </p:cNvPr>
          <p:cNvGrpSpPr>
            <a:grpSpLocks noChangeAspect="1"/>
          </p:cNvGrpSpPr>
          <p:nvPr/>
        </p:nvGrpSpPr>
        <p:grpSpPr>
          <a:xfrm>
            <a:off x="16780052" y="-41831"/>
            <a:ext cx="1447823" cy="1356814"/>
            <a:chOff x="0" y="0"/>
            <a:chExt cx="4282440" cy="3708400"/>
          </a:xfrm>
        </p:grpSpPr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45BC0502-50C6-E4B8-CCBB-290F5311BEF8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  <p:grpSp>
        <p:nvGrpSpPr>
          <p:cNvPr id="61" name="Group 6">
            <a:extLst>
              <a:ext uri="{FF2B5EF4-FFF2-40B4-BE49-F238E27FC236}">
                <a16:creationId xmlns:a16="http://schemas.microsoft.com/office/drawing/2014/main" id="{31405CD4-E02F-6671-6DF0-A70F76A53A37}"/>
              </a:ext>
            </a:extLst>
          </p:cNvPr>
          <p:cNvGrpSpPr>
            <a:grpSpLocks noChangeAspect="1"/>
          </p:cNvGrpSpPr>
          <p:nvPr/>
        </p:nvGrpSpPr>
        <p:grpSpPr>
          <a:xfrm>
            <a:off x="17122299" y="-45515"/>
            <a:ext cx="1617604" cy="1360054"/>
            <a:chOff x="-357261" y="-103803"/>
            <a:chExt cx="4639701" cy="3853722"/>
          </a:xfrm>
        </p:grpSpPr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86332C0-24AD-9EC8-3445-64B6F446B5F4}"/>
                </a:ext>
              </a:extLst>
            </p:cNvPr>
            <p:cNvSpPr/>
            <p:nvPr/>
          </p:nvSpPr>
          <p:spPr>
            <a:xfrm>
              <a:off x="-357261" y="-103803"/>
              <a:ext cx="4639701" cy="3853722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3AED29A-8B13-4A7C-A465-9153EB9CB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1151" y="2774856"/>
            <a:ext cx="11630025" cy="16573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BD04B4-9908-4C09-A382-5901AEA93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5682" y="7644777"/>
            <a:ext cx="11630025" cy="165735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938F3B-BC3E-42BA-BED9-F0F3C354E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-14290"/>
            <a:ext cx="9929813" cy="127158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41BDB19-45A8-4A7C-90A8-097F8FCE07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-3" y="4686129"/>
            <a:ext cx="17055938" cy="2657640"/>
          </a:xfrm>
          <a:prstGeom prst="rect">
            <a:avLst/>
          </a:prstGeom>
        </p:spPr>
      </p:pic>
      <p:sp>
        <p:nvSpPr>
          <p:cNvPr id="35" name="Google Shape;2595;p158">
            <a:extLst>
              <a:ext uri="{FF2B5EF4-FFF2-40B4-BE49-F238E27FC236}">
                <a16:creationId xmlns:a16="http://schemas.microsoft.com/office/drawing/2014/main" id="{C40217AE-7301-4DB8-AA73-233A97DCDE84}"/>
              </a:ext>
            </a:extLst>
          </p:cNvPr>
          <p:cNvSpPr txBox="1"/>
          <p:nvPr/>
        </p:nvSpPr>
        <p:spPr bwMode="auto">
          <a:xfrm>
            <a:off x="7881659" y="6415655"/>
            <a:ext cx="2756093" cy="62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63" tIns="51413" rIns="102863" bIns="51413" anchor="ctr" anchorCtr="0">
            <a:noAutofit/>
          </a:bodyPr>
          <a:lstStyle/>
          <a:p>
            <a:pPr defTabSz="1371567">
              <a:buClr>
                <a:srgbClr val="FF8337"/>
              </a:buClr>
              <a:buSzPts val="2600"/>
              <a:defRPr/>
            </a:pPr>
            <a:r>
              <a:rPr lang="ru-RU" sz="2400" b="1">
                <a:solidFill>
                  <a:schemeClr val="bg1"/>
                </a:solidFill>
                <a:cs typeface="Arial"/>
              </a:rPr>
              <a:t>Коннекторы</a:t>
            </a:r>
            <a:br>
              <a:rPr lang="en-US" sz="2400" b="1">
                <a:solidFill>
                  <a:schemeClr val="bg1"/>
                </a:solidFill>
                <a:cs typeface="Arial"/>
              </a:rPr>
            </a:br>
            <a:r>
              <a:rPr lang="ru-RU" sz="2400" b="1">
                <a:solidFill>
                  <a:schemeClr val="bg1"/>
                </a:solidFill>
                <a:cs typeface="Arial"/>
              </a:rPr>
              <a:t>и расширения</a:t>
            </a:r>
            <a:endParaRPr lang="en-US" sz="2400" b="1">
              <a:solidFill>
                <a:schemeClr val="bg1"/>
              </a:solidFill>
              <a:cs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35A95D-995A-454E-B0A6-4FB88D3FD93F}"/>
              </a:ext>
            </a:extLst>
          </p:cNvPr>
          <p:cNvSpPr txBox="1"/>
          <p:nvPr/>
        </p:nvSpPr>
        <p:spPr bwMode="auto">
          <a:xfrm>
            <a:off x="245528" y="1824881"/>
            <a:ext cx="163681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300" b="1" dirty="0">
                <a:solidFill>
                  <a:srgbClr val="EA6012"/>
                </a:solidFill>
                <a:cs typeface="Arial"/>
              </a:rPr>
              <a:t>ЕДИНАЯ </a:t>
            </a:r>
            <a:r>
              <a:rPr lang="en-US" sz="3300" b="1" dirty="0">
                <a:solidFill>
                  <a:srgbClr val="EA6012"/>
                </a:solidFill>
                <a:cs typeface="Arial"/>
              </a:rPr>
              <a:t>LOW-CODE </a:t>
            </a:r>
            <a:r>
              <a:rPr lang="ru-RU" sz="3300" b="1" dirty="0">
                <a:solidFill>
                  <a:srgbClr val="EA6012"/>
                </a:solidFill>
                <a:cs typeface="Arial"/>
              </a:rPr>
              <a:t>ПЛАТФОРМА ДЛЯ УПРАВЛЕНИЯ БИЗНЕС-ПРОЦЕССАМИ</a:t>
            </a:r>
            <a:endParaRPr sz="3300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EC0D63D-ED72-47EC-8FBB-D346C6714A89}"/>
              </a:ext>
            </a:extLst>
          </p:cNvPr>
          <p:cNvSpPr/>
          <p:nvPr/>
        </p:nvSpPr>
        <p:spPr bwMode="auto">
          <a:xfrm>
            <a:off x="7107383" y="3109027"/>
            <a:ext cx="8505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a typeface="Quattrocento Sans"/>
                <a:cs typeface="Arial"/>
              </a:rPr>
              <a:t>Пользовательские </a:t>
            </a:r>
            <a:r>
              <a:rPr lang="en-US" sz="2400" b="1" dirty="0">
                <a:solidFill>
                  <a:schemeClr val="bg1"/>
                </a:solidFill>
                <a:ea typeface="Quattrocento Sans"/>
                <a:cs typeface="Arial"/>
              </a:rPr>
              <a:t>low-code </a:t>
            </a:r>
            <a:r>
              <a:rPr lang="ru-RU" sz="2400" b="1" dirty="0">
                <a:solidFill>
                  <a:schemeClr val="bg1"/>
                </a:solidFill>
                <a:ea typeface="Quattrocento Sans"/>
                <a:cs typeface="Arial"/>
              </a:rPr>
              <a:t>инструменты для гибкой настройки</a:t>
            </a:r>
            <a:r>
              <a:rPr lang="en-US" sz="2400" b="1" dirty="0">
                <a:solidFill>
                  <a:schemeClr val="bg1"/>
                </a:solidFill>
                <a:ea typeface="Quattrocento Sans"/>
                <a:cs typeface="Arial"/>
              </a:rPr>
              <a:t> </a:t>
            </a:r>
            <a:r>
              <a:rPr lang="ru-RU" sz="2400" b="1" dirty="0">
                <a:solidFill>
                  <a:schemeClr val="bg1"/>
                </a:solidFill>
                <a:ea typeface="Quattrocento Sans"/>
                <a:cs typeface="Arial"/>
              </a:rPr>
              <a:t>и кастомизации платформы</a:t>
            </a:r>
            <a:endParaRPr sz="2400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A0276F2-F525-417E-AE40-03C5229FD768}"/>
              </a:ext>
            </a:extLst>
          </p:cNvPr>
          <p:cNvSpPr/>
          <p:nvPr/>
        </p:nvSpPr>
        <p:spPr bwMode="auto">
          <a:xfrm>
            <a:off x="7237424" y="7982684"/>
            <a:ext cx="83759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cs typeface="Arial"/>
              </a:rPr>
              <a:t>Отраслевые решения для автоматизации бизнес-задач различных индустрий</a:t>
            </a:r>
            <a:endParaRPr sz="2400" dirty="0"/>
          </a:p>
        </p:txBody>
      </p:sp>
      <p:pic>
        <p:nvPicPr>
          <p:cNvPr id="44" name="Graphic 3">
            <a:extLst>
              <a:ext uri="{FF2B5EF4-FFF2-40B4-BE49-F238E27FC236}">
                <a16:creationId xmlns:a16="http://schemas.microsoft.com/office/drawing/2014/main" id="{9C9C1EF3-D463-4695-B62B-96E49BB9C4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237424" y="6559621"/>
            <a:ext cx="484407" cy="477536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8B3FC33A-E8A5-4F30-AA57-999DF3A21CA5}"/>
              </a:ext>
            </a:extLst>
          </p:cNvPr>
          <p:cNvSpPr/>
          <p:nvPr/>
        </p:nvSpPr>
        <p:spPr bwMode="auto">
          <a:xfrm>
            <a:off x="498764" y="3167737"/>
            <a:ext cx="4128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533">
              <a:buClr>
                <a:srgbClr val="000000"/>
              </a:buClr>
              <a:buSzPts val="1400"/>
              <a:defRPr/>
            </a:pPr>
            <a:r>
              <a:rPr lang="en-US" sz="2400" b="1" dirty="0">
                <a:solidFill>
                  <a:srgbClr val="EA6012"/>
                </a:solidFill>
                <a:ea typeface="Montserrat"/>
                <a:cs typeface="Arial"/>
              </a:rPr>
              <a:t>LOW-CODE </a:t>
            </a:r>
            <a:r>
              <a:rPr lang="ru-RU" sz="2400" b="1" dirty="0">
                <a:solidFill>
                  <a:srgbClr val="EA6012"/>
                </a:solidFill>
                <a:ea typeface="Montserrat"/>
                <a:cs typeface="Arial"/>
              </a:rPr>
              <a:t>КОНСТРУКТОР</a:t>
            </a:r>
            <a:endParaRPr lang="ru-RU" sz="2400" b="1" dirty="0">
              <a:solidFill>
                <a:srgbClr val="EA6012"/>
              </a:solidFill>
              <a:cs typeface="Arial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76CA5091-2D44-4ECC-AA36-2768523AC813}"/>
              </a:ext>
            </a:extLst>
          </p:cNvPr>
          <p:cNvSpPr/>
          <p:nvPr/>
        </p:nvSpPr>
        <p:spPr bwMode="auto">
          <a:xfrm>
            <a:off x="604805" y="8023538"/>
            <a:ext cx="4636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533">
              <a:buClr>
                <a:srgbClr val="000000"/>
              </a:buClr>
              <a:buSzPts val="1400"/>
              <a:defRPr/>
            </a:pPr>
            <a:r>
              <a:rPr lang="ru-RU" sz="2400" b="1" dirty="0">
                <a:solidFill>
                  <a:srgbClr val="EA6012"/>
                </a:solidFill>
                <a:cs typeface="Arial"/>
              </a:rPr>
              <a:t>ОТРАСЛЕВЫЕ РЕШЕНИЯ</a:t>
            </a:r>
          </a:p>
        </p:txBody>
      </p:sp>
      <p:sp>
        <p:nvSpPr>
          <p:cNvPr id="51" name="Google Shape;2595;p158">
            <a:extLst>
              <a:ext uri="{FF2B5EF4-FFF2-40B4-BE49-F238E27FC236}">
                <a16:creationId xmlns:a16="http://schemas.microsoft.com/office/drawing/2014/main" id="{B8EE067E-656F-4D59-9FC6-CFDCD664B9B8}"/>
              </a:ext>
            </a:extLst>
          </p:cNvPr>
          <p:cNvSpPr txBox="1"/>
          <p:nvPr/>
        </p:nvSpPr>
        <p:spPr bwMode="auto">
          <a:xfrm>
            <a:off x="11860463" y="6483104"/>
            <a:ext cx="4343090" cy="61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63" tIns="51413" rIns="102863" bIns="51413" anchor="ctr" anchorCtr="0">
            <a:noAutofit/>
          </a:bodyPr>
          <a:lstStyle/>
          <a:p>
            <a:pPr defTabSz="1371567">
              <a:buClr>
                <a:srgbClr val="FF8337"/>
              </a:buClr>
              <a:buSzPts val="2600"/>
              <a:defRPr/>
            </a:pPr>
            <a:r>
              <a:rPr lang="ru-RU" sz="2400" b="1">
                <a:solidFill>
                  <a:schemeClr val="bg1"/>
                </a:solidFill>
                <a:cs typeface="Arial"/>
              </a:rPr>
              <a:t>Компоненты</a:t>
            </a:r>
            <a:r>
              <a:rPr lang="en-US" sz="2400" b="1">
                <a:solidFill>
                  <a:schemeClr val="bg1"/>
                </a:solidFill>
                <a:cs typeface="Arial"/>
              </a:rPr>
              <a:t> </a:t>
            </a:r>
            <a:r>
              <a:rPr lang="ru-RU" sz="2400" b="1">
                <a:solidFill>
                  <a:schemeClr val="bg1"/>
                </a:solidFill>
                <a:cs typeface="Arial"/>
              </a:rPr>
              <a:t>и процессы</a:t>
            </a:r>
            <a:endParaRPr lang="en-US" sz="2400" b="1">
              <a:solidFill>
                <a:schemeClr val="bg1"/>
              </a:solidFill>
              <a:cs typeface="Arial"/>
            </a:endParaRPr>
          </a:p>
        </p:txBody>
      </p:sp>
      <p:pic>
        <p:nvPicPr>
          <p:cNvPr id="52" name="Graphic 7">
            <a:extLst>
              <a:ext uri="{FF2B5EF4-FFF2-40B4-BE49-F238E27FC236}">
                <a16:creationId xmlns:a16="http://schemas.microsoft.com/office/drawing/2014/main" id="{1D16E0D3-DAC7-493B-8048-F3D8586613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1053556" y="6566648"/>
            <a:ext cx="576468" cy="5421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8051D5A-31E7-4C36-BDFD-5DC2E08AFE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 flipH="1">
            <a:off x="10675616" y="4976195"/>
            <a:ext cx="2223068" cy="54657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BF3CAEDE-C371-49E0-9C52-BF35BEE17B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 flipH="1">
            <a:off x="12783330" y="4983382"/>
            <a:ext cx="2193840" cy="53939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3EFDB11-D605-48FE-A7E5-F44CE3CF25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 flipH="1">
            <a:off x="11920141" y="5683406"/>
            <a:ext cx="2111867" cy="51923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7012E11-C54F-4680-9554-6438629BB3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 flipH="1">
            <a:off x="13964953" y="5680933"/>
            <a:ext cx="2111870" cy="519236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C7C13EFD-103A-4092-8017-87B6AE78209D}"/>
              </a:ext>
            </a:extLst>
          </p:cNvPr>
          <p:cNvSpPr/>
          <p:nvPr/>
        </p:nvSpPr>
        <p:spPr bwMode="auto">
          <a:xfrm>
            <a:off x="10836154" y="5006623"/>
            <a:ext cx="1947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567">
              <a:buClr>
                <a:srgbClr val="FF8337"/>
              </a:buClr>
              <a:buSzPts val="2600"/>
              <a:defRPr/>
            </a:pPr>
            <a:r>
              <a:rPr lang="ru-RU" sz="2400" b="1" dirty="0">
                <a:solidFill>
                  <a:srgbClr val="676A7C"/>
                </a:solidFill>
                <a:ea typeface="Quattrocento Sans"/>
                <a:cs typeface="Arial"/>
              </a:rPr>
              <a:t>МАРКЕТИНГ</a:t>
            </a:r>
            <a:endParaRPr lang="en-US" sz="2400" b="1" dirty="0">
              <a:solidFill>
                <a:srgbClr val="676A7C"/>
              </a:solidFill>
              <a:ea typeface="Quattrocento Sans"/>
              <a:cs typeface="Arial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8034A0E5-8AD9-4F3C-9026-FBBDD044DDE6}"/>
              </a:ext>
            </a:extLst>
          </p:cNvPr>
          <p:cNvSpPr/>
          <p:nvPr/>
        </p:nvSpPr>
        <p:spPr bwMode="auto">
          <a:xfrm>
            <a:off x="12943864" y="5014940"/>
            <a:ext cx="1896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567">
              <a:buClr>
                <a:srgbClr val="FF8337"/>
              </a:buClr>
              <a:buSzPts val="2600"/>
              <a:defRPr/>
            </a:pPr>
            <a:r>
              <a:rPr lang="ru-RU" sz="2400" b="1" dirty="0">
                <a:solidFill>
                  <a:srgbClr val="676A7C"/>
                </a:solidFill>
                <a:ea typeface="Quattrocento Sans"/>
                <a:cs typeface="Arial"/>
              </a:rPr>
              <a:t>ПРОДАЖИ</a:t>
            </a:r>
            <a:endParaRPr lang="en-US" sz="2400" b="1" dirty="0">
              <a:solidFill>
                <a:srgbClr val="676A7C"/>
              </a:solidFill>
              <a:ea typeface="Quattrocento Sans"/>
              <a:cs typeface="Arial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4E4FDC1-2C78-4F4F-A69E-578972AB1D37}"/>
              </a:ext>
            </a:extLst>
          </p:cNvPr>
          <p:cNvSpPr/>
          <p:nvPr/>
        </p:nvSpPr>
        <p:spPr bwMode="auto">
          <a:xfrm>
            <a:off x="14202073" y="5687380"/>
            <a:ext cx="1720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567">
              <a:buClr>
                <a:srgbClr val="FF8337"/>
              </a:buClr>
              <a:buSzPts val="2600"/>
              <a:defRPr/>
            </a:pPr>
            <a:r>
              <a:rPr lang="ru-RU" sz="2400" b="1">
                <a:solidFill>
                  <a:srgbClr val="676A7C"/>
                </a:solidFill>
                <a:ea typeface="Quattrocento Sans"/>
                <a:cs typeface="Arial"/>
              </a:rPr>
              <a:t>СЕРВИС</a:t>
            </a:r>
            <a:endParaRPr lang="en-US" sz="2400" b="1">
              <a:solidFill>
                <a:srgbClr val="676A7C"/>
              </a:solidFill>
              <a:ea typeface="Quattrocento Sans"/>
              <a:cs typeface="Arial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E008EC42-5981-4890-A858-C43DA3718327}"/>
              </a:ext>
            </a:extLst>
          </p:cNvPr>
          <p:cNvSpPr/>
          <p:nvPr/>
        </p:nvSpPr>
        <p:spPr bwMode="auto">
          <a:xfrm>
            <a:off x="12093494" y="5714813"/>
            <a:ext cx="17816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676A7C"/>
                </a:solidFill>
                <a:ea typeface="Quattrocento Sans"/>
                <a:cs typeface="Arial"/>
              </a:rPr>
              <a:t>ПОРТАЛ</a:t>
            </a:r>
            <a:endParaRPr lang="ru-RU" sz="2400" dirty="0">
              <a:solidFill>
                <a:srgbClr val="676A7C"/>
              </a:solidFill>
              <a:cs typeface="Arial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4348E2F8-6554-4634-ABC7-1DBCBA71C5C3}"/>
              </a:ext>
            </a:extLst>
          </p:cNvPr>
          <p:cNvSpPr/>
          <p:nvPr/>
        </p:nvSpPr>
        <p:spPr bwMode="auto">
          <a:xfrm>
            <a:off x="7379347" y="5004292"/>
            <a:ext cx="2537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71567">
              <a:buClr>
                <a:srgbClr val="FF8337"/>
              </a:buClr>
              <a:buSzPts val="2600"/>
              <a:defRPr/>
            </a:pPr>
            <a:r>
              <a:rPr lang="ru-RU" sz="2400" b="1">
                <a:solidFill>
                  <a:schemeClr val="bg1"/>
                </a:solidFill>
                <a:ea typeface="Quattrocento Sans"/>
                <a:cs typeface="Arial"/>
              </a:rPr>
              <a:t>Готовые решения</a:t>
            </a:r>
            <a:endParaRPr lang="en-US" sz="2400" b="1">
              <a:solidFill>
                <a:schemeClr val="bg1"/>
              </a:solidFill>
              <a:ea typeface="Quattrocento Sans"/>
              <a:cs typeface="Arial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2DE8AF2-F13A-4810-8B6D-9DBE62292D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6304392" y="5000274"/>
            <a:ext cx="669402" cy="71688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A0437E3-0579-4873-93EF-52289C7FC1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-1" y="4676571"/>
            <a:ext cx="6914924" cy="2685270"/>
          </a:xfrm>
          <a:prstGeom prst="rect">
            <a:avLst/>
          </a:prstGeom>
        </p:spPr>
      </p:pic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B591B8DF-1CA4-49FD-BA8A-9CD04EFF494A}"/>
              </a:ext>
            </a:extLst>
          </p:cNvPr>
          <p:cNvSpPr/>
          <p:nvPr/>
        </p:nvSpPr>
        <p:spPr bwMode="auto">
          <a:xfrm>
            <a:off x="498764" y="5576551"/>
            <a:ext cx="5549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533">
              <a:buClr>
                <a:srgbClr val="000000"/>
              </a:buClr>
              <a:buSzPts val="1400"/>
              <a:defRPr/>
            </a:pPr>
            <a:r>
              <a:rPr lang="ru-RU" sz="2400" b="1" dirty="0">
                <a:solidFill>
                  <a:srgbClr val="EA6012"/>
                </a:solidFill>
                <a:cs typeface="Arial"/>
              </a:rPr>
              <a:t> БИЗНЕС-ПРИЛОЖЕНИЯ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539C1A-851B-4D64-A4A9-C38F749751C4}"/>
              </a:ext>
            </a:extLst>
          </p:cNvPr>
          <p:cNvSpPr/>
          <p:nvPr/>
        </p:nvSpPr>
        <p:spPr>
          <a:xfrm>
            <a:off x="604805" y="408289"/>
            <a:ext cx="458414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600" b="1" dirty="0">
                <a:solidFill>
                  <a:prstClr val="white"/>
                </a:solidFill>
              </a:rPr>
              <a:t>ПЛАТФОРМА </a:t>
            </a:r>
            <a:r>
              <a:rPr lang="en-US" sz="3600" b="1" dirty="0" err="1">
                <a:solidFill>
                  <a:prstClr val="white"/>
                </a:solidFill>
              </a:rPr>
              <a:t>BPMSoft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002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1468"/>
          <p:cNvSpPr/>
          <p:nvPr/>
        </p:nvSpPr>
        <p:spPr>
          <a:xfrm>
            <a:off x="-64943" y="-64943"/>
            <a:ext cx="18316710" cy="10311072"/>
          </a:xfrm>
          <a:prstGeom prst="rect">
            <a:avLst/>
          </a:prstGeom>
          <a:solidFill>
            <a:schemeClr val="tx1">
              <a:lumMod val="50000"/>
              <a:lumOff val="50000"/>
              <a:alpha val="5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7160" tIns="68580" rIns="137160" bIns="68580" rtlCol="0" anchor="ctr"/>
          <a:lstStyle/>
          <a:p>
            <a:pPr algn="ctr" defTabSz="1371600">
              <a:defRPr/>
            </a:pPr>
            <a:endParaRPr lang="ru-RU" sz="27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5" name="Прямоугольник 1468"/>
          <p:cNvSpPr/>
          <p:nvPr/>
        </p:nvSpPr>
        <p:spPr>
          <a:xfrm>
            <a:off x="-64944" y="-63034"/>
            <a:ext cx="18316710" cy="10311072"/>
          </a:xfrm>
          <a:prstGeom prst="rect">
            <a:avLst/>
          </a:prstGeom>
          <a:solidFill>
            <a:schemeClr val="tx1">
              <a:alpha val="5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7160" tIns="68580" rIns="137160" bIns="68580" rtlCol="0" anchor="ctr"/>
          <a:lstStyle/>
          <a:p>
            <a:pPr algn="ctr" defTabSz="1371600">
              <a:defRPr/>
            </a:pPr>
            <a:endParaRPr lang="ru-RU" sz="270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4" name="Straight Arrow Connector 63"/>
          <p:cNvCxnSpPr>
            <a:cxnSpLocks/>
          </p:cNvCxnSpPr>
          <p:nvPr/>
        </p:nvCxnSpPr>
        <p:spPr>
          <a:xfrm flipV="1">
            <a:off x="2063239" y="1327162"/>
            <a:ext cx="1122044" cy="0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C006A3A-8990-422D-8483-32153E924E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4" y="131330"/>
            <a:ext cx="1323075" cy="1310087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бъект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A17F573B-1207-4AB5-9D3F-27EF2BDF57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97" y="8058834"/>
            <a:ext cx="1197874" cy="119787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5F24C67-DC07-40B1-8E5B-014687D46D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38" y="721813"/>
            <a:ext cx="1118849" cy="106689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8293B7C-D86E-41D3-8383-AC70AF3504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881" y="3963107"/>
            <a:ext cx="1033426" cy="47412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63CE79C-A1BC-4D75-9FF9-A52CE573C953}"/>
              </a:ext>
            </a:extLst>
          </p:cNvPr>
          <p:cNvSpPr txBox="1"/>
          <p:nvPr/>
        </p:nvSpPr>
        <p:spPr>
          <a:xfrm>
            <a:off x="857152" y="1254893"/>
            <a:ext cx="1220057" cy="369332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Arial"/>
                <a:cs typeface="Arial"/>
              </a:rPr>
              <a:t>Кассы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6E39C09-3009-4493-8F2B-AABC4ED6FDD3}"/>
              </a:ext>
            </a:extLst>
          </p:cNvPr>
          <p:cNvSpPr txBox="1"/>
          <p:nvPr/>
        </p:nvSpPr>
        <p:spPr>
          <a:xfrm>
            <a:off x="563344" y="9126875"/>
            <a:ext cx="1897308" cy="600164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Arial"/>
                <a:cs typeface="Arial"/>
              </a:rPr>
              <a:t>Сайт онлайн</a:t>
            </a:r>
          </a:p>
          <a:p>
            <a:r>
              <a:rPr lang="ru-RU" sz="1500" dirty="0">
                <a:solidFill>
                  <a:schemeClr val="bg1"/>
                </a:solidFill>
                <a:latin typeface="Arial"/>
                <a:cs typeface="Arial"/>
              </a:rPr>
              <a:t> магазина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77DC13F-8DA9-43C8-A3C1-9DDBCCE1DFE8}"/>
              </a:ext>
            </a:extLst>
          </p:cNvPr>
          <p:cNvSpPr txBox="1"/>
          <p:nvPr/>
        </p:nvSpPr>
        <p:spPr>
          <a:xfrm>
            <a:off x="1487368" y="4959214"/>
            <a:ext cx="1351286" cy="600164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Load balancer</a:t>
            </a:r>
            <a:endParaRPr lang="ru-RU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3" name="Рисунок 42" descr="Изображение выглядит как здание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778F2C80-5984-4ED4-ACD8-80B2CD79B1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57" y="2271282"/>
            <a:ext cx="245289" cy="258277"/>
          </a:xfrm>
          <a:prstGeom prst="rect">
            <a:avLst/>
          </a:prstGeom>
        </p:spPr>
      </p:pic>
      <p:cxnSp>
        <p:nvCxnSpPr>
          <p:cNvPr id="63" name="Straight Arrow Connector 63">
            <a:extLst>
              <a:ext uri="{FF2B5EF4-FFF2-40B4-BE49-F238E27FC236}">
                <a16:creationId xmlns:a16="http://schemas.microsoft.com/office/drawing/2014/main" id="{DE27DB33-2014-431F-8698-8A8123D7B0B0}"/>
              </a:ext>
            </a:extLst>
          </p:cNvPr>
          <p:cNvCxnSpPr>
            <a:cxnSpLocks/>
          </p:cNvCxnSpPr>
          <p:nvPr/>
        </p:nvCxnSpPr>
        <p:spPr>
          <a:xfrm flipV="1">
            <a:off x="1297001" y="4099115"/>
            <a:ext cx="316259" cy="5283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6" name="Straight Arrow Connector 63">
            <a:extLst>
              <a:ext uri="{FF2B5EF4-FFF2-40B4-BE49-F238E27FC236}">
                <a16:creationId xmlns:a16="http://schemas.microsoft.com/office/drawing/2014/main" id="{02EA35D4-A5C4-484D-B6BE-C077DAA5EF14}"/>
              </a:ext>
            </a:extLst>
          </p:cNvPr>
          <p:cNvCxnSpPr>
            <a:cxnSpLocks/>
          </p:cNvCxnSpPr>
          <p:nvPr/>
        </p:nvCxnSpPr>
        <p:spPr>
          <a:xfrm>
            <a:off x="1296899" y="4779264"/>
            <a:ext cx="316362" cy="0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Straight Arrow Connector 63">
            <a:extLst>
              <a:ext uri="{FF2B5EF4-FFF2-40B4-BE49-F238E27FC236}">
                <a16:creationId xmlns:a16="http://schemas.microsoft.com/office/drawing/2014/main" id="{19B2FAB1-DA14-46A0-8A04-1AEE73DFC222}"/>
              </a:ext>
            </a:extLst>
          </p:cNvPr>
          <p:cNvCxnSpPr>
            <a:cxnSpLocks/>
          </p:cNvCxnSpPr>
          <p:nvPr/>
        </p:nvCxnSpPr>
        <p:spPr>
          <a:xfrm flipV="1">
            <a:off x="2557014" y="3142852"/>
            <a:ext cx="690590" cy="2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2" name="Straight Arrow Connector 63">
            <a:extLst>
              <a:ext uri="{FF2B5EF4-FFF2-40B4-BE49-F238E27FC236}">
                <a16:creationId xmlns:a16="http://schemas.microsoft.com/office/drawing/2014/main" id="{DF764EFF-8C1B-4CF7-BCB6-C64956B91B22}"/>
              </a:ext>
            </a:extLst>
          </p:cNvPr>
          <p:cNvCxnSpPr>
            <a:cxnSpLocks/>
          </p:cNvCxnSpPr>
          <p:nvPr/>
        </p:nvCxnSpPr>
        <p:spPr>
          <a:xfrm flipV="1">
            <a:off x="2534042" y="5575725"/>
            <a:ext cx="469397" cy="4513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93F9DD2E-B956-4541-AC7D-526AA6B1CEF2}"/>
              </a:ext>
            </a:extLst>
          </p:cNvPr>
          <p:cNvSpPr txBox="1"/>
          <p:nvPr/>
        </p:nvSpPr>
        <p:spPr>
          <a:xfrm>
            <a:off x="3051045" y="1675493"/>
            <a:ext cx="2048138" cy="600164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Order processing </a:t>
            </a:r>
            <a:endParaRPr lang="ru-RU" sz="15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ru-RU" sz="1500" dirty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en-US" sz="1500" dirty="0" err="1">
                <a:solidFill>
                  <a:schemeClr val="bg1"/>
                </a:solidFill>
                <a:latin typeface="Arial"/>
                <a:cs typeface="Arial"/>
              </a:rPr>
              <a:t>.net</a:t>
            </a:r>
            <a:r>
              <a:rPr lang="ru-RU" sz="15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core) 1</a:t>
            </a:r>
            <a:endParaRPr lang="ru-RU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05D4432-D5F0-4B6D-887E-8D0C0B70E5D9}"/>
              </a:ext>
            </a:extLst>
          </p:cNvPr>
          <p:cNvSpPr txBox="1"/>
          <p:nvPr/>
        </p:nvSpPr>
        <p:spPr>
          <a:xfrm>
            <a:off x="3003303" y="3524862"/>
            <a:ext cx="2151386" cy="600164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Order processing </a:t>
            </a:r>
            <a:endParaRPr lang="ru-RU" sz="15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ru-RU" sz="1500" dirty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en-US" sz="1500" dirty="0" err="1">
                <a:solidFill>
                  <a:schemeClr val="bg1"/>
                </a:solidFill>
                <a:latin typeface="Arial"/>
                <a:cs typeface="Arial"/>
              </a:rPr>
              <a:t>.net</a:t>
            </a:r>
            <a:r>
              <a:rPr lang="ru-RU" sz="15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core) N</a:t>
            </a:r>
            <a:endParaRPr lang="ru-RU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EFA5C37-D267-47AC-822A-C1B1F0C52251}"/>
              </a:ext>
            </a:extLst>
          </p:cNvPr>
          <p:cNvSpPr txBox="1"/>
          <p:nvPr/>
        </p:nvSpPr>
        <p:spPr>
          <a:xfrm>
            <a:off x="2832854" y="5856329"/>
            <a:ext cx="1815540" cy="600164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Contact service</a:t>
            </a:r>
            <a:endParaRPr lang="ru-RU" sz="15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 (</a:t>
            </a:r>
            <a:r>
              <a:rPr lang="en-US" sz="1500" dirty="0" err="1">
                <a:solidFill>
                  <a:schemeClr val="bg1"/>
                </a:solidFill>
                <a:latin typeface="Arial"/>
                <a:cs typeface="Arial"/>
              </a:rPr>
              <a:t>.net</a:t>
            </a:r>
            <a:r>
              <a:rPr lang="ru-RU" sz="15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core)</a:t>
            </a:r>
            <a:endParaRPr lang="ru-RU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87" name="Straight Arrow Connector 63">
            <a:extLst>
              <a:ext uri="{FF2B5EF4-FFF2-40B4-BE49-F238E27FC236}">
                <a16:creationId xmlns:a16="http://schemas.microsoft.com/office/drawing/2014/main" id="{02B252ED-3046-428E-BEF0-9768AAE14ABA}"/>
              </a:ext>
            </a:extLst>
          </p:cNvPr>
          <p:cNvCxnSpPr>
            <a:cxnSpLocks/>
          </p:cNvCxnSpPr>
          <p:nvPr/>
        </p:nvCxnSpPr>
        <p:spPr>
          <a:xfrm flipH="1" flipV="1">
            <a:off x="13309871" y="4191628"/>
            <a:ext cx="2754625" cy="12989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829D1F5D-0445-41A9-AB97-F98FB2598961}"/>
              </a:ext>
            </a:extLst>
          </p:cNvPr>
          <p:cNvCxnSpPr>
            <a:cxnSpLocks/>
          </p:cNvCxnSpPr>
          <p:nvPr/>
        </p:nvCxnSpPr>
        <p:spPr>
          <a:xfrm flipH="1" flipV="1">
            <a:off x="13539702" y="5441633"/>
            <a:ext cx="3464665" cy="129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63">
            <a:extLst>
              <a:ext uri="{FF2B5EF4-FFF2-40B4-BE49-F238E27FC236}">
                <a16:creationId xmlns:a16="http://schemas.microsoft.com/office/drawing/2014/main" id="{4D5861FE-A4DB-4A02-ABBC-60C8DA708BC2}"/>
              </a:ext>
            </a:extLst>
          </p:cNvPr>
          <p:cNvCxnSpPr>
            <a:cxnSpLocks/>
          </p:cNvCxnSpPr>
          <p:nvPr/>
        </p:nvCxnSpPr>
        <p:spPr>
          <a:xfrm flipV="1">
            <a:off x="16984864" y="4579302"/>
            <a:ext cx="0" cy="875318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BB483D47-98A6-4451-B2A5-ECA30F5F0A86}"/>
              </a:ext>
            </a:extLst>
          </p:cNvPr>
          <p:cNvSpPr txBox="1"/>
          <p:nvPr/>
        </p:nvSpPr>
        <p:spPr>
          <a:xfrm>
            <a:off x="13075598" y="1937780"/>
            <a:ext cx="4124412" cy="2092881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[Publish]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/>
                <a:cs typeface="Arial"/>
              </a:rPr>
              <a:t>ProductCreated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1400" err="1">
                <a:solidFill>
                  <a:schemeClr val="bg1"/>
                </a:solidFill>
                <a:latin typeface="Arial"/>
                <a:cs typeface="Arial"/>
              </a:rPr>
              <a:t>ProductUpdated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/>
                <a:cs typeface="Arial"/>
              </a:rPr>
              <a:t>ShopCreated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1400" err="1">
                <a:solidFill>
                  <a:schemeClr val="bg1"/>
                </a:solidFill>
                <a:latin typeface="Arial"/>
                <a:cs typeface="Arial"/>
              </a:rPr>
              <a:t>ShopUpdated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/>
                <a:cs typeface="Arial"/>
              </a:rPr>
              <a:t>ContactCreated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1400" err="1">
                <a:solidFill>
                  <a:schemeClr val="bg1"/>
                </a:solidFill>
                <a:latin typeface="Arial"/>
                <a:cs typeface="Arial"/>
              </a:rPr>
              <a:t>ContactUpdated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ContactSegmentCreated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ContactSegmentUpdated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CardCreated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CardUpdated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PromoCreated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PromoUpdated</a:t>
            </a:r>
            <a:b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ru-RU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15" name="Straight Arrow Connector 63">
            <a:extLst>
              <a:ext uri="{FF2B5EF4-FFF2-40B4-BE49-F238E27FC236}">
                <a16:creationId xmlns:a16="http://schemas.microsoft.com/office/drawing/2014/main" id="{EC8B6E87-87E4-4D6E-BBAB-25CED50E698A}"/>
              </a:ext>
            </a:extLst>
          </p:cNvPr>
          <p:cNvCxnSpPr>
            <a:cxnSpLocks/>
          </p:cNvCxnSpPr>
          <p:nvPr/>
        </p:nvCxnSpPr>
        <p:spPr>
          <a:xfrm>
            <a:off x="12508192" y="2645898"/>
            <a:ext cx="0" cy="1099277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DE73121C-BDC5-439C-BE06-C4BF891A5278}"/>
              </a:ext>
            </a:extLst>
          </p:cNvPr>
          <p:cNvSpPr txBox="1"/>
          <p:nvPr/>
        </p:nvSpPr>
        <p:spPr>
          <a:xfrm>
            <a:off x="9029675" y="1745389"/>
            <a:ext cx="3194031" cy="856974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[Publish]</a:t>
            </a:r>
            <a:b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 err="1">
                <a:solidFill>
                  <a:schemeClr val="bg1"/>
                </a:solidFill>
                <a:latin typeface="Arial"/>
                <a:cs typeface="Arial"/>
              </a:rPr>
              <a:t>OrderCreated</a:t>
            </a: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Arial"/>
                <a:cs typeface="Arial"/>
              </a:rPr>
              <a:t>OrderConfirmed</a:t>
            </a: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endParaRPr lang="ru-RU" sz="15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1500" dirty="0" err="1">
                <a:solidFill>
                  <a:schemeClr val="bg1"/>
                </a:solidFill>
                <a:latin typeface="Arial"/>
                <a:cs typeface="Arial"/>
              </a:rPr>
              <a:t>OrderReturned</a:t>
            </a:r>
            <a:endParaRPr lang="ru-RU" sz="1500" dirty="0" err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2F29B9F-087E-4070-B2C6-8D1FD2E5FC2D}"/>
              </a:ext>
            </a:extLst>
          </p:cNvPr>
          <p:cNvSpPr txBox="1"/>
          <p:nvPr/>
        </p:nvSpPr>
        <p:spPr>
          <a:xfrm>
            <a:off x="11507550" y="4611349"/>
            <a:ext cx="2045142" cy="1061829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Event bus</a:t>
            </a:r>
            <a:b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Publish/</a:t>
            </a:r>
            <a:endParaRPr lang="ru-RU" sz="15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 Subscribe</a:t>
            </a:r>
            <a:b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(RabbitMQ)</a:t>
            </a:r>
            <a:endParaRPr lang="ru-RU" sz="15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538AA560-C87B-4583-BFEA-03C66EB56F9E}"/>
              </a:ext>
            </a:extLst>
          </p:cNvPr>
          <p:cNvSpPr txBox="1"/>
          <p:nvPr/>
        </p:nvSpPr>
        <p:spPr>
          <a:xfrm>
            <a:off x="9079164" y="3259338"/>
            <a:ext cx="3293139" cy="1754326"/>
          </a:xfrm>
          <a:prstGeom prst="rect">
            <a:avLst/>
          </a:prstGeom>
          <a:noFill/>
        </p:spPr>
        <p:txBody>
          <a:bodyPr wrap="square" lIns="137160" tIns="68580" rIns="137160" bIns="68580" rtlCol="0">
            <a:spAutoFit/>
          </a:bodyPr>
          <a:lstStyle/>
          <a:p>
            <a:pPr algn="ctr"/>
            <a:r>
              <a: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[Subscribe]</a:t>
            </a:r>
            <a:br>
              <a: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ProductCreated, ProductUpdated,</a:t>
            </a:r>
            <a:br>
              <a: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ShopCreated, ShopUpdated,</a:t>
            </a:r>
            <a:br>
              <a: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ContactSegmentCreated, ContactSegmentUpdated,</a:t>
            </a:r>
            <a:br>
              <a: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PromoCreated, PromoUpdated</a:t>
            </a:r>
            <a:br>
              <a:rPr lang="en-US" sz="1500">
                <a:solidFill>
                  <a:schemeClr val="bg1"/>
                </a:solidFill>
              </a:rPr>
            </a:br>
            <a:r>
              <a:rPr lang="en-US" sz="1500">
                <a:solidFill>
                  <a:schemeClr val="bg1"/>
                </a:solidFill>
              </a:rPr>
              <a:t>…</a:t>
            </a:r>
            <a:endParaRPr lang="ru-RU" sz="1500">
              <a:solidFill>
                <a:schemeClr val="bg1"/>
              </a:solidFill>
            </a:endParaRPr>
          </a:p>
        </p:txBody>
      </p:sp>
      <p:cxnSp>
        <p:nvCxnSpPr>
          <p:cNvPr id="135" name="Straight Arrow Connector 63">
            <a:extLst>
              <a:ext uri="{FF2B5EF4-FFF2-40B4-BE49-F238E27FC236}">
                <a16:creationId xmlns:a16="http://schemas.microsoft.com/office/drawing/2014/main" id="{3005C2CE-3FD3-42DB-8660-69FD1B920675}"/>
              </a:ext>
            </a:extLst>
          </p:cNvPr>
          <p:cNvCxnSpPr>
            <a:cxnSpLocks/>
          </p:cNvCxnSpPr>
          <p:nvPr/>
        </p:nvCxnSpPr>
        <p:spPr>
          <a:xfrm flipH="1">
            <a:off x="9194414" y="5024390"/>
            <a:ext cx="2756113" cy="25978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080B10FA-8943-4330-AABD-A27F14F72412}"/>
              </a:ext>
            </a:extLst>
          </p:cNvPr>
          <p:cNvSpPr txBox="1"/>
          <p:nvPr/>
        </p:nvSpPr>
        <p:spPr>
          <a:xfrm>
            <a:off x="13613554" y="6072003"/>
            <a:ext cx="3258974" cy="830997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[Subscribe]</a:t>
            </a:r>
            <a:b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 err="1">
                <a:solidFill>
                  <a:schemeClr val="bg1"/>
                </a:solidFill>
                <a:latin typeface="Arial"/>
                <a:cs typeface="Arial"/>
              </a:rPr>
              <a:t>OrderCreated</a:t>
            </a: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Arial"/>
                <a:cs typeface="Arial"/>
              </a:rPr>
              <a:t>OrderConfirmed</a:t>
            </a: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endParaRPr lang="ru-RU" sz="15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1500" dirty="0" err="1">
                <a:solidFill>
                  <a:schemeClr val="bg1"/>
                </a:solidFill>
                <a:latin typeface="Arial"/>
                <a:cs typeface="Arial"/>
              </a:rPr>
              <a:t>OrderReturned</a:t>
            </a:r>
            <a:endParaRPr lang="ru-RU" sz="1500" dirty="0" err="1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56" name="Прямая соединительная линия 155">
            <a:extLst>
              <a:ext uri="{FF2B5EF4-FFF2-40B4-BE49-F238E27FC236}">
                <a16:creationId xmlns:a16="http://schemas.microsoft.com/office/drawing/2014/main" id="{C6AA5423-BDF2-4AB9-9AFB-861CE6708F0B}"/>
              </a:ext>
            </a:extLst>
          </p:cNvPr>
          <p:cNvCxnSpPr>
            <a:cxnSpLocks/>
          </p:cNvCxnSpPr>
          <p:nvPr/>
        </p:nvCxnSpPr>
        <p:spPr>
          <a:xfrm>
            <a:off x="1297001" y="1673558"/>
            <a:ext cx="0" cy="24568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291C6E5C-1F60-431B-979A-7FF9E9B7ECC1}"/>
              </a:ext>
            </a:extLst>
          </p:cNvPr>
          <p:cNvCxnSpPr>
            <a:cxnSpLocks/>
          </p:cNvCxnSpPr>
          <p:nvPr/>
        </p:nvCxnSpPr>
        <p:spPr>
          <a:xfrm>
            <a:off x="1296900" y="4761143"/>
            <a:ext cx="0" cy="31548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>
            <a:extLst>
              <a:ext uri="{FF2B5EF4-FFF2-40B4-BE49-F238E27FC236}">
                <a16:creationId xmlns:a16="http://schemas.microsoft.com/office/drawing/2014/main" id="{87BB297B-0F13-481F-96CF-80441D44D2BD}"/>
              </a:ext>
            </a:extLst>
          </p:cNvPr>
          <p:cNvCxnSpPr>
            <a:cxnSpLocks/>
          </p:cNvCxnSpPr>
          <p:nvPr/>
        </p:nvCxnSpPr>
        <p:spPr>
          <a:xfrm>
            <a:off x="2072511" y="1327163"/>
            <a:ext cx="12988" cy="23595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>
            <a:extLst>
              <a:ext uri="{FF2B5EF4-FFF2-40B4-BE49-F238E27FC236}">
                <a16:creationId xmlns:a16="http://schemas.microsoft.com/office/drawing/2014/main" id="{1F6BF31D-A8D7-4086-B415-960754E70074}"/>
              </a:ext>
            </a:extLst>
          </p:cNvPr>
          <p:cNvCxnSpPr>
            <a:cxnSpLocks/>
          </p:cNvCxnSpPr>
          <p:nvPr/>
        </p:nvCxnSpPr>
        <p:spPr>
          <a:xfrm flipH="1">
            <a:off x="2560020" y="5087023"/>
            <a:ext cx="0" cy="4757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6407A07D-8CCE-451B-AB6D-BD3FF59D5609}"/>
              </a:ext>
            </a:extLst>
          </p:cNvPr>
          <p:cNvSpPr txBox="1"/>
          <p:nvPr/>
        </p:nvSpPr>
        <p:spPr>
          <a:xfrm>
            <a:off x="419185" y="2896275"/>
            <a:ext cx="883763" cy="369332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https</a:t>
            </a:r>
            <a:endParaRPr lang="ru-RU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360FAAF2-B0E9-47BA-8339-7C6362F254A4}"/>
              </a:ext>
            </a:extLst>
          </p:cNvPr>
          <p:cNvSpPr txBox="1"/>
          <p:nvPr/>
        </p:nvSpPr>
        <p:spPr>
          <a:xfrm>
            <a:off x="330844" y="6372220"/>
            <a:ext cx="1052615" cy="369332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https</a:t>
            </a:r>
            <a:endParaRPr lang="ru-RU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D993E2DB-DCCC-4309-975E-EC5DB7F62CD1}"/>
              </a:ext>
            </a:extLst>
          </p:cNvPr>
          <p:cNvSpPr txBox="1"/>
          <p:nvPr/>
        </p:nvSpPr>
        <p:spPr>
          <a:xfrm>
            <a:off x="2243990" y="892433"/>
            <a:ext cx="727899" cy="369332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http</a:t>
            </a:r>
            <a:endParaRPr lang="ru-RU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BF3E78BE-0578-489D-B2C9-94604F120D65}"/>
              </a:ext>
            </a:extLst>
          </p:cNvPr>
          <p:cNvSpPr txBox="1"/>
          <p:nvPr/>
        </p:nvSpPr>
        <p:spPr>
          <a:xfrm>
            <a:off x="2474752" y="2778626"/>
            <a:ext cx="766865" cy="369332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http</a:t>
            </a:r>
            <a:endParaRPr lang="ru-RU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E4075758-474F-469B-B88C-2A643289B87C}"/>
              </a:ext>
            </a:extLst>
          </p:cNvPr>
          <p:cNvSpPr txBox="1"/>
          <p:nvPr/>
        </p:nvSpPr>
        <p:spPr>
          <a:xfrm>
            <a:off x="2285037" y="5666946"/>
            <a:ext cx="961695" cy="369332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http</a:t>
            </a:r>
            <a:endParaRPr lang="ru-RU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79" name="Рисунок 178" descr="Изображение выглядит как часы&#10;&#10;Автоматически созданное описание">
            <a:extLst>
              <a:ext uri="{FF2B5EF4-FFF2-40B4-BE49-F238E27FC236}">
                <a16:creationId xmlns:a16="http://schemas.microsoft.com/office/drawing/2014/main" id="{1FA537CA-53AB-45D2-B647-49776A6E1E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339" y="2831563"/>
            <a:ext cx="422597" cy="422597"/>
          </a:xfrm>
          <a:prstGeom prst="rect">
            <a:avLst/>
          </a:prstGeom>
        </p:spPr>
      </p:pic>
      <p:pic>
        <p:nvPicPr>
          <p:cNvPr id="191" name="Рисунок 190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E7F4173-713D-44B3-BAC8-0AD483FB39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16" y="3965847"/>
            <a:ext cx="963710" cy="969497"/>
          </a:xfrm>
          <a:prstGeom prst="rect">
            <a:avLst/>
          </a:prstGeom>
        </p:spPr>
      </p:pic>
      <p:pic>
        <p:nvPicPr>
          <p:cNvPr id="93" name="Рисунок 92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545C921-BEB7-4F0E-85EC-BC993884A2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206" y="2620824"/>
            <a:ext cx="1118849" cy="1027929"/>
          </a:xfrm>
          <a:prstGeom prst="rect">
            <a:avLst/>
          </a:prstGeom>
        </p:spPr>
      </p:pic>
      <p:pic>
        <p:nvPicPr>
          <p:cNvPr id="95" name="Рисунок 94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AC21F8D-0534-494B-8DF2-7005D99C50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28" y="4858012"/>
            <a:ext cx="1053905" cy="1066894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часы&#10;&#10;Автоматически созданное описание">
            <a:extLst>
              <a:ext uri="{FF2B5EF4-FFF2-40B4-BE49-F238E27FC236}">
                <a16:creationId xmlns:a16="http://schemas.microsoft.com/office/drawing/2014/main" id="{133B26BB-BDFD-4059-89CF-EB3CB5031C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345" y="1370774"/>
            <a:ext cx="422597" cy="422597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часы&#10;&#10;Автоматически созданное описание">
            <a:extLst>
              <a:ext uri="{FF2B5EF4-FFF2-40B4-BE49-F238E27FC236}">
                <a16:creationId xmlns:a16="http://schemas.microsoft.com/office/drawing/2014/main" id="{D17FCC76-8E5F-4A91-8072-FA25764046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608" y="1444355"/>
            <a:ext cx="422597" cy="422597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часы&#10;&#10;Автоматически созданное описание">
            <a:extLst>
              <a:ext uri="{FF2B5EF4-FFF2-40B4-BE49-F238E27FC236}">
                <a16:creationId xmlns:a16="http://schemas.microsoft.com/office/drawing/2014/main" id="{791C1823-604E-4D47-88A4-13A986B50E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7215" y="5653103"/>
            <a:ext cx="422597" cy="422597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шляп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BF056DF1-F807-4B7F-AF87-813A4CEE7C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41" y="8830541"/>
            <a:ext cx="973953" cy="674160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921061F4-6C46-49E7-8F32-3E18E680042A}"/>
              </a:ext>
            </a:extLst>
          </p:cNvPr>
          <p:cNvSpPr txBox="1"/>
          <p:nvPr/>
        </p:nvSpPr>
        <p:spPr>
          <a:xfrm>
            <a:off x="2774972" y="9502858"/>
            <a:ext cx="1935842" cy="600164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SMS service DB (</a:t>
            </a:r>
            <a:r>
              <a:rPr lang="en-US" sz="1500" dirty="0" err="1">
                <a:solidFill>
                  <a:schemeClr val="bg1"/>
                </a:solidFill>
                <a:latin typeface="Arial"/>
                <a:cs typeface="Arial"/>
              </a:rPr>
              <a:t>Postgre</a:t>
            </a: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 SQL)</a:t>
            </a:r>
            <a:endParaRPr lang="ru-RU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C2B4A508-22A4-49EE-8EA7-C8740A09CF3A}"/>
              </a:ext>
            </a:extLst>
          </p:cNvPr>
          <p:cNvCxnSpPr/>
          <p:nvPr/>
        </p:nvCxnSpPr>
        <p:spPr>
          <a:xfrm flipH="1" flipV="1">
            <a:off x="3815128" y="8278431"/>
            <a:ext cx="12989" cy="484253"/>
          </a:xfrm>
          <a:prstGeom prst="straightConnector1">
            <a:avLst/>
          </a:prstGeom>
          <a:ln w="9525" cap="flat" cmpd="sng" algn="ctr">
            <a:solidFill>
              <a:srgbClr val="FFFFFF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610FCFFB-7FE6-49D7-AF63-CF0150C0ECA3}"/>
              </a:ext>
            </a:extLst>
          </p:cNvPr>
          <p:cNvSpPr txBox="1"/>
          <p:nvPr/>
        </p:nvSpPr>
        <p:spPr>
          <a:xfrm>
            <a:off x="8999253" y="7911594"/>
            <a:ext cx="3617855" cy="1305650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[Publish]/[Subscribe]</a:t>
            </a:r>
            <a:b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 err="1">
                <a:solidFill>
                  <a:schemeClr val="bg1"/>
                </a:solidFill>
                <a:latin typeface="Arial"/>
                <a:cs typeface="Arial"/>
              </a:rPr>
              <a:t>ContactCreated</a:t>
            </a: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Arial"/>
                <a:cs typeface="Arial"/>
              </a:rPr>
              <a:t>ContactSubscribed</a:t>
            </a: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endParaRPr lang="ru-RU" sz="1500" dirty="0">
              <a:solidFill>
                <a:schemeClr val="bg1"/>
              </a:solidFill>
              <a:latin typeface="Arial"/>
              <a:ea typeface="Calibri"/>
              <a:cs typeface="Arial"/>
            </a:endParaRPr>
          </a:p>
          <a:p>
            <a:pPr algn="ctr"/>
            <a:r>
              <a:rPr lang="en-US" sz="1500" dirty="0" err="1">
                <a:solidFill>
                  <a:schemeClr val="bg1"/>
                </a:solidFill>
                <a:latin typeface="Arial"/>
                <a:cs typeface="Arial"/>
              </a:rPr>
              <a:t>ContactTrack</a:t>
            </a: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Arial"/>
                <a:cs typeface="Arial"/>
              </a:rPr>
              <a:t>ContactUpdated</a:t>
            </a: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b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 err="1">
                <a:solidFill>
                  <a:schemeClr val="bg1"/>
                </a:solidFill>
                <a:latin typeface="Arial"/>
                <a:cs typeface="Arial"/>
              </a:rPr>
              <a:t>CardCreated</a:t>
            </a: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1500" dirty="0" err="1">
                <a:solidFill>
                  <a:schemeClr val="bg1"/>
                </a:solidFill>
                <a:latin typeface="Arial"/>
                <a:cs typeface="Arial"/>
              </a:rPr>
              <a:t>CardUpdated</a:t>
            </a: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,</a:t>
            </a:r>
            <a:br>
              <a:rPr lang="en-US" sz="1500" dirty="0"/>
            </a:br>
            <a:r>
              <a:rPr lang="en-US" sz="1500" dirty="0">
                <a:solidFill>
                  <a:schemeClr val="bg1"/>
                </a:solidFill>
              </a:rPr>
              <a:t>…</a:t>
            </a:r>
            <a:endParaRPr lang="ru-RU" sz="15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138" name="Рисунок 137" descr="Изображение выглядит как часы&#10;&#10;Автоматически созданное описание">
            <a:extLst>
              <a:ext uri="{FF2B5EF4-FFF2-40B4-BE49-F238E27FC236}">
                <a16:creationId xmlns:a16="http://schemas.microsoft.com/office/drawing/2014/main" id="{0B551C18-8AAD-4180-AE80-A7940A7B41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566" y="7418953"/>
            <a:ext cx="422597" cy="422597"/>
          </a:xfrm>
          <a:prstGeom prst="rect">
            <a:avLst/>
          </a:prstGeom>
        </p:spPr>
      </p:pic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id="{D375E7D8-C097-41E8-897C-243EBA47F219}"/>
              </a:ext>
            </a:extLst>
          </p:cNvPr>
          <p:cNvCxnSpPr>
            <a:cxnSpLocks/>
          </p:cNvCxnSpPr>
          <p:nvPr/>
        </p:nvCxnSpPr>
        <p:spPr>
          <a:xfrm flipV="1">
            <a:off x="12521181" y="5786255"/>
            <a:ext cx="1262" cy="1448049"/>
          </a:xfrm>
          <a:prstGeom prst="straightConnector1">
            <a:avLst/>
          </a:prstGeom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B3B1D11-7639-1A19-8014-05852B6F32FD}"/>
              </a:ext>
            </a:extLst>
          </p:cNvPr>
          <p:cNvSpPr txBox="1"/>
          <p:nvPr/>
        </p:nvSpPr>
        <p:spPr>
          <a:xfrm>
            <a:off x="16133919" y="3918564"/>
            <a:ext cx="2041046" cy="523220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r>
              <a:rPr lang="en-US" sz="2500" dirty="0" err="1">
                <a:solidFill>
                  <a:schemeClr val="bg1"/>
                </a:solidFill>
                <a:latin typeface="Arial"/>
                <a:cs typeface="Arial"/>
              </a:rPr>
              <a:t>Лояльность</a:t>
            </a:r>
            <a:endParaRPr lang="en-US" sz="25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22C0844-59F7-CFE0-A2BA-8857567A59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750" y="6702397"/>
            <a:ext cx="1092872" cy="1079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506E73-BC44-96B2-F1FA-CC99C020537C}"/>
              </a:ext>
            </a:extLst>
          </p:cNvPr>
          <p:cNvSpPr txBox="1"/>
          <p:nvPr/>
        </p:nvSpPr>
        <p:spPr>
          <a:xfrm>
            <a:off x="2871820" y="7700713"/>
            <a:ext cx="1815540" cy="600164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SMS service</a:t>
            </a:r>
            <a:endParaRPr lang="ru-RU" sz="15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 (</a:t>
            </a:r>
            <a:r>
              <a:rPr lang="en-US" sz="1500" dirty="0" err="1">
                <a:solidFill>
                  <a:schemeClr val="bg1"/>
                </a:solidFill>
                <a:latin typeface="Arial"/>
                <a:cs typeface="Arial"/>
              </a:rPr>
              <a:t>.net</a:t>
            </a:r>
            <a:r>
              <a:rPr lang="ru-RU" sz="15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core)</a:t>
            </a:r>
            <a:endParaRPr lang="ru-RU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4F07595-5405-8E59-0B7A-269AE66DE191}"/>
              </a:ext>
            </a:extLst>
          </p:cNvPr>
          <p:cNvCxnSpPr>
            <a:cxnSpLocks/>
          </p:cNvCxnSpPr>
          <p:nvPr/>
        </p:nvCxnSpPr>
        <p:spPr>
          <a:xfrm flipH="1">
            <a:off x="2560020" y="3138727"/>
            <a:ext cx="0" cy="70950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1684DC3-BB44-824F-469A-3C1C5ED9D20B}"/>
              </a:ext>
            </a:extLst>
          </p:cNvPr>
          <p:cNvCxnSpPr>
            <a:cxnSpLocks/>
          </p:cNvCxnSpPr>
          <p:nvPr/>
        </p:nvCxnSpPr>
        <p:spPr>
          <a:xfrm flipH="1">
            <a:off x="2072510" y="5938129"/>
            <a:ext cx="12988" cy="16451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C23C51B-97AF-DDA2-7886-296E56CCCCF1}"/>
              </a:ext>
            </a:extLst>
          </p:cNvPr>
          <p:cNvSpPr txBox="1"/>
          <p:nvPr/>
        </p:nvSpPr>
        <p:spPr>
          <a:xfrm>
            <a:off x="2049160" y="7659511"/>
            <a:ext cx="727899" cy="369332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http</a:t>
            </a:r>
            <a:endParaRPr lang="ru-RU" sz="1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3" name="Straight Arrow Connector 63">
            <a:extLst>
              <a:ext uri="{FF2B5EF4-FFF2-40B4-BE49-F238E27FC236}">
                <a16:creationId xmlns:a16="http://schemas.microsoft.com/office/drawing/2014/main" id="{9539C4BD-2ED8-BAF9-F389-A182664F2CFA}"/>
              </a:ext>
            </a:extLst>
          </p:cNvPr>
          <p:cNvCxnSpPr>
            <a:cxnSpLocks/>
          </p:cNvCxnSpPr>
          <p:nvPr/>
        </p:nvCxnSpPr>
        <p:spPr>
          <a:xfrm>
            <a:off x="2063238" y="7561707"/>
            <a:ext cx="914226" cy="12988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5" name="Рисунок 14" descr="Изображение выглядит как шляп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ECC724A-35F4-00B1-A6F5-C5F68F8AD7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70" y="4034582"/>
            <a:ext cx="973954" cy="687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8B0961-FF9D-F61E-AD79-566DEEB26137}"/>
              </a:ext>
            </a:extLst>
          </p:cNvPr>
          <p:cNvSpPr txBox="1"/>
          <p:nvPr/>
        </p:nvSpPr>
        <p:spPr>
          <a:xfrm>
            <a:off x="5124732" y="4638977"/>
            <a:ext cx="1637136" cy="600164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Loyalty DB </a:t>
            </a:r>
            <a:endParaRPr lang="ru-RU" sz="15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en-US" sz="1500" dirty="0" err="1">
                <a:solidFill>
                  <a:schemeClr val="bg1"/>
                </a:solidFill>
                <a:latin typeface="Arial"/>
                <a:cs typeface="Arial"/>
              </a:rPr>
              <a:t>Postgre</a:t>
            </a:r>
            <a:r>
              <a:rPr lang="en-US" sz="1500" dirty="0">
                <a:solidFill>
                  <a:schemeClr val="bg1"/>
                </a:solidFill>
                <a:latin typeface="Arial"/>
                <a:cs typeface="Arial"/>
              </a:rPr>
              <a:t> SQL</a:t>
            </a:r>
            <a:r>
              <a:rPr lang="en-US" sz="1500" dirty="0">
                <a:solidFill>
                  <a:schemeClr val="bg1"/>
                </a:solidFill>
              </a:rPr>
              <a:t>)</a:t>
            </a:r>
            <a:endParaRPr lang="ru-RU" sz="1500">
              <a:solidFill>
                <a:schemeClr val="bg1"/>
              </a:solidFill>
              <a:ea typeface="Calibri"/>
              <a:cs typeface="Calibri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B781311-BEEB-1A0D-C8E2-091D17DFA363}"/>
              </a:ext>
            </a:extLst>
          </p:cNvPr>
          <p:cNvCxnSpPr>
            <a:cxnSpLocks/>
          </p:cNvCxnSpPr>
          <p:nvPr/>
        </p:nvCxnSpPr>
        <p:spPr>
          <a:xfrm flipH="1" flipV="1">
            <a:off x="4868266" y="1324475"/>
            <a:ext cx="937790" cy="1"/>
          </a:xfrm>
          <a:prstGeom prst="straightConnector1">
            <a:avLst/>
          </a:prstGeom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0E7F1372-7071-2209-6BAC-265BDF2F9B1E}"/>
              </a:ext>
            </a:extLst>
          </p:cNvPr>
          <p:cNvCxnSpPr>
            <a:cxnSpLocks/>
          </p:cNvCxnSpPr>
          <p:nvPr/>
        </p:nvCxnSpPr>
        <p:spPr>
          <a:xfrm>
            <a:off x="5793064" y="1330542"/>
            <a:ext cx="14250" cy="2578427"/>
          </a:xfrm>
          <a:prstGeom prst="straightConnector1">
            <a:avLst/>
          </a:prstGeom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7C69BA8-9E74-5DBF-28B1-7275CFBF1113}"/>
              </a:ext>
            </a:extLst>
          </p:cNvPr>
          <p:cNvCxnSpPr>
            <a:cxnSpLocks/>
          </p:cNvCxnSpPr>
          <p:nvPr/>
        </p:nvCxnSpPr>
        <p:spPr>
          <a:xfrm flipV="1">
            <a:off x="5507411" y="5237285"/>
            <a:ext cx="14250" cy="629763"/>
          </a:xfrm>
          <a:prstGeom prst="straightConnector1">
            <a:avLst/>
          </a:prstGeom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26084CC0-E606-6388-67F9-1117F546FEBC}"/>
              </a:ext>
            </a:extLst>
          </p:cNvPr>
          <p:cNvCxnSpPr>
            <a:cxnSpLocks/>
          </p:cNvCxnSpPr>
          <p:nvPr/>
        </p:nvCxnSpPr>
        <p:spPr>
          <a:xfrm flipH="1" flipV="1">
            <a:off x="4686424" y="5857508"/>
            <a:ext cx="807904" cy="1"/>
          </a:xfrm>
          <a:prstGeom prst="straightConnector1">
            <a:avLst/>
          </a:prstGeom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A6C1C5B-521C-51E9-19DA-3472FD389E88}"/>
              </a:ext>
            </a:extLst>
          </p:cNvPr>
          <p:cNvSpPr/>
          <p:nvPr/>
        </p:nvSpPr>
        <p:spPr>
          <a:xfrm>
            <a:off x="7219084" y="3829050"/>
            <a:ext cx="1870363" cy="1389783"/>
          </a:xfrm>
          <a:prstGeom prst="roundRect">
            <a:avLst/>
          </a:prstGeom>
          <a:solidFill>
            <a:srgbClr val="54545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a typeface="Calibri"/>
                <a:cs typeface="Calibri"/>
              </a:rPr>
              <a:t>Core Service</a:t>
            </a:r>
          </a:p>
          <a:p>
            <a:pPr algn="ctr"/>
            <a:r>
              <a:rPr lang="ru-RU" dirty="0">
                <a:ea typeface="Calibri"/>
                <a:cs typeface="Calibri"/>
              </a:rPr>
              <a:t>(.</a:t>
            </a:r>
            <a:r>
              <a:rPr lang="ru-RU" dirty="0" err="1">
                <a:ea typeface="Calibri"/>
                <a:cs typeface="Calibri"/>
              </a:rPr>
              <a:t>net</a:t>
            </a:r>
            <a:r>
              <a:rPr lang="ru-RU" dirty="0">
                <a:ea typeface="Calibri"/>
                <a:cs typeface="Calibri"/>
              </a:rPr>
              <a:t> </a:t>
            </a:r>
            <a:r>
              <a:rPr lang="ru-RU" dirty="0" err="1">
                <a:ea typeface="Calibri"/>
                <a:cs typeface="Calibri"/>
              </a:rPr>
              <a:t>core</a:t>
            </a:r>
            <a:r>
              <a:rPr lang="ru-RU" dirty="0">
                <a:ea typeface="Calibri"/>
                <a:cs typeface="Calibri"/>
              </a:rPr>
              <a:t>)</a:t>
            </a:r>
          </a:p>
        </p:txBody>
      </p:sp>
      <p:cxnSp>
        <p:nvCxnSpPr>
          <p:cNvPr id="24" name="Straight Arrow Connector 63">
            <a:extLst>
              <a:ext uri="{FF2B5EF4-FFF2-40B4-BE49-F238E27FC236}">
                <a16:creationId xmlns:a16="http://schemas.microsoft.com/office/drawing/2014/main" id="{A35CD862-D441-66E3-8ADC-932159DCDF45}"/>
              </a:ext>
            </a:extLst>
          </p:cNvPr>
          <p:cNvCxnSpPr>
            <a:cxnSpLocks/>
          </p:cNvCxnSpPr>
          <p:nvPr/>
        </p:nvCxnSpPr>
        <p:spPr>
          <a:xfrm flipH="1">
            <a:off x="8454044" y="2596978"/>
            <a:ext cx="2522" cy="1143001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A07AA772-0A9D-2B81-7D15-55562297EFF8}"/>
              </a:ext>
            </a:extLst>
          </p:cNvPr>
          <p:cNvCxnSpPr>
            <a:cxnSpLocks/>
          </p:cNvCxnSpPr>
          <p:nvPr/>
        </p:nvCxnSpPr>
        <p:spPr>
          <a:xfrm flipH="1" flipV="1">
            <a:off x="8449931" y="2647628"/>
            <a:ext cx="4052453" cy="43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63">
            <a:extLst>
              <a:ext uri="{FF2B5EF4-FFF2-40B4-BE49-F238E27FC236}">
                <a16:creationId xmlns:a16="http://schemas.microsoft.com/office/drawing/2014/main" id="{773332BB-AFDE-C272-4CB6-C722A3962F63}"/>
              </a:ext>
            </a:extLst>
          </p:cNvPr>
          <p:cNvCxnSpPr>
            <a:cxnSpLocks/>
          </p:cNvCxnSpPr>
          <p:nvPr/>
        </p:nvCxnSpPr>
        <p:spPr>
          <a:xfrm flipH="1" flipV="1">
            <a:off x="8454044" y="5324592"/>
            <a:ext cx="2523" cy="1922317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6AA67B58-682D-0ABF-2F97-9A871647FDCA}"/>
              </a:ext>
            </a:extLst>
          </p:cNvPr>
          <p:cNvCxnSpPr>
            <a:cxnSpLocks/>
          </p:cNvCxnSpPr>
          <p:nvPr/>
        </p:nvCxnSpPr>
        <p:spPr>
          <a:xfrm flipH="1" flipV="1">
            <a:off x="8475908" y="7245606"/>
            <a:ext cx="4052453" cy="43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FAE0BAFD-08EB-D9B1-CED1-1FF9B2BA5609}"/>
              </a:ext>
            </a:extLst>
          </p:cNvPr>
          <p:cNvCxnSpPr>
            <a:cxnSpLocks/>
          </p:cNvCxnSpPr>
          <p:nvPr/>
        </p:nvCxnSpPr>
        <p:spPr>
          <a:xfrm flipH="1" flipV="1">
            <a:off x="6294886" y="4380121"/>
            <a:ext cx="805296" cy="3673"/>
          </a:xfrm>
          <a:prstGeom prst="straightConnector1">
            <a:avLst/>
          </a:prstGeom>
          <a:ln w="9525" cap="flat" cmpd="sng" algn="ctr">
            <a:solidFill>
              <a:srgbClr val="FFFFFF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C78B0606-8061-74EB-9CB1-142B47D787C4}"/>
              </a:ext>
            </a:extLst>
          </p:cNvPr>
          <p:cNvCxnSpPr>
            <a:cxnSpLocks/>
          </p:cNvCxnSpPr>
          <p:nvPr/>
        </p:nvCxnSpPr>
        <p:spPr>
          <a:xfrm flipH="1">
            <a:off x="4612456" y="3139434"/>
            <a:ext cx="894953" cy="6679"/>
          </a:xfrm>
          <a:prstGeom prst="straightConnector1">
            <a:avLst/>
          </a:prstGeom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EA40E827-F4F9-E1BD-4BAF-A8B7737D295D}"/>
              </a:ext>
            </a:extLst>
          </p:cNvPr>
          <p:cNvCxnSpPr>
            <a:cxnSpLocks/>
          </p:cNvCxnSpPr>
          <p:nvPr/>
        </p:nvCxnSpPr>
        <p:spPr>
          <a:xfrm>
            <a:off x="5507318" y="3129895"/>
            <a:ext cx="10378" cy="831271"/>
          </a:xfrm>
          <a:prstGeom prst="straightConnector1">
            <a:avLst/>
          </a:prstGeom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2795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D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22300" y="340609"/>
            <a:ext cx="9185155" cy="1022537"/>
            <a:chOff x="-7401843" y="-1107225"/>
            <a:chExt cx="12246872" cy="1363382"/>
          </a:xfrm>
        </p:grpSpPr>
        <p:sp>
          <p:nvSpPr>
            <p:cNvPr id="4" name="TextBox 4"/>
            <p:cNvSpPr txBox="1"/>
            <p:nvPr/>
          </p:nvSpPr>
          <p:spPr>
            <a:xfrm>
              <a:off x="-7401843" y="-1107225"/>
              <a:ext cx="11988799" cy="12912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39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500" b="1" i="0" u="none" strike="noStrike" kern="1200" cap="none" spc="-119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Варианты развертывания</a:t>
              </a:r>
              <a:endParaRPr kumimoji="0" lang="en-US" sz="5500" b="1" i="0" u="none" strike="noStrike" kern="1200" cap="none" spc="-1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AutoShape 5"/>
            <p:cNvSpPr/>
            <p:nvPr/>
          </p:nvSpPr>
          <p:spPr>
            <a:xfrm rot="10800000">
              <a:off x="-7360666" y="251236"/>
              <a:ext cx="12205695" cy="4921"/>
            </a:xfrm>
            <a:prstGeom prst="line">
              <a:avLst/>
            </a:prstGeom>
            <a:ln w="30514" cap="rnd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1" name="Picture 9">
            <a:extLst>
              <a:ext uri="{FF2B5EF4-FFF2-40B4-BE49-F238E27FC236}">
                <a16:creationId xmlns:a16="http://schemas.microsoft.com/office/drawing/2014/main" id="{9BB43E15-5299-40D0-97E2-AC20D61E6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25" b="89825" l="7857" r="91905">
                        <a14:foregroundMark x1="8095" y1="61754" x2="8095" y2="61754"/>
                        <a14:foregroundMark x1="91905" y1="64912" x2="91905" y2="64912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2569" y="1364566"/>
            <a:ext cx="2623388" cy="168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C7ADB99-A2B9-4CAC-86B9-4B138C9A0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404" y="830881"/>
            <a:ext cx="2752827" cy="276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4CC874D2-6E5E-40B8-AD55-7A4FDDCEE4D1}"/>
              </a:ext>
            </a:extLst>
          </p:cNvPr>
          <p:cNvSpPr/>
          <p:nvPr/>
        </p:nvSpPr>
        <p:spPr>
          <a:xfrm>
            <a:off x="2123020" y="2979109"/>
            <a:ext cx="451857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Cloud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0DFBC5F-0286-4A26-912C-73678D1C8ACF}"/>
              </a:ext>
            </a:extLst>
          </p:cNvPr>
          <p:cNvSpPr/>
          <p:nvPr/>
        </p:nvSpPr>
        <p:spPr>
          <a:xfrm>
            <a:off x="10700844" y="3047144"/>
            <a:ext cx="532692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On-site subscription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8122D64-B025-4FF5-BCC0-3006D417BC18}"/>
              </a:ext>
            </a:extLst>
          </p:cNvPr>
          <p:cNvSpPr/>
          <p:nvPr/>
        </p:nvSpPr>
        <p:spPr>
          <a:xfrm>
            <a:off x="9895875" y="3889484"/>
            <a:ext cx="65830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ct val="120000"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Система устанавливается на собственном оборудовании, клиент обеспечивает аппаратную поддержку и масштабирование самостоятельно.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123A31-FD4B-4461-AFEC-80FAFD42BC5E}"/>
              </a:ext>
            </a:extLst>
          </p:cNvPr>
          <p:cNvSpPr txBox="1"/>
          <p:nvPr/>
        </p:nvSpPr>
        <p:spPr>
          <a:xfrm>
            <a:off x="9895875" y="5783167"/>
            <a:ext cx="6766920" cy="2303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3475" marR="0" lvl="0" indent="-353475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prstClr val="white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хранение данных на собственных серверах в соответствии с требованиями корпоративной безопасности;</a:t>
            </a:r>
          </a:p>
          <a:p>
            <a:pPr marL="353475" marR="0" lvl="0" indent="-353475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prstClr val="white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упрощенная интеграция с программным обеспечением, не поддерживающим открытые протоколы интеграции.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5E237B7-5B7F-4C2B-9666-2EB0C01E7456}"/>
              </a:ext>
            </a:extLst>
          </p:cNvPr>
          <p:cNvSpPr/>
          <p:nvPr/>
        </p:nvSpPr>
        <p:spPr>
          <a:xfrm>
            <a:off x="1502411" y="3998341"/>
            <a:ext cx="658307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ct val="120000"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Система работает в облаке (SaaS) - Terrasoft отвечает за доступность, безопасность и масштабирование.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84B755-790F-4CFB-8B88-A8A8D3BF5791}"/>
              </a:ext>
            </a:extLst>
          </p:cNvPr>
          <p:cNvSpPr txBox="1"/>
          <p:nvPr/>
        </p:nvSpPr>
        <p:spPr>
          <a:xfrm>
            <a:off x="1501590" y="5461781"/>
            <a:ext cx="65830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42" marR="0" lvl="0" indent="-361942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prstClr val="white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снижение затрат на размещение, администрирование и защиту информационных систем внутри организации;</a:t>
            </a:r>
          </a:p>
          <a:p>
            <a:pPr marL="361942" marR="0" lvl="0" indent="-361942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prstClr val="white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снижение задач ИТ-отдела, освобождение ИТ-ресурсов от рутинных задач поддержки программного обеспечения;</a:t>
            </a:r>
          </a:p>
          <a:p>
            <a:pPr marL="361942" marR="0" lvl="0" indent="-361942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prstClr val="white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высокий уровень информационной безопасности - серверы расположены в профессионально оборудованном дата-центре, что исключает несанкционированный доступ к серверам;</a:t>
            </a:r>
          </a:p>
          <a:p>
            <a:pPr marL="361942" marR="0" lvl="0" indent="-361942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prstClr val="white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высокий уровень надежности и доступности - все компоненты программно-аппаратного комплекса дублируются.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12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653794"/>
              </p:ext>
            </p:extLst>
          </p:nvPr>
        </p:nvGraphicFramePr>
        <p:xfrm>
          <a:off x="51049" y="1399090"/>
          <a:ext cx="18185906" cy="75229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{3B4B98B0-60AC-42C2-AFA5-B58CD77FA1E5}</a:tableStyleId>
              </a:tblPr>
              <a:tblGrid>
                <a:gridCol w="3985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7627">
                  <a:extLst>
                    <a:ext uri="{9D8B030D-6E8A-4147-A177-3AD203B41FA5}">
                      <a16:colId xmlns:a16="http://schemas.microsoft.com/office/drawing/2014/main" val="2986150075"/>
                    </a:ext>
                  </a:extLst>
                </a:gridCol>
                <a:gridCol w="2565419">
                  <a:extLst>
                    <a:ext uri="{9D8B030D-6E8A-4147-A177-3AD203B41FA5}">
                      <a16:colId xmlns:a16="http://schemas.microsoft.com/office/drawing/2014/main" val="2644650966"/>
                    </a:ext>
                  </a:extLst>
                </a:gridCol>
                <a:gridCol w="4037070">
                  <a:extLst>
                    <a:ext uri="{9D8B030D-6E8A-4147-A177-3AD203B41FA5}">
                      <a16:colId xmlns:a16="http://schemas.microsoft.com/office/drawing/2014/main" val="1342068235"/>
                    </a:ext>
                  </a:extLst>
                </a:gridCol>
                <a:gridCol w="4869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Роль сервера</a:t>
                      </a:r>
                    </a:p>
                  </a:txBody>
                  <a:tcPr marL="102870" marR="102870" marT="0" marB="0" anchor="ctr">
                    <a:lnL>
                      <a:noFill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Кол-во с отказоустойчивостью</a:t>
                      </a: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Кол-во без отказоустойчивости</a:t>
                      </a: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Аппаратные  требования</a:t>
                      </a: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Программные требования</a:t>
                      </a: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Сервер БД</a:t>
                      </a:r>
                    </a:p>
                  </a:txBody>
                  <a:tcPr marL="102870" marR="102870" marT="0" marB="0" anchor="ctr">
                    <a:lnL>
                      <a:noFill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</a:t>
                      </a: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</a:t>
                      </a: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 ядра,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2.2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GHz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  8Gb </a:t>
                      </a:r>
                      <a:r>
                        <a:rPr lang="en-US" sz="1800" b="0" kern="1200" noProof="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memory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100 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Gb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SSD</a:t>
                      </a: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Ubuntu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18.04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Postgree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 Standard 10.7.x+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417969"/>
                  </a:ext>
                </a:extLst>
              </a:tr>
              <a:tr h="129077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</a:t>
                      </a: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</a:t>
                      </a: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 ядра,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2&gt;3GHz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10Gb 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memory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110 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Gb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SSD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100 IOPS, &lt;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8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мс</a:t>
                      </a: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Windows Server 2012 R2,2016,2019; MSSQL 2016; Oracle 11g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и выше;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PostgreSQL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последней официальной версии на дату релиза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Creatio</a:t>
                      </a:r>
                      <a:endParaRPr lang="ru-RU" sz="1800" b="0" kern="1200" dirty="0" err="1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840896"/>
                  </a:ext>
                </a:extLst>
              </a:tr>
              <a:tr h="64008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Сервер приложений</a:t>
                      </a:r>
                    </a:p>
                  </a:txBody>
                  <a:tcPr marL="102870" marR="102870" marT="0" marB="0" anchor="ctr">
                    <a:lnL>
                      <a:noFill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</a:t>
                      </a: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</a:t>
                      </a: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 ядра, 2.2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GHz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16 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Gb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memory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40 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Gb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SSD</a:t>
                      </a: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Ubuntu18.04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741362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</a:t>
                      </a: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</a:t>
                      </a: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 ядра, 2.2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GHz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16Gb 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memory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40 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Gb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SSD</a:t>
                      </a: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Ubuntu18.04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871621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</a:t>
                      </a: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</a:t>
                      </a: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 ядра,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2&gt;2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6GHz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8Gb 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memory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80 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Gb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SSD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100 IOPS, &lt;10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мс</a:t>
                      </a: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Windows Server 2012 R2,2016,2019; IIS: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.Net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framework 4.7.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endParaRPr lang="en-US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8790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Сервер очередей</a:t>
                      </a:r>
                    </a:p>
                  </a:txBody>
                  <a:tcPr marL="102870" marR="102870" marT="0" marB="0" anchor="ctr">
                    <a:lnL>
                      <a:noFill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</a:t>
                      </a: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</a:t>
                      </a: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 ядра,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2.2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GHz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4Gb 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memory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40 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Gb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SSD</a:t>
                      </a: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Ubuntu18.04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RabbitMQ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3.5.x+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352935"/>
                  </a:ext>
                </a:extLst>
              </a:tr>
              <a:tr h="64008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Балансировщик нагрузки</a:t>
                      </a:r>
                    </a:p>
                  </a:txBody>
                  <a:tcPr marL="102870" marR="102870" marT="0" marB="0" anchor="ctr">
                    <a:lnL>
                      <a:noFill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</a:t>
                      </a: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</a:t>
                      </a: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 ядра,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2.2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GHz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4Гб RAM, 40 Гб SSD</a:t>
                      </a: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Ubuntu18.04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809560"/>
                  </a:ext>
                </a:extLst>
              </a:tr>
              <a:tr h="96012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</a:t>
                      </a: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</a:t>
                      </a: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 ядра, 1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&gt;2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6GHz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10Gb 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memory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20 </a:t>
                      </a:r>
                      <a:r>
                        <a:rPr lang="ru-RU" sz="1800" b="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Gb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SSD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0 IOPS, &lt;10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мс</a:t>
                      </a: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Linux Debian 8-9;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Haproxy</a:t>
                      </a:r>
                      <a:endParaRPr lang="ru-RU" sz="1800" b="0" kern="1200" dirty="0" err="1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02870" marR="102870" marT="0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825568"/>
                  </a:ext>
                </a:extLst>
              </a:tr>
              <a:tr h="830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 Сервер кэширования    </a:t>
                      </a:r>
                      <a:endParaRPr lang="ru-RU" sz="18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ru-RU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 (пользовательских сессий)</a:t>
                      </a:r>
                    </a:p>
                  </a:txBody>
                  <a:tcPr marL="14288" marR="14288" marT="14288" marB="0" anchor="ctr">
                    <a:lnL>
                      <a:noFill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Segoe UI" panose="020B0502040204020203" pitchFamily="34" charset="0"/>
                          <a:cs typeface="Arial"/>
                        </a:rPr>
                        <a:t>3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Segoe UI" panose="020B0502040204020203" pitchFamily="34" charset="0"/>
                          <a:cs typeface="Arial"/>
                        </a:rPr>
                        <a:t>1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 2 ядра,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1&gt;2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4GHz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Gb 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 </a:t>
                      </a:r>
                      <a:endParaRPr lang="ru-RU" sz="1800" b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 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memory,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0 Gb SSD,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0 </a:t>
                      </a:r>
                      <a:endParaRPr lang="ru-RU" sz="1800" b="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 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IOPS, &lt;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0 </a:t>
                      </a:r>
                      <a:r>
                        <a:rPr lang="en-US" sz="1800" b="0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мс</a:t>
                      </a:r>
                      <a:endParaRPr lang="en-US" sz="1800" b="0" kern="120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 Ubuntu 18.04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2" name="Title 1"/>
          <p:cNvSpPr txBox="1">
            <a:spLocks/>
          </p:cNvSpPr>
          <p:nvPr/>
        </p:nvSpPr>
        <p:spPr>
          <a:xfrm>
            <a:off x="51049" y="1"/>
            <a:ext cx="18287996" cy="1399091"/>
          </a:xfrm>
          <a:prstGeom prst="rect">
            <a:avLst/>
          </a:prstGeom>
        </p:spPr>
        <p:txBody>
          <a:bodyPr lIns="137160" tIns="68580" rIns="137160" bIns="68580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6000">
                <a:solidFill>
                  <a:prstClr val="white"/>
                </a:solidFill>
                <a:latin typeface="Segoe UI Light" pitchFamily="34" charset="0"/>
              </a:rPr>
              <a:t> </a:t>
            </a:r>
            <a:r>
              <a:rPr lang="ru-RU" sz="4200">
                <a:solidFill>
                  <a:prstClr val="white"/>
                </a:solidFill>
                <a:latin typeface="Segoe UI Light" pitchFamily="34" charset="0"/>
              </a:rPr>
              <a:t>Системные требования при размещении </a:t>
            </a:r>
            <a:r>
              <a:rPr lang="en-US" sz="4200">
                <a:solidFill>
                  <a:prstClr val="white"/>
                </a:solidFill>
                <a:latin typeface="Segoe UI Light" pitchFamily="34" charset="0"/>
              </a:rPr>
              <a:t>on-site</a:t>
            </a:r>
            <a:endParaRPr lang="ru-RU" sz="4800">
              <a:solidFill>
                <a:prstClr val="white"/>
              </a:solidFill>
              <a:latin typeface="Segoe UI Light" pitchFamily="34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5A96BF33-BD4B-475F-81A6-1A8CD5B5B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716798"/>
              </p:ext>
            </p:extLst>
          </p:nvPr>
        </p:nvGraphicFramePr>
        <p:xfrm>
          <a:off x="51048" y="9155572"/>
          <a:ext cx="6632803" cy="9841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{3B4B98B0-60AC-42C2-AFA5-B58CD77FA1E5}</a:tableStyleId>
              </a:tblPr>
              <a:tblGrid>
                <a:gridCol w="848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4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780">
                <a:tc>
                  <a:txBody>
                    <a:bodyPr/>
                    <a:lstStyle/>
                    <a:p>
                      <a:pPr algn="l" fontAlgn="b"/>
                      <a:endParaRPr lang="ru-RU" sz="18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88" marR="14288" marT="14288" marB="0" anchor="b">
                    <a:lnL>
                      <a:noFill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Процессинг покупок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38694"/>
                  </a:ext>
                </a:extLst>
              </a:tr>
              <a:tr h="347780">
                <a:tc>
                  <a:txBody>
                    <a:bodyPr/>
                    <a:lstStyle/>
                    <a:p>
                      <a:pPr algn="l" fontAlgn="b"/>
                      <a:endParaRPr lang="ru-RU" sz="18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88" marR="14288" marT="14288" marB="0" anchor="b">
                    <a:lnL>
                      <a:noFill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Процессинг личного кабинета</a:t>
                      </a: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15207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b"/>
                      <a:endParaRPr lang="ru-RU" sz="18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88" marR="14288" marT="14288" marB="0" anchor="b">
                    <a:lnL>
                      <a:noFill/>
                    </a:lnL>
                    <a:lnR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Лояльность</a:t>
                      </a:r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 (</a:t>
                      </a:r>
                      <a:r>
                        <a:rPr lang="ru-RU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интерфейс для пользователей</a:t>
                      </a:r>
                      <a:r>
                        <a:rPr lang="en-US" sz="18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)</a:t>
                      </a:r>
                      <a:endParaRPr lang="ru-RU" sz="1800" b="0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88" marR="14288" marT="14288" marB="0" anchor="ctr">
                    <a:lnL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CBA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959631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D91C45-489F-4C0B-92D1-BB6D2B210581}"/>
              </a:ext>
            </a:extLst>
          </p:cNvPr>
          <p:cNvSpPr/>
          <p:nvPr/>
        </p:nvSpPr>
        <p:spPr>
          <a:xfrm>
            <a:off x="9377243" y="9145778"/>
            <a:ext cx="8859710" cy="969496"/>
          </a:xfrm>
          <a:prstGeom prst="rect">
            <a:avLst/>
          </a:prstGeom>
        </p:spPr>
        <p:txBody>
          <a:bodyPr wrap="square" lIns="137160" tIns="68580" rIns="137160" bIns="68580">
            <a:spAutoFit/>
          </a:bodyPr>
          <a:lstStyle/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Более подробная информация:</a:t>
            </a:r>
          </a:p>
          <a:p>
            <a:pPr marL="428625" indent="-428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Требования для разворачивания пользовательского интерфейса</a:t>
            </a:r>
            <a:endParaRPr lang="ru-RU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428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Требования для разворачивания процессинга</a:t>
            </a:r>
            <a:endParaRPr lang="ru-RU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3"/>
          <p:cNvGrpSpPr/>
          <p:nvPr/>
        </p:nvGrpSpPr>
        <p:grpSpPr>
          <a:xfrm rot="16200000">
            <a:off x="7647699" y="-8137115"/>
            <a:ext cx="1312977" cy="17559994"/>
            <a:chOff x="0" y="0"/>
            <a:chExt cx="3130550" cy="41868551"/>
          </a:xfrm>
        </p:grpSpPr>
        <p:sp>
          <p:nvSpPr>
            <p:cNvPr id="11" name="Freeform 4"/>
            <p:cNvSpPr/>
            <p:nvPr/>
          </p:nvSpPr>
          <p:spPr>
            <a:xfrm>
              <a:off x="0" y="0"/>
              <a:ext cx="3130550" cy="41868551"/>
            </a:xfrm>
            <a:custGeom>
              <a:avLst/>
              <a:gdLst/>
              <a:ahLst/>
              <a:cxnLst/>
              <a:rect l="l" t="t" r="r" b="b"/>
              <a:pathLst>
                <a:path w="3130550" h="41868551">
                  <a:moveTo>
                    <a:pt x="0" y="1123950"/>
                  </a:moveTo>
                  <a:lnTo>
                    <a:pt x="0" y="41868551"/>
                  </a:lnTo>
                  <a:lnTo>
                    <a:pt x="3130550" y="41868551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  <p:sp>
        <p:nvSpPr>
          <p:cNvPr id="12" name="TextBox 6"/>
          <p:cNvSpPr txBox="1"/>
          <p:nvPr/>
        </p:nvSpPr>
        <p:spPr>
          <a:xfrm>
            <a:off x="2057400" y="342900"/>
            <a:ext cx="15378123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 spc="119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Системные требования при размещении </a:t>
            </a:r>
            <a:r>
              <a:rPr lang="en-US" sz="3999" b="1" spc="119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on-site</a:t>
            </a:r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ED5AB9CF-3380-ECA2-B491-35C3AB4529CE}"/>
              </a:ext>
            </a:extLst>
          </p:cNvPr>
          <p:cNvGrpSpPr>
            <a:grpSpLocks noChangeAspect="1"/>
          </p:cNvGrpSpPr>
          <p:nvPr/>
        </p:nvGrpSpPr>
        <p:grpSpPr>
          <a:xfrm>
            <a:off x="16290482" y="-41829"/>
            <a:ext cx="1542074" cy="1356813"/>
            <a:chOff x="0" y="0"/>
            <a:chExt cx="4282440" cy="3708400"/>
          </a:xfrm>
        </p:grpSpPr>
        <p:sp>
          <p:nvSpPr>
            <p:cNvPr id="3" name="Freeform 13">
              <a:extLst>
                <a:ext uri="{FF2B5EF4-FFF2-40B4-BE49-F238E27FC236}">
                  <a16:creationId xmlns:a16="http://schemas.microsoft.com/office/drawing/2014/main" id="{6BBF33FC-64FC-6587-B9A5-5B14B067F905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ED7D31"/>
            </a:solidFill>
          </p:spPr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3606D869-345C-D8E9-754E-129965851325}"/>
              </a:ext>
            </a:extLst>
          </p:cNvPr>
          <p:cNvGrpSpPr>
            <a:grpSpLocks noChangeAspect="1"/>
          </p:cNvGrpSpPr>
          <p:nvPr/>
        </p:nvGrpSpPr>
        <p:grpSpPr>
          <a:xfrm>
            <a:off x="16780052" y="-41831"/>
            <a:ext cx="1447823" cy="1356814"/>
            <a:chOff x="0" y="0"/>
            <a:chExt cx="4282440" cy="37084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3530BAB-1B56-B4F8-C006-C13AB6E25B5B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</p:sp>
      </p:grpSp>
      <p:grpSp>
        <p:nvGrpSpPr>
          <p:cNvPr id="17" name="Group 6">
            <a:extLst>
              <a:ext uri="{FF2B5EF4-FFF2-40B4-BE49-F238E27FC236}">
                <a16:creationId xmlns:a16="http://schemas.microsoft.com/office/drawing/2014/main" id="{098CCA05-3695-CC9B-D12F-972972B1691A}"/>
              </a:ext>
            </a:extLst>
          </p:cNvPr>
          <p:cNvGrpSpPr>
            <a:grpSpLocks noChangeAspect="1"/>
          </p:cNvGrpSpPr>
          <p:nvPr/>
        </p:nvGrpSpPr>
        <p:grpSpPr>
          <a:xfrm>
            <a:off x="17122299" y="-45515"/>
            <a:ext cx="1617604" cy="1360054"/>
            <a:chOff x="-357261" y="-103803"/>
            <a:chExt cx="4639701" cy="3853722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B54C582-8EFF-F4D0-F1D9-21CF7EC6B1BD}"/>
                </a:ext>
              </a:extLst>
            </p:cNvPr>
            <p:cNvSpPr/>
            <p:nvPr/>
          </p:nvSpPr>
          <p:spPr>
            <a:xfrm>
              <a:off x="-357261" y="-103803"/>
              <a:ext cx="4639701" cy="3853722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</p:spTree>
    <p:extLst>
      <p:ext uri="{BB962C8B-B14F-4D97-AF65-F5344CB8AC3E}">
        <p14:creationId xmlns:p14="http://schemas.microsoft.com/office/powerpoint/2010/main" val="1837406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4">
            <a:extLst>
              <a:ext uri="{FF2B5EF4-FFF2-40B4-BE49-F238E27FC236}">
                <a16:creationId xmlns:a16="http://schemas.microsoft.com/office/drawing/2014/main" id="{FEF9303E-521B-494F-BAF3-5B9BBBF84506}"/>
              </a:ext>
            </a:extLst>
          </p:cNvPr>
          <p:cNvGrpSpPr/>
          <p:nvPr/>
        </p:nvGrpSpPr>
        <p:grpSpPr>
          <a:xfrm>
            <a:off x="0" y="8811674"/>
            <a:ext cx="18288000" cy="1475326"/>
            <a:chOff x="0" y="0"/>
            <a:chExt cx="4454114" cy="1109800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746520E6-E674-4BEC-8D09-782BB9682201}"/>
                </a:ext>
              </a:extLst>
            </p:cNvPr>
            <p:cNvSpPr/>
            <p:nvPr/>
          </p:nvSpPr>
          <p:spPr>
            <a:xfrm>
              <a:off x="0" y="0"/>
              <a:ext cx="4454113" cy="1109800"/>
            </a:xfrm>
            <a:custGeom>
              <a:avLst/>
              <a:gdLst/>
              <a:ahLst/>
              <a:cxnLst/>
              <a:rect l="l" t="t" r="r" b="b"/>
              <a:pathLst>
                <a:path w="4454113" h="1109800">
                  <a:moveTo>
                    <a:pt x="0" y="0"/>
                  </a:moveTo>
                  <a:lnTo>
                    <a:pt x="4454113" y="0"/>
                  </a:lnTo>
                  <a:lnTo>
                    <a:pt x="4454113" y="1109800"/>
                  </a:lnTo>
                  <a:lnTo>
                    <a:pt x="0" y="1109800"/>
                  </a:lnTo>
                  <a:close/>
                </a:path>
              </a:pathLst>
            </a:custGeom>
            <a:solidFill>
              <a:srgbClr val="4B5D7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oup 3"/>
          <p:cNvGrpSpPr/>
          <p:nvPr/>
        </p:nvGrpSpPr>
        <p:grpSpPr>
          <a:xfrm rot="16200000">
            <a:off x="8225356" y="-8824276"/>
            <a:ext cx="1299370" cy="18839065"/>
            <a:chOff x="0" y="0"/>
            <a:chExt cx="3130550" cy="418685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30550" cy="41868551"/>
            </a:xfrm>
            <a:custGeom>
              <a:avLst/>
              <a:gdLst/>
              <a:ahLst/>
              <a:cxnLst/>
              <a:rect l="l" t="t" r="r" b="b"/>
              <a:pathLst>
                <a:path w="3130550" h="41868551">
                  <a:moveTo>
                    <a:pt x="0" y="1123950"/>
                  </a:moveTo>
                  <a:lnTo>
                    <a:pt x="0" y="41868551"/>
                  </a:lnTo>
                  <a:lnTo>
                    <a:pt x="3130550" y="41868551"/>
                  </a:lnTo>
                  <a:lnTo>
                    <a:pt x="3130550" y="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298894" y="1408995"/>
            <a:ext cx="1953442" cy="547579"/>
            <a:chOff x="0" y="0"/>
            <a:chExt cx="1064320" cy="3200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64320" cy="320079"/>
            </a:xfrm>
            <a:custGeom>
              <a:avLst/>
              <a:gdLst/>
              <a:ahLst/>
              <a:cxnLst/>
              <a:rect l="l" t="t" r="r" b="b"/>
              <a:pathLst>
                <a:path w="1064320" h="320079">
                  <a:moveTo>
                    <a:pt x="0" y="0"/>
                  </a:moveTo>
                  <a:lnTo>
                    <a:pt x="1064320" y="0"/>
                  </a:lnTo>
                  <a:lnTo>
                    <a:pt x="1064320" y="320079"/>
                  </a:lnTo>
                  <a:lnTo>
                    <a:pt x="0" y="3200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491339" y="265963"/>
            <a:ext cx="7251497" cy="67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Услуги</a:t>
            </a:r>
            <a:r>
              <a:rPr kumimoji="0" lang="ru-RU" sz="35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технической </a:t>
            </a:r>
            <a:r>
              <a:rPr kumimoji="0" lang="en-US" sz="3500" b="0" i="0" u="none" strike="noStrike" kern="120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поддержки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198032" y="1377451"/>
            <a:ext cx="1702312" cy="547579"/>
            <a:chOff x="0" y="0"/>
            <a:chExt cx="978085" cy="32007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78085" cy="320079"/>
            </a:xfrm>
            <a:custGeom>
              <a:avLst/>
              <a:gdLst/>
              <a:ahLst/>
              <a:cxnLst/>
              <a:rect l="l" t="t" r="r" b="b"/>
              <a:pathLst>
                <a:path w="978085" h="320079">
                  <a:moveTo>
                    <a:pt x="0" y="0"/>
                  </a:moveTo>
                  <a:lnTo>
                    <a:pt x="978085" y="0"/>
                  </a:lnTo>
                  <a:lnTo>
                    <a:pt x="978085" y="320079"/>
                  </a:lnTo>
                  <a:lnTo>
                    <a:pt x="0" y="320079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8630124" y="1386395"/>
            <a:ext cx="1944405" cy="419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89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Базовый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393839" y="1359051"/>
            <a:ext cx="1520358" cy="419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Бизнес</a:t>
            </a:r>
          </a:p>
        </p:txBody>
      </p:sp>
      <p:graphicFrame>
        <p:nvGraphicFramePr>
          <p:cNvPr id="15" name="Таблица 1">
            <a:extLst>
              <a:ext uri="{FF2B5EF4-FFF2-40B4-BE49-F238E27FC236}">
                <a16:creationId xmlns:a16="http://schemas.microsoft.com/office/drawing/2014/main" id="{DE69D0F8-5230-4FCD-8A2C-E9A051979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377226"/>
              </p:ext>
            </p:extLst>
          </p:nvPr>
        </p:nvGraphicFramePr>
        <p:xfrm>
          <a:off x="491337" y="1827522"/>
          <a:ext cx="16277575" cy="266147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410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2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2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2418">
                  <a:extLst>
                    <a:ext uri="{9D8B030D-6E8A-4147-A177-3AD203B41FA5}">
                      <a16:colId xmlns:a16="http://schemas.microsoft.com/office/drawing/2014/main" val="2464519184"/>
                    </a:ext>
                  </a:extLst>
                </a:gridCol>
              </a:tblGrid>
              <a:tr h="380324">
                <a:tc>
                  <a:txBody>
                    <a:bodyPr/>
                    <a:lstStyle/>
                    <a:p>
                      <a:r>
                        <a:rPr lang="ru-RU" sz="2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Подписка </a:t>
                      </a:r>
                      <a:r>
                        <a:rPr lang="en-US" sz="2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</a:t>
                      </a:r>
                    </a:p>
                  </a:txBody>
                  <a:tcPr marL="476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691">
                <a:tc>
                  <a:txBody>
                    <a:bodyPr/>
                    <a:lstStyle/>
                    <a:p>
                      <a:r>
                        <a:rPr lang="ru-RU" sz="2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Подписка </a:t>
                      </a:r>
                      <a:r>
                        <a:rPr lang="en-US" sz="2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On-Site</a:t>
                      </a:r>
                    </a:p>
                  </a:txBody>
                  <a:tcPr marL="476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953"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 реакции на инцидент критичного приоритета</a:t>
                      </a:r>
                    </a:p>
                  </a:txBody>
                  <a:tcPr marL="476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/>
                          <a:cs typeface="Arial"/>
                        </a:rPr>
                        <a:t>4 рабочих часа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рабочий час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минут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65"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 реакции на инциденты высокого, среднего и низкого приоритетов</a:t>
                      </a:r>
                    </a:p>
                  </a:txBody>
                  <a:tcPr marL="476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рабочих часов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рабочих часа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рабочих часа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604"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 предоставления сервисов (UTC +03:00, Москва)</a:t>
                      </a:r>
                    </a:p>
                  </a:txBody>
                  <a:tcPr marL="476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/>
                          <a:cs typeface="Arial"/>
                        </a:rPr>
                        <a:t>09:00 – 18:00 (Пн. – Пт.)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/>
                          <a:cs typeface="Arial"/>
                        </a:rPr>
                        <a:t>09:00 – 18:00 (Пн. – Пт.)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24/7</a:t>
                      </a: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Таблица 1">
            <a:extLst>
              <a:ext uri="{FF2B5EF4-FFF2-40B4-BE49-F238E27FC236}">
                <a16:creationId xmlns:a16="http://schemas.microsoft.com/office/drawing/2014/main" id="{CB0E624E-1D77-4F10-B74B-9F01B9DE70AE}"/>
              </a:ext>
            </a:extLst>
          </p:cNvPr>
          <p:cNvGraphicFramePr>
            <a:graphicFrameLocks noGrp="1"/>
          </p:cNvGraphicFramePr>
          <p:nvPr/>
        </p:nvGraphicFramePr>
        <p:xfrm>
          <a:off x="491337" y="4778547"/>
          <a:ext cx="16277575" cy="199598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410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2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2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2418">
                  <a:extLst>
                    <a:ext uri="{9D8B030D-6E8A-4147-A177-3AD203B41FA5}">
                      <a16:colId xmlns:a16="http://schemas.microsoft.com/office/drawing/2014/main" val="2192488445"/>
                    </a:ext>
                  </a:extLst>
                </a:gridCol>
              </a:tblGrid>
              <a:tr h="468334"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Неограниченное количество обращений</a:t>
                      </a:r>
                    </a:p>
                  </a:txBody>
                  <a:tcPr marL="476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548"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Консультации по установке</a:t>
                      </a:r>
                    </a:p>
                  </a:txBody>
                  <a:tcPr marL="476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962"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Консультации по функциональным возможностям</a:t>
                      </a:r>
                    </a:p>
                  </a:txBody>
                  <a:tcPr marL="476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011"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Предоставление новых версий и критических патчей</a:t>
                      </a:r>
                    </a:p>
                  </a:txBody>
                  <a:tcPr marL="476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Таблица 1">
            <a:extLst>
              <a:ext uri="{FF2B5EF4-FFF2-40B4-BE49-F238E27FC236}">
                <a16:creationId xmlns:a16="http://schemas.microsoft.com/office/drawing/2014/main" id="{7259B098-5C12-45C8-8EE8-E53047AAAE1C}"/>
              </a:ext>
            </a:extLst>
          </p:cNvPr>
          <p:cNvGraphicFramePr>
            <a:graphicFrameLocks noGrp="1"/>
          </p:cNvGraphicFramePr>
          <p:nvPr/>
        </p:nvGraphicFramePr>
        <p:xfrm>
          <a:off x="491337" y="6692286"/>
          <a:ext cx="16277575" cy="223631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410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2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2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2418">
                  <a:extLst>
                    <a:ext uri="{9D8B030D-6E8A-4147-A177-3AD203B41FA5}">
                      <a16:colId xmlns:a16="http://schemas.microsoft.com/office/drawing/2014/main" val="1119491366"/>
                    </a:ext>
                  </a:extLst>
                </a:gridCol>
              </a:tblGrid>
              <a:tr h="4195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Доступ к персональному кабинету Customer Success Portal </a:t>
                      </a:r>
                      <a:r>
                        <a:rPr lang="ru-RU" sz="1700" dirty="0">
                          <a:solidFill>
                            <a:srgbClr val="FBAF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https://support.samarasoft.com</a:t>
                      </a:r>
                      <a:endParaRPr lang="en-US" sz="1700" dirty="0">
                        <a:solidFill>
                          <a:srgbClr val="FBAF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567602"/>
                  </a:ext>
                </a:extLst>
              </a:tr>
              <a:tr h="375768"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Доступ к базе знаний</a:t>
                      </a:r>
                    </a:p>
                  </a:txBody>
                  <a:tcPr marL="476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14">
                <a:tc>
                  <a:txBody>
                    <a:bodyPr/>
                    <a:lstStyle/>
                    <a:p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Offline </a:t>
                      </a:r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поддержка (</a:t>
                      </a: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e-mail, Customer Success Portal)</a:t>
                      </a:r>
                    </a:p>
                  </a:txBody>
                  <a:tcPr marL="476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011"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 поддержка (консультации по телефону)</a:t>
                      </a:r>
                    </a:p>
                  </a:txBody>
                  <a:tcPr marL="476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8DCF5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</a:t>
                      </a:r>
                      <a:endParaRPr lang="en-US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0" marR="95250" marT="95250" marB="9525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TextBox 9">
            <a:extLst>
              <a:ext uri="{FF2B5EF4-FFF2-40B4-BE49-F238E27FC236}">
                <a16:creationId xmlns:a16="http://schemas.microsoft.com/office/drawing/2014/main" id="{BCFE998B-BED6-4DA1-A9A5-2D717B59AE3D}"/>
              </a:ext>
            </a:extLst>
          </p:cNvPr>
          <p:cNvSpPr txBox="1"/>
          <p:nvPr/>
        </p:nvSpPr>
        <p:spPr>
          <a:xfrm>
            <a:off x="491339" y="8886203"/>
            <a:ext cx="16277573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*Премиум поддержка осуществляется только для сертифицированных продуктов: Документооборот и Лояльность.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Для клиентов, ранее осуществивших выкуп лицензий On-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Site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Lifetime подписка составляет: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Базовый пакет — 20%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Бизнес пакет — 25%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Segoe UI Light" panose="020B0502040204020203" pitchFamily="34" charset="0"/>
              </a:rPr>
              <a:t>Подробная информация на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BAF33"/>
                </a:solidFill>
                <a:effectLst/>
                <a:uLnTx/>
                <a:uFillTx/>
                <a:latin typeface="Calibri"/>
                <a:ea typeface="+mn-ea"/>
                <a:cs typeface="Segoe UI Light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сайте.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FBAF33"/>
              </a:solidFill>
              <a:effectLst/>
              <a:uLnTx/>
              <a:uFillTx/>
              <a:latin typeface="Calibri"/>
              <a:ea typeface="+mn-ea"/>
              <a:cs typeface="Segoe UI Light" panose="020B0502040204020203" pitchFamily="34" charset="0"/>
            </a:endParaRPr>
          </a:p>
        </p:txBody>
      </p:sp>
      <p:grpSp>
        <p:nvGrpSpPr>
          <p:cNvPr id="20" name="Group 10">
            <a:extLst>
              <a:ext uri="{FF2B5EF4-FFF2-40B4-BE49-F238E27FC236}">
                <a16:creationId xmlns:a16="http://schemas.microsoft.com/office/drawing/2014/main" id="{2B6DB433-3B14-40FC-B038-B12074EC611D}"/>
              </a:ext>
            </a:extLst>
          </p:cNvPr>
          <p:cNvGrpSpPr/>
          <p:nvPr/>
        </p:nvGrpSpPr>
        <p:grpSpPr>
          <a:xfrm>
            <a:off x="13846040" y="1381453"/>
            <a:ext cx="2015404" cy="446069"/>
            <a:chOff x="0" y="0"/>
            <a:chExt cx="978085" cy="320079"/>
          </a:xfrm>
          <a:solidFill>
            <a:srgbClr val="FBAF33"/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17ADD6F-0669-49C4-8C78-467D8B460E31}"/>
                </a:ext>
              </a:extLst>
            </p:cNvPr>
            <p:cNvSpPr/>
            <p:nvPr/>
          </p:nvSpPr>
          <p:spPr>
            <a:xfrm>
              <a:off x="0" y="0"/>
              <a:ext cx="978085" cy="320079"/>
            </a:xfrm>
            <a:custGeom>
              <a:avLst/>
              <a:gdLst/>
              <a:ahLst/>
              <a:cxnLst/>
              <a:rect l="l" t="t" r="r" b="b"/>
              <a:pathLst>
                <a:path w="978085" h="320079">
                  <a:moveTo>
                    <a:pt x="0" y="0"/>
                  </a:moveTo>
                  <a:lnTo>
                    <a:pt x="978085" y="0"/>
                  </a:lnTo>
                  <a:lnTo>
                    <a:pt x="978085" y="320079"/>
                  </a:lnTo>
                  <a:lnTo>
                    <a:pt x="0" y="320079"/>
                  </a:lnTo>
                  <a:close/>
                </a:path>
              </a:pathLst>
            </a:custGeom>
            <a:solidFill>
              <a:srgbClr val="ED7D31"/>
            </a:solidFill>
          </p:spPr>
        </p:sp>
      </p:grpSp>
      <p:sp>
        <p:nvSpPr>
          <p:cNvPr id="22" name="TextBox 13">
            <a:extLst>
              <a:ext uri="{FF2B5EF4-FFF2-40B4-BE49-F238E27FC236}">
                <a16:creationId xmlns:a16="http://schemas.microsoft.com/office/drawing/2014/main" id="{B6E8CFD3-C626-46FF-B610-F7BFDB632F19}"/>
              </a:ext>
            </a:extLst>
          </p:cNvPr>
          <p:cNvSpPr txBox="1"/>
          <p:nvPr/>
        </p:nvSpPr>
        <p:spPr>
          <a:xfrm>
            <a:off x="14027993" y="1358403"/>
            <a:ext cx="1833451" cy="419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89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Премиум*</a:t>
            </a:r>
            <a:endParaRPr kumimoji="0" lang="en-US" sz="2500" b="0" i="0" u="none" strike="noStrike" kern="1200" cap="none" spc="89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7" name="Рисунок 1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051D0639-5EE2-2616-E43F-EAB368A65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5436" y="247276"/>
            <a:ext cx="4593772" cy="75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949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0800000">
            <a:off x="-3348171" y="-5859469"/>
            <a:ext cx="13539959" cy="11726869"/>
            <a:chOff x="0" y="0"/>
            <a:chExt cx="6202680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4B5D74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186" y="-878508"/>
            <a:ext cx="15347817" cy="13290518"/>
            <a:chOff x="0" y="0"/>
            <a:chExt cx="4282440" cy="3708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 cstate="print"/>
              <a:stretch>
                <a:fillRect l="-24670" r="-5060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10800000">
            <a:off x="3007946" y="-2236464"/>
            <a:ext cx="18726940" cy="16219278"/>
            <a:chOff x="0" y="0"/>
            <a:chExt cx="6202680" cy="5372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3531178"/>
            <a:ext cx="5428189" cy="128264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486400" y="5372100"/>
            <a:ext cx="8356067" cy="2610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FBAF33"/>
                </a:solidFill>
                <a:latin typeface="Arial" pitchFamily="34" charset="0"/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info@samarasoft.com</a:t>
            </a:r>
            <a:endParaRPr lang="en-US" sz="3000" b="1" dirty="0">
              <a:solidFill>
                <a:srgbClr val="FBAF33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4200"/>
              </a:lnSpc>
            </a:pPr>
            <a:br>
              <a:rPr lang="en-US" sz="3000" b="1" dirty="0">
                <a:latin typeface="Arial" pitchFamily="34" charset="0"/>
                <a:cs typeface="Arial" pitchFamily="34" charset="0"/>
              </a:rPr>
            </a:br>
            <a:r>
              <a:rPr lang="en-US" sz="3000" b="1" dirty="0">
                <a:latin typeface="Arial" pitchFamily="34" charset="0"/>
                <a:cs typeface="Arial" pitchFamily="34" charset="0"/>
              </a:rPr>
              <a:t>+7 (846) 266-55-69</a:t>
            </a:r>
          </a:p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FBAF33"/>
                </a:solidFill>
                <a:latin typeface="Arial" pitchFamily="34" charset="0"/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www.samarasoft.com</a:t>
            </a:r>
            <a:endParaRPr lang="en-US" sz="3000" b="1" dirty="0">
              <a:solidFill>
                <a:srgbClr val="FBAF33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4200"/>
              </a:lnSpc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99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3B0C32E-667C-4703-8B8D-B44303BB39CE}"/>
              </a:ext>
            </a:extLst>
          </p:cNvPr>
          <p:cNvSpPr/>
          <p:nvPr/>
        </p:nvSpPr>
        <p:spPr bwMode="auto">
          <a:xfrm>
            <a:off x="502445" y="1906426"/>
            <a:ext cx="17785556" cy="841304"/>
          </a:xfrm>
          <a:prstGeom prst="rect">
            <a:avLst/>
          </a:prstGeom>
          <a:solidFill>
            <a:srgbClr val="676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405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FD9C4B4-D6CF-4C14-B055-D23EFB4636D0}"/>
              </a:ext>
            </a:extLst>
          </p:cNvPr>
          <p:cNvSpPr/>
          <p:nvPr/>
        </p:nvSpPr>
        <p:spPr bwMode="auto">
          <a:xfrm>
            <a:off x="5188158" y="4080114"/>
            <a:ext cx="52814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1371533">
              <a:buClr>
                <a:srgbClr val="676A7C"/>
              </a:buClr>
              <a:buFont typeface="Arial"/>
              <a:buChar char="•"/>
              <a:defRPr/>
            </a:pPr>
            <a:r>
              <a:rPr lang="ru-RU" sz="2100">
                <a:cs typeface="Arial"/>
              </a:rPr>
              <a:t>Библиотека процессов</a:t>
            </a:r>
            <a:endParaRPr sz="3300"/>
          </a:p>
          <a:p>
            <a:pPr marL="257175" indent="-257175" defTabSz="1371533">
              <a:buClr>
                <a:srgbClr val="676A7C"/>
              </a:buClr>
              <a:buFont typeface="Arial"/>
              <a:buChar char="•"/>
              <a:defRPr/>
            </a:pPr>
            <a:r>
              <a:rPr lang="ru-RU" sz="2100">
                <a:cs typeface="Arial"/>
              </a:rPr>
              <a:t>Дизайнер процессов</a:t>
            </a:r>
            <a:endParaRPr sz="330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FFCC188-672A-4937-BAE7-A811988A0756}"/>
              </a:ext>
            </a:extLst>
          </p:cNvPr>
          <p:cNvSpPr/>
          <p:nvPr/>
        </p:nvSpPr>
        <p:spPr bwMode="auto">
          <a:xfrm>
            <a:off x="5188159" y="6163034"/>
            <a:ext cx="576247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1371533">
              <a:buClr>
                <a:srgbClr val="676A7C"/>
              </a:buClr>
              <a:buFont typeface="Arial"/>
              <a:buChar char="•"/>
              <a:defRPr/>
            </a:pPr>
            <a:r>
              <a:rPr lang="ru-RU" sz="2100">
                <a:cs typeface="Arial"/>
              </a:rPr>
              <a:t>Администрирование пользователей</a:t>
            </a:r>
            <a:br>
              <a:rPr lang="ru-RU" sz="2100">
                <a:cs typeface="Arial"/>
              </a:rPr>
            </a:br>
            <a:r>
              <a:rPr lang="ru-RU" sz="2100">
                <a:cs typeface="Arial"/>
              </a:rPr>
              <a:t>low-code платформы</a:t>
            </a:r>
            <a:endParaRPr sz="3300"/>
          </a:p>
          <a:p>
            <a:pPr marL="257175" indent="-257175" defTabSz="1371533">
              <a:buClr>
                <a:srgbClr val="676A7C"/>
              </a:buClr>
              <a:buFont typeface="Arial"/>
              <a:buChar char="•"/>
              <a:defRPr/>
            </a:pPr>
            <a:r>
              <a:rPr lang="ru-RU" sz="2100">
                <a:cs typeface="Arial"/>
              </a:rPr>
              <a:t>Администрирование пользователей бизнес-приложений</a:t>
            </a:r>
            <a:endParaRPr sz="3300"/>
          </a:p>
          <a:p>
            <a:pPr marL="257175" indent="-257175" defTabSz="1371533">
              <a:buClr>
                <a:srgbClr val="676A7C"/>
              </a:buClr>
              <a:buFont typeface="Arial"/>
              <a:buChar char="•"/>
              <a:defRPr/>
            </a:pPr>
            <a:r>
              <a:rPr lang="ru-RU" sz="2100">
                <a:cs typeface="Arial"/>
              </a:rPr>
              <a:t>Управление настройками бизнес-приложений</a:t>
            </a:r>
            <a:endParaRPr sz="3300"/>
          </a:p>
          <a:p>
            <a:pPr marL="257175" indent="-257175" defTabSz="1371533">
              <a:buClr>
                <a:srgbClr val="676A7C"/>
              </a:buClr>
              <a:buFont typeface="Arial"/>
              <a:buChar char="•"/>
              <a:defRPr/>
            </a:pPr>
            <a:r>
              <a:rPr lang="ru-RU" sz="2100">
                <a:cs typeface="Arial"/>
              </a:rPr>
              <a:t>Управление лицензиями на бизнес-приложения</a:t>
            </a:r>
            <a:endParaRPr sz="3300"/>
          </a:p>
          <a:p>
            <a:pPr marL="257175" indent="-257175" defTabSz="1371533">
              <a:buClr>
                <a:srgbClr val="676A7C"/>
              </a:buClr>
              <a:buFont typeface="Arial"/>
              <a:buChar char="•"/>
              <a:defRPr/>
            </a:pPr>
            <a:r>
              <a:rPr lang="ru-RU" sz="2100">
                <a:cs typeface="Arial"/>
              </a:rPr>
              <a:t>Администрирование портала </a:t>
            </a:r>
            <a:br>
              <a:rPr lang="ru-RU" sz="2100">
                <a:cs typeface="Arial"/>
              </a:rPr>
            </a:br>
            <a:r>
              <a:rPr lang="ru-RU" sz="2100">
                <a:cs typeface="Arial"/>
              </a:rPr>
              <a:t>и внешних пользователей</a:t>
            </a:r>
            <a:endParaRPr sz="3300"/>
          </a:p>
          <a:p>
            <a:pPr marL="257175" indent="-257175" defTabSz="1371533">
              <a:buClr>
                <a:srgbClr val="676A7C"/>
              </a:buClr>
              <a:buFont typeface="Arial"/>
              <a:buChar char="•"/>
              <a:defRPr/>
            </a:pPr>
            <a:r>
              <a:rPr lang="ru-RU" sz="2100">
                <a:cs typeface="Arial"/>
              </a:rPr>
              <a:t>Управление доступом к данным</a:t>
            </a:r>
            <a:endParaRPr sz="330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1D0130E-406C-40F2-BB5F-D5E03905913B}"/>
              </a:ext>
            </a:extLst>
          </p:cNvPr>
          <p:cNvSpPr/>
          <p:nvPr/>
        </p:nvSpPr>
        <p:spPr bwMode="auto">
          <a:xfrm>
            <a:off x="11550742" y="4062308"/>
            <a:ext cx="6227339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1371533">
              <a:buClr>
                <a:srgbClr val="676A7C"/>
              </a:buClr>
              <a:buFont typeface="Wingdings"/>
              <a:buChar char="§"/>
              <a:defRPr/>
            </a:pPr>
            <a:r>
              <a:rPr lang="ru-RU" sz="2100">
                <a:cs typeface="Arial"/>
              </a:rPr>
              <a:t>Дизайнер конфигураций</a:t>
            </a:r>
            <a:endParaRPr sz="3300"/>
          </a:p>
          <a:p>
            <a:pPr marL="257175" indent="-257175" defTabSz="1371533">
              <a:buClr>
                <a:srgbClr val="676A7C"/>
              </a:buClr>
              <a:buFont typeface="Wingdings"/>
              <a:buChar char="§"/>
              <a:defRPr/>
            </a:pPr>
            <a:r>
              <a:rPr lang="ru-RU" sz="2100">
                <a:cs typeface="Arial"/>
              </a:rPr>
              <a:t>Дизайнер исполняемых процессов</a:t>
            </a:r>
            <a:endParaRPr sz="3300"/>
          </a:p>
          <a:p>
            <a:pPr marL="257175" indent="-257175" defTabSz="1371533">
              <a:buClr>
                <a:srgbClr val="676A7C"/>
              </a:buClr>
              <a:buFont typeface="Wingdings"/>
              <a:buChar char="§"/>
              <a:defRPr/>
            </a:pPr>
            <a:r>
              <a:rPr lang="ru-RU" sz="2100">
                <a:cs typeface="Arial"/>
              </a:rPr>
              <a:t>Дизайнер кейсов</a:t>
            </a:r>
            <a:endParaRPr sz="3300"/>
          </a:p>
          <a:p>
            <a:pPr marL="257175" indent="-257175" defTabSz="1371533">
              <a:buClr>
                <a:srgbClr val="676A7C"/>
              </a:buClr>
              <a:buFont typeface="Wingdings"/>
              <a:buChar char="§"/>
              <a:defRPr/>
            </a:pPr>
            <a:r>
              <a:rPr lang="ru-RU" sz="2100">
                <a:cs typeface="Arial"/>
              </a:rPr>
              <a:t>Дизайнер модели данных</a:t>
            </a:r>
            <a:endParaRPr sz="3300"/>
          </a:p>
          <a:p>
            <a:pPr marL="257175" indent="-257175" defTabSz="1371533">
              <a:buClr>
                <a:srgbClr val="676A7C"/>
              </a:buClr>
              <a:buFont typeface="Wingdings"/>
              <a:buChar char="§"/>
              <a:defRPr/>
            </a:pPr>
            <a:r>
              <a:rPr lang="ru-RU" sz="2100">
                <a:cs typeface="Arial"/>
              </a:rPr>
              <a:t>Дизайнер аналитики, печатных форм и отчетов</a:t>
            </a:r>
            <a:endParaRPr sz="3300"/>
          </a:p>
          <a:p>
            <a:pPr marL="257175" indent="-257175" defTabSz="1371533">
              <a:buClr>
                <a:srgbClr val="676A7C"/>
              </a:buClr>
              <a:buFont typeface="Wingdings"/>
              <a:buChar char="§"/>
              <a:defRPr/>
            </a:pPr>
            <a:r>
              <a:rPr lang="ru-RU" sz="2100">
                <a:cs typeface="Arial"/>
              </a:rPr>
              <a:t>Дизайнер ML-моделей</a:t>
            </a:r>
            <a:endParaRPr sz="3300"/>
          </a:p>
          <a:p>
            <a:pPr marL="257175" indent="-257175" defTabSz="1371533">
              <a:buClr>
                <a:srgbClr val="676A7C"/>
              </a:buClr>
              <a:buFont typeface="Wingdings"/>
              <a:buChar char="§"/>
              <a:defRPr/>
            </a:pPr>
            <a:r>
              <a:rPr lang="ru-RU" sz="2100">
                <a:cs typeface="Arial"/>
              </a:rPr>
              <a:t>Дизайнер интерфейсных форм</a:t>
            </a:r>
            <a:endParaRPr sz="3300"/>
          </a:p>
          <a:p>
            <a:pPr marL="257175" indent="-257175" defTabSz="1371533">
              <a:buClr>
                <a:srgbClr val="676A7C"/>
              </a:buClr>
              <a:buFont typeface="Wingdings"/>
              <a:buChar char="§"/>
              <a:defRPr/>
            </a:pPr>
            <a:r>
              <a:rPr lang="ru-RU" sz="2100">
                <a:cs typeface="Arial"/>
              </a:rPr>
              <a:t>Дизайнер контекстной справки</a:t>
            </a:r>
            <a:endParaRPr sz="3300"/>
          </a:p>
          <a:p>
            <a:pPr marL="257175" indent="-257175" defTabSz="1371533">
              <a:buClr>
                <a:srgbClr val="676A7C"/>
              </a:buClr>
              <a:buFont typeface="Wingdings"/>
              <a:buChar char="§"/>
              <a:defRPr/>
            </a:pPr>
            <a:r>
              <a:rPr lang="ru-RU" sz="2100">
                <a:cs typeface="Arial"/>
              </a:rPr>
              <a:t>Инструменты локализации</a:t>
            </a:r>
            <a:endParaRPr sz="3300"/>
          </a:p>
          <a:p>
            <a:pPr marL="257175" indent="-257175" defTabSz="1371533">
              <a:buClr>
                <a:srgbClr val="676A7C"/>
              </a:buClr>
              <a:buFont typeface="Wingdings"/>
              <a:buChar char="§"/>
              <a:defRPr/>
            </a:pPr>
            <a:r>
              <a:rPr lang="ru-RU" sz="2100">
                <a:cs typeface="Arial"/>
              </a:rPr>
              <a:t>Дизайнер исходного кода</a:t>
            </a:r>
            <a:endParaRPr sz="3300"/>
          </a:p>
          <a:p>
            <a:pPr marL="257175" indent="-257175" defTabSz="1371533">
              <a:buClr>
                <a:srgbClr val="676A7C"/>
              </a:buClr>
              <a:buFont typeface="Wingdings"/>
              <a:buChar char="§"/>
              <a:defRPr/>
            </a:pPr>
            <a:r>
              <a:rPr lang="ru-RU" sz="2100">
                <a:cs typeface="Arial"/>
              </a:rPr>
              <a:t>Дизайнер бизнес-правил</a:t>
            </a:r>
            <a:endParaRPr sz="3300"/>
          </a:p>
          <a:p>
            <a:pPr marL="257175" indent="-257175" defTabSz="1371533">
              <a:buClr>
                <a:srgbClr val="676A7C"/>
              </a:buClr>
              <a:buFont typeface="Wingdings"/>
              <a:buChar char="§"/>
              <a:defRPr/>
            </a:pPr>
            <a:r>
              <a:rPr lang="ru-RU" sz="2100">
                <a:cs typeface="Arial"/>
              </a:rPr>
              <a:t>Мастер быстрого создания</a:t>
            </a:r>
            <a:r>
              <a:rPr lang="en-US" sz="2100">
                <a:cs typeface="Arial"/>
              </a:rPr>
              <a:t> </a:t>
            </a:r>
            <a:r>
              <a:rPr lang="ru-RU" sz="2100">
                <a:cs typeface="Arial"/>
              </a:rPr>
              <a:t>приложений</a:t>
            </a:r>
            <a:endParaRPr sz="3300"/>
          </a:p>
          <a:p>
            <a:pPr marL="257175" indent="-257175" defTabSz="1371533">
              <a:buClr>
                <a:srgbClr val="676A7C"/>
              </a:buClr>
              <a:buFont typeface="Wingdings"/>
              <a:buChar char="§"/>
              <a:defRPr/>
            </a:pPr>
            <a:r>
              <a:rPr lang="ru-RU" sz="2100">
                <a:cs typeface="Arial"/>
              </a:rPr>
              <a:t>Дизайнер интеграций и API</a:t>
            </a:r>
            <a:endParaRPr sz="330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BF74982-E414-48C8-A0C2-A9669D440113}"/>
              </a:ext>
            </a:extLst>
          </p:cNvPr>
          <p:cNvSpPr/>
          <p:nvPr/>
        </p:nvSpPr>
        <p:spPr bwMode="auto">
          <a:xfrm>
            <a:off x="762317" y="2075384"/>
            <a:ext cx="5891677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533">
              <a:buClr>
                <a:srgbClr val="000000"/>
              </a:buClr>
              <a:buSzPts val="1400"/>
              <a:defRPr/>
            </a:pPr>
            <a:r>
              <a:rPr lang="en-US" sz="4050" b="1" dirty="0">
                <a:solidFill>
                  <a:schemeClr val="bg1"/>
                </a:solidFill>
                <a:ea typeface="Montserrat"/>
                <a:cs typeface="Arial"/>
              </a:rPr>
              <a:t>LOW-CODE</a:t>
            </a:r>
            <a:r>
              <a:rPr lang="ru-RU" sz="4050" b="1" dirty="0">
                <a:solidFill>
                  <a:schemeClr val="bg1"/>
                </a:solidFill>
                <a:ea typeface="Montserrat"/>
                <a:cs typeface="Arial"/>
              </a:rPr>
              <a:t> КОНСТРУКТОР</a:t>
            </a:r>
            <a:endParaRPr lang="ru-RU" sz="4050" b="1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20" name="Рисунок 17">
            <a:extLst>
              <a:ext uri="{FF2B5EF4-FFF2-40B4-BE49-F238E27FC236}">
                <a16:creationId xmlns:a16="http://schemas.microsoft.com/office/drawing/2014/main" id="{E579432D-A0D7-4E69-9976-154CFF496C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98" r="1872" b="14545"/>
          <a:stretch/>
        </p:blipFill>
        <p:spPr bwMode="auto">
          <a:xfrm>
            <a:off x="0" y="4183891"/>
            <a:ext cx="5530626" cy="4425641"/>
          </a:xfrm>
          <a:prstGeom prst="rect">
            <a:avLst/>
          </a:prstGeom>
          <a:ln>
            <a:noFill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614A0D2-FED2-431F-B5EB-DBFF588ED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550742" y="3179570"/>
            <a:ext cx="6059834" cy="812301"/>
          </a:xfrm>
          <a:prstGeom prst="rect">
            <a:avLst/>
          </a:prstGeom>
          <a:effectLst/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59C9AA9-A023-4630-A09A-A902FB028C02}"/>
              </a:ext>
            </a:extLst>
          </p:cNvPr>
          <p:cNvSpPr/>
          <p:nvPr/>
        </p:nvSpPr>
        <p:spPr bwMode="auto">
          <a:xfrm>
            <a:off x="11550188" y="3193574"/>
            <a:ext cx="36252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533">
              <a:buClr>
                <a:srgbClr val="000000"/>
              </a:buClr>
              <a:defRPr/>
            </a:pPr>
            <a:r>
              <a:rPr lang="ru-RU" sz="2400" b="1">
                <a:solidFill>
                  <a:srgbClr val="EA6012"/>
                </a:solidFill>
                <a:cs typeface="Arial"/>
              </a:rPr>
              <a:t>ИНСТРУМЕНТЫ ДИЗАЙНА</a:t>
            </a:r>
            <a:br>
              <a:rPr lang="en-US" sz="2400" b="1">
                <a:solidFill>
                  <a:srgbClr val="EA6012"/>
                </a:solidFill>
                <a:cs typeface="Arial"/>
              </a:rPr>
            </a:br>
            <a:r>
              <a:rPr lang="ru-RU" sz="2400" b="1">
                <a:solidFill>
                  <a:srgbClr val="EA6012"/>
                </a:solidFill>
                <a:cs typeface="Arial"/>
              </a:rPr>
              <a:t>ПРИЛОЖЕНИЙ</a:t>
            </a:r>
            <a:endParaRPr lang="en-US" sz="2400" b="1">
              <a:solidFill>
                <a:srgbClr val="EA6012"/>
              </a:solidFill>
              <a:cs typeface="Arial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6F518D-553E-45EF-A149-C264E6C48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63133" y="5280377"/>
            <a:ext cx="6030288" cy="820383"/>
          </a:xfrm>
          <a:prstGeom prst="rect">
            <a:avLst/>
          </a:prstGeom>
          <a:effectLst/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A2061AF-F124-46A9-978C-6192F117CB60}"/>
              </a:ext>
            </a:extLst>
          </p:cNvPr>
          <p:cNvSpPr/>
          <p:nvPr/>
        </p:nvSpPr>
        <p:spPr bwMode="auto">
          <a:xfrm>
            <a:off x="5188159" y="5294300"/>
            <a:ext cx="5281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533">
              <a:buClr>
                <a:srgbClr val="000000"/>
              </a:buClr>
              <a:defRPr/>
            </a:pPr>
            <a:r>
              <a:rPr lang="ru-RU" sz="2400" b="1" dirty="0">
                <a:solidFill>
                  <a:srgbClr val="EA6012"/>
                </a:solidFill>
                <a:cs typeface="Arial"/>
              </a:rPr>
              <a:t>ИНСТРУМЕНТЫ </a:t>
            </a:r>
            <a:endParaRPr lang="en-US" sz="2400" b="1" dirty="0">
              <a:solidFill>
                <a:srgbClr val="EA6012"/>
              </a:solidFill>
              <a:cs typeface="Arial"/>
            </a:endParaRPr>
          </a:p>
          <a:p>
            <a:pPr defTabSz="1371533">
              <a:buClr>
                <a:srgbClr val="000000"/>
              </a:buClr>
              <a:defRPr/>
            </a:pPr>
            <a:r>
              <a:rPr lang="ru-RU" sz="2400" b="1" dirty="0">
                <a:solidFill>
                  <a:srgbClr val="EA6012"/>
                </a:solidFill>
                <a:cs typeface="Arial"/>
              </a:rPr>
              <a:t>АДМИНИСТРИРОВАНИЯ</a:t>
            </a:r>
            <a:endParaRPr lang="en-US" sz="2400" b="1" dirty="0">
              <a:solidFill>
                <a:srgbClr val="EA6012"/>
              </a:solidFill>
              <a:cs typeface="Arial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2F308E4-43A4-47E2-BBDD-AC32C6762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63133" y="3203927"/>
            <a:ext cx="6030288" cy="787944"/>
          </a:xfrm>
          <a:prstGeom prst="rect">
            <a:avLst/>
          </a:prstGeom>
          <a:effectLst/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36E47E4-A93B-4EF5-B561-7A6C0ACF9869}"/>
              </a:ext>
            </a:extLst>
          </p:cNvPr>
          <p:cNvSpPr/>
          <p:nvPr/>
        </p:nvSpPr>
        <p:spPr bwMode="auto">
          <a:xfrm>
            <a:off x="5188158" y="3163534"/>
            <a:ext cx="5991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533">
              <a:buClr>
                <a:srgbClr val="000000"/>
              </a:buClr>
              <a:defRPr/>
            </a:pPr>
            <a:r>
              <a:rPr lang="ru-RU" sz="2400" b="1">
                <a:solidFill>
                  <a:srgbClr val="EA6012"/>
                </a:solidFill>
                <a:cs typeface="Arial"/>
              </a:rPr>
              <a:t>ОПИСАНИЕ И ДОКУМЕНТИРОВАНИЕ</a:t>
            </a:r>
            <a:r>
              <a:rPr lang="en-US" sz="2400" b="1">
                <a:solidFill>
                  <a:srgbClr val="EA6012"/>
                </a:solidFill>
                <a:cs typeface="Arial"/>
              </a:rPr>
              <a:t> </a:t>
            </a:r>
            <a:r>
              <a:rPr lang="ru-RU" sz="2400" b="1">
                <a:solidFill>
                  <a:srgbClr val="EA6012"/>
                </a:solidFill>
                <a:cs typeface="Arial"/>
              </a:rPr>
              <a:t>ПРОЦЕССОВ</a:t>
            </a:r>
            <a:endParaRPr lang="en-US" sz="2400" b="1">
              <a:solidFill>
                <a:srgbClr val="EA6012"/>
              </a:solidFill>
              <a:cs typeface="Arial"/>
            </a:endParaRPr>
          </a:p>
        </p:txBody>
      </p:sp>
      <p:sp>
        <p:nvSpPr>
          <p:cNvPr id="28" name="Равнобедренный треугольник 2">
            <a:extLst>
              <a:ext uri="{FF2B5EF4-FFF2-40B4-BE49-F238E27FC236}">
                <a16:creationId xmlns:a16="http://schemas.microsoft.com/office/drawing/2014/main" id="{61292878-CF57-4B51-A3F2-5AF9329FD189}"/>
              </a:ext>
            </a:extLst>
          </p:cNvPr>
          <p:cNvSpPr/>
          <p:nvPr/>
        </p:nvSpPr>
        <p:spPr bwMode="auto">
          <a:xfrm rot="16199998">
            <a:off x="17528638" y="1988366"/>
            <a:ext cx="841304" cy="677423"/>
          </a:xfrm>
          <a:custGeom>
            <a:avLst/>
            <a:gdLst>
              <a:gd name="connsiteX0" fmla="*/ 0 w 965200"/>
              <a:gd name="connsiteY0" fmla="*/ 711200 h 711200"/>
              <a:gd name="connsiteX1" fmla="*/ 482600 w 965200"/>
              <a:gd name="connsiteY1" fmla="*/ 0 h 711200"/>
              <a:gd name="connsiteX2" fmla="*/ 965200 w 965200"/>
              <a:gd name="connsiteY2" fmla="*/ 711200 h 711200"/>
              <a:gd name="connsiteX3" fmla="*/ 0 w 965200"/>
              <a:gd name="connsiteY3" fmla="*/ 711200 h 711200"/>
              <a:gd name="connsiteX0" fmla="*/ 0 w 965200"/>
              <a:gd name="connsiteY0" fmla="*/ 723900 h 723900"/>
              <a:gd name="connsiteX1" fmla="*/ 0 w 965200"/>
              <a:gd name="connsiteY1" fmla="*/ 0 h 723900"/>
              <a:gd name="connsiteX2" fmla="*/ 965200 w 965200"/>
              <a:gd name="connsiteY2" fmla="*/ 723900 h 723900"/>
              <a:gd name="connsiteX3" fmla="*/ 0 w 965200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5200" h="723900" extrusionOk="0">
                <a:moveTo>
                  <a:pt x="0" y="723900"/>
                </a:moveTo>
                <a:lnTo>
                  <a:pt x="0" y="0"/>
                </a:lnTo>
                <a:lnTo>
                  <a:pt x="965200" y="723900"/>
                </a:lnTo>
                <a:lnTo>
                  <a:pt x="0" y="72390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405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6C43BBE-4F13-4462-9B32-3491EAF439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72" b="28641"/>
          <a:stretch/>
        </p:blipFill>
        <p:spPr>
          <a:xfrm>
            <a:off x="46232" y="4440479"/>
            <a:ext cx="4139277" cy="306811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AC4B36C-D2D2-463C-8169-C35555C475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" y="-14290"/>
            <a:ext cx="9929813" cy="1271588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F43236E-9559-41BB-91B4-A6909509B0B2}"/>
              </a:ext>
            </a:extLst>
          </p:cNvPr>
          <p:cNvSpPr/>
          <p:nvPr/>
        </p:nvSpPr>
        <p:spPr>
          <a:xfrm>
            <a:off x="604805" y="408289"/>
            <a:ext cx="458414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600" b="1" dirty="0">
                <a:solidFill>
                  <a:prstClr val="white"/>
                </a:solidFill>
              </a:rPr>
              <a:t>ПЛАТФОРМА </a:t>
            </a:r>
            <a:r>
              <a:rPr lang="en-US" sz="3600" b="1" dirty="0" err="1">
                <a:solidFill>
                  <a:prstClr val="white"/>
                </a:solidFill>
              </a:rPr>
              <a:t>BPMSoft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9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: Shape 494">
            <a:extLst>
              <a:ext uri="{FF2B5EF4-FFF2-40B4-BE49-F238E27FC236}">
                <a16:creationId xmlns:a16="http://schemas.microsoft.com/office/drawing/2014/main" id="{2A714350-3215-4FA9-9178-CE1BBC604E24}"/>
              </a:ext>
            </a:extLst>
          </p:cNvPr>
          <p:cNvSpPr/>
          <p:nvPr/>
        </p:nvSpPr>
        <p:spPr bwMode="auto">
          <a:xfrm>
            <a:off x="6270329" y="8376773"/>
            <a:ext cx="614363" cy="527195"/>
          </a:xfrm>
          <a:custGeom>
            <a:avLst/>
            <a:gdLst>
              <a:gd name="connsiteX0" fmla="*/ 0 w 409575"/>
              <a:gd name="connsiteY0" fmla="*/ 0 h 409575"/>
              <a:gd name="connsiteX1" fmla="*/ 409575 w 409575"/>
              <a:gd name="connsiteY1" fmla="*/ 0 h 409575"/>
              <a:gd name="connsiteX2" fmla="*/ 409575 w 409575"/>
              <a:gd name="connsiteY2" fmla="*/ 409575 h 409575"/>
              <a:gd name="connsiteX3" fmla="*/ 0 w 409575"/>
              <a:gd name="connsiteY3" fmla="*/ 4095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" h="409575" extrusionOk="0">
                <a:moveTo>
                  <a:pt x="0" y="0"/>
                </a:moveTo>
                <a:lnTo>
                  <a:pt x="409575" y="0"/>
                </a:lnTo>
                <a:lnTo>
                  <a:pt x="409575" y="409575"/>
                </a:lnTo>
                <a:lnTo>
                  <a:pt x="0" y="409575"/>
                </a:lnTo>
                <a:close/>
              </a:path>
            </a:pathLst>
          </a:custGeom>
          <a:solidFill>
            <a:srgbClr val="676A7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buClr>
                <a:srgbClr val="000000"/>
              </a:buClr>
              <a:defRPr/>
            </a:pP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04A9EBFC-5283-432A-8738-01ADE9646D86}"/>
              </a:ext>
            </a:extLst>
          </p:cNvPr>
          <p:cNvSpPr/>
          <p:nvPr/>
        </p:nvSpPr>
        <p:spPr bwMode="auto">
          <a:xfrm>
            <a:off x="502445" y="1906426"/>
            <a:ext cx="17785556" cy="841304"/>
          </a:xfrm>
          <a:prstGeom prst="rect">
            <a:avLst/>
          </a:prstGeom>
          <a:solidFill>
            <a:srgbClr val="676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4050"/>
          </a:p>
        </p:txBody>
      </p:sp>
      <p:pic>
        <p:nvPicPr>
          <p:cNvPr id="158" name="Рисунок 157">
            <a:extLst>
              <a:ext uri="{FF2B5EF4-FFF2-40B4-BE49-F238E27FC236}">
                <a16:creationId xmlns:a16="http://schemas.microsoft.com/office/drawing/2014/main" id="{8AE4A4C3-2F25-412E-9082-E336CD2A6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49109" y="7549750"/>
            <a:ext cx="10867910" cy="595910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:a16="http://schemas.microsoft.com/office/drawing/2014/main" id="{6448FE50-8827-4B5B-A706-61A6581A3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63281" y="5142248"/>
            <a:ext cx="10853738" cy="595910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id="{A5917CD7-D5EF-4349-AF32-2AD1CB1BB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63282" y="3005273"/>
            <a:ext cx="10853738" cy="595910"/>
          </a:xfrm>
          <a:prstGeom prst="rect">
            <a:avLst/>
          </a:prstGeom>
        </p:spPr>
      </p:pic>
      <p:sp>
        <p:nvSpPr>
          <p:cNvPr id="167" name="Rectangle 43">
            <a:extLst>
              <a:ext uri="{FF2B5EF4-FFF2-40B4-BE49-F238E27FC236}">
                <a16:creationId xmlns:a16="http://schemas.microsoft.com/office/drawing/2014/main" id="{F1BD6880-3F0E-4AEF-8B22-81052F7BD981}"/>
              </a:ext>
            </a:extLst>
          </p:cNvPr>
          <p:cNvSpPr/>
          <p:nvPr/>
        </p:nvSpPr>
        <p:spPr bwMode="auto">
          <a:xfrm>
            <a:off x="6904976" y="4501758"/>
            <a:ext cx="19988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100"/>
              <a:defRPr/>
            </a:pPr>
            <a:r>
              <a:rPr lang="ru-RU" sz="1800" b="1">
                <a:cs typeface="Arial"/>
              </a:rPr>
              <a:t>Продажи</a:t>
            </a:r>
            <a:endParaRPr lang="en-US" sz="1800" b="1">
              <a:cs typeface="Arial"/>
            </a:endParaRPr>
          </a:p>
        </p:txBody>
      </p:sp>
      <p:sp>
        <p:nvSpPr>
          <p:cNvPr id="168" name="Прямоугольник 167">
            <a:extLst>
              <a:ext uri="{FF2B5EF4-FFF2-40B4-BE49-F238E27FC236}">
                <a16:creationId xmlns:a16="http://schemas.microsoft.com/office/drawing/2014/main" id="{F527E5F9-9F61-417C-A910-74E44F862F8A}"/>
              </a:ext>
            </a:extLst>
          </p:cNvPr>
          <p:cNvSpPr/>
          <p:nvPr/>
        </p:nvSpPr>
        <p:spPr bwMode="auto">
          <a:xfrm>
            <a:off x="5830012" y="3018153"/>
            <a:ext cx="345316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567">
              <a:buClr>
                <a:srgbClr val="FF8337"/>
              </a:buClr>
              <a:buSzPts val="2600"/>
              <a:defRPr/>
            </a:pPr>
            <a:r>
              <a:rPr lang="ru-RU" sz="4050" dirty="0">
                <a:solidFill>
                  <a:schemeClr val="bg1"/>
                </a:solidFill>
                <a:ea typeface="Quattrocento Sans"/>
                <a:cs typeface="Arial"/>
              </a:rPr>
              <a:t>ГОТОВЫЕ РЕШЕНИЯ</a:t>
            </a:r>
            <a:endParaRPr lang="en-US" sz="4050" dirty="0">
              <a:solidFill>
                <a:schemeClr val="bg1"/>
              </a:solidFill>
              <a:ea typeface="Quattrocento Sans"/>
              <a:cs typeface="Arial"/>
            </a:endParaRPr>
          </a:p>
        </p:txBody>
      </p:sp>
      <p:sp>
        <p:nvSpPr>
          <p:cNvPr id="171" name="Rectangle 7">
            <a:extLst>
              <a:ext uri="{FF2B5EF4-FFF2-40B4-BE49-F238E27FC236}">
                <a16:creationId xmlns:a16="http://schemas.microsoft.com/office/drawing/2014/main" id="{66B79E72-E042-4767-AD6B-335F10040BDA}"/>
              </a:ext>
            </a:extLst>
          </p:cNvPr>
          <p:cNvSpPr/>
          <p:nvPr/>
        </p:nvSpPr>
        <p:spPr bwMode="auto">
          <a:xfrm>
            <a:off x="5852273" y="6764501"/>
            <a:ext cx="1589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100"/>
              <a:defRPr/>
            </a:pPr>
            <a:r>
              <a:rPr lang="ru-RU" sz="1800">
                <a:cs typeface="Arial"/>
              </a:rPr>
              <a:t>Глобальный поиск</a:t>
            </a:r>
            <a:endParaRPr lang="en-US" sz="1800">
              <a:cs typeface="Arial"/>
            </a:endParaRPr>
          </a:p>
        </p:txBody>
      </p:sp>
      <p:sp>
        <p:nvSpPr>
          <p:cNvPr id="172" name="Rectangle 31">
            <a:extLst>
              <a:ext uri="{FF2B5EF4-FFF2-40B4-BE49-F238E27FC236}">
                <a16:creationId xmlns:a16="http://schemas.microsoft.com/office/drawing/2014/main" id="{EF0E40B7-BDFB-4395-8854-B204394C193E}"/>
              </a:ext>
            </a:extLst>
          </p:cNvPr>
          <p:cNvSpPr/>
          <p:nvPr/>
        </p:nvSpPr>
        <p:spPr bwMode="auto">
          <a:xfrm>
            <a:off x="7633946" y="6774122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SzPts val="1100"/>
              <a:defRPr/>
            </a:pPr>
            <a:r>
              <a:rPr lang="ru-RU" sz="1800">
                <a:cs typeface="Arial"/>
              </a:rPr>
              <a:t>Визирование</a:t>
            </a:r>
            <a:endParaRPr lang="en-US" sz="1800">
              <a:cs typeface="Arial"/>
            </a:endParaRPr>
          </a:p>
        </p:txBody>
      </p:sp>
      <p:sp>
        <p:nvSpPr>
          <p:cNvPr id="173" name="Rectangle 32">
            <a:extLst>
              <a:ext uri="{FF2B5EF4-FFF2-40B4-BE49-F238E27FC236}">
                <a16:creationId xmlns:a16="http://schemas.microsoft.com/office/drawing/2014/main" id="{A438242B-BA11-4EE5-9822-47F285A5D8E8}"/>
              </a:ext>
            </a:extLst>
          </p:cNvPr>
          <p:cNvSpPr/>
          <p:nvPr/>
        </p:nvSpPr>
        <p:spPr bwMode="auto">
          <a:xfrm>
            <a:off x="9221615" y="6774122"/>
            <a:ext cx="2049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100"/>
              <a:defRPr/>
            </a:pPr>
            <a:r>
              <a:rPr lang="ru-RU" sz="1800">
                <a:cs typeface="Arial"/>
              </a:rPr>
              <a:t>Поиск и слияние дублей</a:t>
            </a:r>
            <a:endParaRPr lang="en-US" sz="1800">
              <a:cs typeface="Arial"/>
            </a:endParaRPr>
          </a:p>
        </p:txBody>
      </p:sp>
      <p:sp>
        <p:nvSpPr>
          <p:cNvPr id="174" name="Rectangle 33">
            <a:extLst>
              <a:ext uri="{FF2B5EF4-FFF2-40B4-BE49-F238E27FC236}">
                <a16:creationId xmlns:a16="http://schemas.microsoft.com/office/drawing/2014/main" id="{8A5EB11C-9E2B-4103-90AA-581EF1DF7B70}"/>
              </a:ext>
            </a:extLst>
          </p:cNvPr>
          <p:cNvSpPr/>
          <p:nvPr/>
        </p:nvSpPr>
        <p:spPr bwMode="auto">
          <a:xfrm>
            <a:off x="11412209" y="6774122"/>
            <a:ext cx="1421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100"/>
              <a:defRPr/>
            </a:pPr>
            <a:r>
              <a:rPr lang="ru-RU" sz="1800">
                <a:cs typeface="Arial"/>
              </a:rPr>
              <a:t>Импорт данных</a:t>
            </a:r>
            <a:endParaRPr lang="en-US" sz="1800">
              <a:cs typeface="Arial"/>
            </a:endParaRPr>
          </a:p>
        </p:txBody>
      </p:sp>
      <p:sp>
        <p:nvSpPr>
          <p:cNvPr id="175" name="Rectangle 34">
            <a:extLst>
              <a:ext uri="{FF2B5EF4-FFF2-40B4-BE49-F238E27FC236}">
                <a16:creationId xmlns:a16="http://schemas.microsoft.com/office/drawing/2014/main" id="{4199E6AF-7641-4031-9DE6-F15987A779BE}"/>
              </a:ext>
            </a:extLst>
          </p:cNvPr>
          <p:cNvSpPr/>
          <p:nvPr/>
        </p:nvSpPr>
        <p:spPr bwMode="auto">
          <a:xfrm>
            <a:off x="12927578" y="6774124"/>
            <a:ext cx="1723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100"/>
              <a:defRPr/>
            </a:pPr>
            <a:r>
              <a:rPr lang="ru-RU" sz="1800">
                <a:cs typeface="Arial"/>
              </a:rPr>
              <a:t>Аналитика</a:t>
            </a:r>
            <a:endParaRPr lang="en-US" sz="1800">
              <a:cs typeface="Arial"/>
            </a:endParaRPr>
          </a:p>
        </p:txBody>
      </p:sp>
      <p:sp>
        <p:nvSpPr>
          <p:cNvPr id="176" name="Rectangle 37">
            <a:extLst>
              <a:ext uri="{FF2B5EF4-FFF2-40B4-BE49-F238E27FC236}">
                <a16:creationId xmlns:a16="http://schemas.microsoft.com/office/drawing/2014/main" id="{55CFD439-2550-4195-9859-C5A56B0C543A}"/>
              </a:ext>
            </a:extLst>
          </p:cNvPr>
          <p:cNvSpPr/>
          <p:nvPr/>
        </p:nvSpPr>
        <p:spPr bwMode="auto">
          <a:xfrm>
            <a:off x="5711469" y="9038768"/>
            <a:ext cx="17300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100"/>
              <a:defRPr/>
            </a:pPr>
            <a:r>
              <a:rPr lang="ru-RU" sz="1800" dirty="0">
                <a:cs typeface="Arial"/>
              </a:rPr>
              <a:t>К системам</a:t>
            </a:r>
            <a:r>
              <a:rPr lang="en-US" sz="1800" dirty="0">
                <a:cs typeface="Arial"/>
              </a:rPr>
              <a:t> </a:t>
            </a:r>
            <a:r>
              <a:rPr lang="ru-RU" sz="1800" dirty="0">
                <a:cs typeface="Arial"/>
              </a:rPr>
              <a:t>управления данными</a:t>
            </a:r>
            <a:endParaRPr lang="en-US" sz="1800" dirty="0">
              <a:cs typeface="Arial"/>
            </a:endParaRPr>
          </a:p>
        </p:txBody>
      </p:sp>
      <p:sp>
        <p:nvSpPr>
          <p:cNvPr id="177" name="Rectangle 38">
            <a:extLst>
              <a:ext uri="{FF2B5EF4-FFF2-40B4-BE49-F238E27FC236}">
                <a16:creationId xmlns:a16="http://schemas.microsoft.com/office/drawing/2014/main" id="{F98D4FF7-B5A7-48A6-B660-2F7C54DFA832}"/>
              </a:ext>
            </a:extLst>
          </p:cNvPr>
          <p:cNvSpPr/>
          <p:nvPr/>
        </p:nvSpPr>
        <p:spPr bwMode="auto">
          <a:xfrm>
            <a:off x="7469540" y="9106021"/>
            <a:ext cx="1782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100"/>
              <a:defRPr/>
            </a:pPr>
            <a:r>
              <a:rPr lang="ru-RU" sz="1800">
                <a:cs typeface="Arial"/>
              </a:rPr>
              <a:t>К системам телефонии</a:t>
            </a:r>
            <a:endParaRPr lang="en-US" sz="1800">
              <a:cs typeface="Arial"/>
            </a:endParaRPr>
          </a:p>
        </p:txBody>
      </p:sp>
      <p:sp>
        <p:nvSpPr>
          <p:cNvPr id="178" name="Rectangle 39">
            <a:extLst>
              <a:ext uri="{FF2B5EF4-FFF2-40B4-BE49-F238E27FC236}">
                <a16:creationId xmlns:a16="http://schemas.microsoft.com/office/drawing/2014/main" id="{6E768745-9759-451B-9A15-B02BBEC02CAF}"/>
              </a:ext>
            </a:extLst>
          </p:cNvPr>
          <p:cNvSpPr/>
          <p:nvPr/>
        </p:nvSpPr>
        <p:spPr bwMode="auto">
          <a:xfrm>
            <a:off x="9038358" y="9133810"/>
            <a:ext cx="2386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100"/>
              <a:defRPr/>
            </a:pPr>
            <a:r>
              <a:rPr lang="ru-RU" sz="1800" dirty="0">
                <a:cs typeface="Arial"/>
              </a:rPr>
              <a:t>К сервисам </a:t>
            </a:r>
            <a:endParaRPr lang="en-US" sz="1800" dirty="0">
              <a:cs typeface="Arial"/>
            </a:endParaRPr>
          </a:p>
          <a:p>
            <a:pPr algn="ctr">
              <a:buClr>
                <a:srgbClr val="000000"/>
              </a:buClr>
              <a:buSzPts val="1100"/>
              <a:defRPr/>
            </a:pPr>
            <a:r>
              <a:rPr lang="ru-RU" sz="1800" dirty="0">
                <a:cs typeface="Arial"/>
              </a:rPr>
              <a:t>рассылок</a:t>
            </a:r>
            <a:endParaRPr lang="en-US" sz="1800" dirty="0">
              <a:cs typeface="Arial"/>
            </a:endParaRPr>
          </a:p>
        </p:txBody>
      </p:sp>
      <p:sp>
        <p:nvSpPr>
          <p:cNvPr id="179" name="Rectangle 47">
            <a:extLst>
              <a:ext uri="{FF2B5EF4-FFF2-40B4-BE49-F238E27FC236}">
                <a16:creationId xmlns:a16="http://schemas.microsoft.com/office/drawing/2014/main" id="{7CEAB314-F22A-4EA3-ACA9-1C2454862561}"/>
              </a:ext>
            </a:extLst>
          </p:cNvPr>
          <p:cNvSpPr/>
          <p:nvPr/>
        </p:nvSpPr>
        <p:spPr bwMode="auto">
          <a:xfrm>
            <a:off x="9178644" y="4501759"/>
            <a:ext cx="1571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100"/>
              <a:defRPr/>
            </a:pPr>
            <a:r>
              <a:rPr lang="ru-RU" sz="1800" b="1">
                <a:cs typeface="Arial"/>
              </a:rPr>
              <a:t>Маркетинг</a:t>
            </a:r>
            <a:endParaRPr lang="en-US" sz="1800" b="1">
              <a:cs typeface="Arial"/>
            </a:endParaRPr>
          </a:p>
        </p:txBody>
      </p:sp>
      <p:sp>
        <p:nvSpPr>
          <p:cNvPr id="180" name="Rectangle 49">
            <a:extLst>
              <a:ext uri="{FF2B5EF4-FFF2-40B4-BE49-F238E27FC236}">
                <a16:creationId xmlns:a16="http://schemas.microsoft.com/office/drawing/2014/main" id="{73063E23-C5EA-4304-9949-C432B442A2F1}"/>
              </a:ext>
            </a:extLst>
          </p:cNvPr>
          <p:cNvSpPr/>
          <p:nvPr/>
        </p:nvSpPr>
        <p:spPr bwMode="auto">
          <a:xfrm>
            <a:off x="11245125" y="4501758"/>
            <a:ext cx="1373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100"/>
              <a:defRPr/>
            </a:pPr>
            <a:r>
              <a:rPr lang="ru-RU" sz="1800" b="1">
                <a:cs typeface="Arial"/>
              </a:rPr>
              <a:t>Сервис</a:t>
            </a:r>
            <a:endParaRPr lang="en-US" sz="1800" b="1">
              <a:cs typeface="Arial"/>
            </a:endParaRPr>
          </a:p>
        </p:txBody>
      </p:sp>
      <p:sp>
        <p:nvSpPr>
          <p:cNvPr id="181" name="Rectangle 50">
            <a:extLst>
              <a:ext uri="{FF2B5EF4-FFF2-40B4-BE49-F238E27FC236}">
                <a16:creationId xmlns:a16="http://schemas.microsoft.com/office/drawing/2014/main" id="{48CFA83C-B13F-4E94-B71A-7A1A9C69A729}"/>
              </a:ext>
            </a:extLst>
          </p:cNvPr>
          <p:cNvSpPr/>
          <p:nvPr/>
        </p:nvSpPr>
        <p:spPr bwMode="auto">
          <a:xfrm>
            <a:off x="13057858" y="4541805"/>
            <a:ext cx="1373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100"/>
              <a:defRPr/>
            </a:pPr>
            <a:r>
              <a:rPr lang="ru-RU" sz="1800" b="1">
                <a:cs typeface="Arial"/>
              </a:rPr>
              <a:t>Портал</a:t>
            </a:r>
            <a:endParaRPr lang="en-US" sz="1800" b="1">
              <a:cs typeface="Arial"/>
            </a:endParaRPr>
          </a:p>
        </p:txBody>
      </p:sp>
      <p:sp>
        <p:nvSpPr>
          <p:cNvPr id="182" name="Rectangle 81">
            <a:extLst>
              <a:ext uri="{FF2B5EF4-FFF2-40B4-BE49-F238E27FC236}">
                <a16:creationId xmlns:a16="http://schemas.microsoft.com/office/drawing/2014/main" id="{ED7AEA49-F869-418A-8EDB-1E16247464B6}"/>
              </a:ext>
            </a:extLst>
          </p:cNvPr>
          <p:cNvSpPr/>
          <p:nvPr/>
        </p:nvSpPr>
        <p:spPr bwMode="auto">
          <a:xfrm>
            <a:off x="11000405" y="9133810"/>
            <a:ext cx="2077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100"/>
              <a:defRPr/>
            </a:pPr>
            <a:r>
              <a:rPr lang="ru-RU" sz="1800">
                <a:cs typeface="Arial"/>
              </a:rPr>
              <a:t>К мессенджерам и чат-ботам</a:t>
            </a:r>
            <a:endParaRPr lang="en-US" sz="1800">
              <a:cs typeface="Arial"/>
            </a:endParaRPr>
          </a:p>
        </p:txBody>
      </p:sp>
      <p:grpSp>
        <p:nvGrpSpPr>
          <p:cNvPr id="183" name="Graphic 454">
            <a:extLst>
              <a:ext uri="{FF2B5EF4-FFF2-40B4-BE49-F238E27FC236}">
                <a16:creationId xmlns:a16="http://schemas.microsoft.com/office/drawing/2014/main" id="{10E71634-5DD9-419A-ACEF-248332519A31}"/>
              </a:ext>
            </a:extLst>
          </p:cNvPr>
          <p:cNvGrpSpPr/>
          <p:nvPr/>
        </p:nvGrpSpPr>
        <p:grpSpPr bwMode="auto">
          <a:xfrm>
            <a:off x="7597223" y="3825821"/>
            <a:ext cx="614363" cy="614363"/>
            <a:chOff x="3242555" y="3478268"/>
            <a:chExt cx="409575" cy="409575"/>
          </a:xfrm>
        </p:grpSpPr>
        <p:sp>
          <p:nvSpPr>
            <p:cNvPr id="184" name="Freeform: Shape 456">
              <a:extLst>
                <a:ext uri="{FF2B5EF4-FFF2-40B4-BE49-F238E27FC236}">
                  <a16:creationId xmlns:a16="http://schemas.microsoft.com/office/drawing/2014/main" id="{316E8CA0-A38E-42D0-A779-3D3E86EF94E1}"/>
                </a:ext>
              </a:extLst>
            </p:cNvPr>
            <p:cNvSpPr/>
            <p:nvPr/>
          </p:nvSpPr>
          <p:spPr bwMode="auto">
            <a:xfrm>
              <a:off x="3242555" y="3478268"/>
              <a:ext cx="409575" cy="409575"/>
            </a:xfrm>
            <a:custGeom>
              <a:avLst/>
              <a:gdLst>
                <a:gd name="connsiteX0" fmla="*/ 0 w 409575"/>
                <a:gd name="connsiteY0" fmla="*/ 0 h 409575"/>
                <a:gd name="connsiteX1" fmla="*/ 409575 w 409575"/>
                <a:gd name="connsiteY1" fmla="*/ 0 h 409575"/>
                <a:gd name="connsiteX2" fmla="*/ 409575 w 409575"/>
                <a:gd name="connsiteY2" fmla="*/ 409575 h 409575"/>
                <a:gd name="connsiteX3" fmla="*/ 0 w 409575"/>
                <a:gd name="connsiteY3" fmla="*/ 40957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575" h="409575" extrusionOk="0">
                  <a:moveTo>
                    <a:pt x="0" y="0"/>
                  </a:moveTo>
                  <a:lnTo>
                    <a:pt x="409575" y="0"/>
                  </a:lnTo>
                  <a:lnTo>
                    <a:pt x="409575" y="409575"/>
                  </a:lnTo>
                  <a:lnTo>
                    <a:pt x="0" y="409575"/>
                  </a:lnTo>
                  <a:close/>
                </a:path>
              </a:pathLst>
            </a:custGeom>
            <a:solidFill>
              <a:srgbClr val="676A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>
                  <a:srgbClr val="000000"/>
                </a:buClr>
                <a:defRPr/>
              </a:pPr>
              <a:endParaRPr lang="en-US" sz="1800" b="1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185" name="Graphic 454">
              <a:extLst>
                <a:ext uri="{FF2B5EF4-FFF2-40B4-BE49-F238E27FC236}">
                  <a16:creationId xmlns:a16="http://schemas.microsoft.com/office/drawing/2014/main" id="{C5A371AF-B587-43A0-B296-3F389E02CD31}"/>
                </a:ext>
              </a:extLst>
            </p:cNvPr>
            <p:cNvGrpSpPr/>
            <p:nvPr/>
          </p:nvGrpSpPr>
          <p:grpSpPr bwMode="auto">
            <a:xfrm>
              <a:off x="3271130" y="3506843"/>
              <a:ext cx="361950" cy="361950"/>
              <a:chOff x="3271130" y="3506843"/>
              <a:chExt cx="361950" cy="361950"/>
            </a:xfrm>
            <a:solidFill>
              <a:srgbClr val="000000"/>
            </a:solidFill>
          </p:grpSpPr>
          <p:sp>
            <p:nvSpPr>
              <p:cNvPr id="186" name="Freeform: Shape 459">
                <a:extLst>
                  <a:ext uri="{FF2B5EF4-FFF2-40B4-BE49-F238E27FC236}">
                    <a16:creationId xmlns:a16="http://schemas.microsoft.com/office/drawing/2014/main" id="{2F8DC2DD-E883-45C0-8AF6-BEA85CA0BC2B}"/>
                  </a:ext>
                </a:extLst>
              </p:cNvPr>
              <p:cNvSpPr/>
              <p:nvPr/>
            </p:nvSpPr>
            <p:spPr bwMode="auto">
              <a:xfrm>
                <a:off x="3271130" y="3506843"/>
                <a:ext cx="361950" cy="361950"/>
              </a:xfrm>
              <a:custGeom>
                <a:avLst/>
                <a:gdLst>
                  <a:gd name="connsiteX0" fmla="*/ 0 w 361950"/>
                  <a:gd name="connsiteY0" fmla="*/ 0 h 361950"/>
                  <a:gd name="connsiteX1" fmla="*/ 361950 w 361950"/>
                  <a:gd name="connsiteY1" fmla="*/ 0 h 361950"/>
                  <a:gd name="connsiteX2" fmla="*/ 361950 w 361950"/>
                  <a:gd name="connsiteY2" fmla="*/ 361950 h 361950"/>
                  <a:gd name="connsiteX3" fmla="*/ 0 w 361950"/>
                  <a:gd name="connsiteY3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61950" extrusionOk="0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361950"/>
                    </a:lnTo>
                    <a:lnTo>
                      <a:pt x="0" y="361950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>
                    <a:srgbClr val="000000"/>
                  </a:buClr>
                  <a:defRPr/>
                </a:pPr>
                <a:endParaRPr lang="en-US" sz="1800" b="1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187" name="Graphic 454">
                <a:extLst>
                  <a:ext uri="{FF2B5EF4-FFF2-40B4-BE49-F238E27FC236}">
                    <a16:creationId xmlns:a16="http://schemas.microsoft.com/office/drawing/2014/main" id="{F1ACCFED-F428-4492-B03B-D40D400A3F28}"/>
                  </a:ext>
                </a:extLst>
              </p:cNvPr>
              <p:cNvGrpSpPr/>
              <p:nvPr/>
            </p:nvGrpSpPr>
            <p:grpSpPr bwMode="auto">
              <a:xfrm>
                <a:off x="3363522" y="3584948"/>
                <a:ext cx="177164" cy="186689"/>
                <a:chOff x="3363522" y="3584948"/>
                <a:chExt cx="177164" cy="186689"/>
              </a:xfrm>
              <a:solidFill>
                <a:srgbClr val="FFFFFF"/>
              </a:solidFill>
            </p:grpSpPr>
            <p:sp>
              <p:nvSpPr>
                <p:cNvPr id="188" name="Freeform: Shape 461">
                  <a:extLst>
                    <a:ext uri="{FF2B5EF4-FFF2-40B4-BE49-F238E27FC236}">
                      <a16:creationId xmlns:a16="http://schemas.microsoft.com/office/drawing/2014/main" id="{865D77A4-C288-45D2-B983-B5BE8A847EC3}"/>
                    </a:ext>
                  </a:extLst>
                </p:cNvPr>
                <p:cNvSpPr/>
                <p:nvPr/>
              </p:nvSpPr>
              <p:spPr bwMode="auto">
                <a:xfrm>
                  <a:off x="3363522" y="3695437"/>
                  <a:ext cx="177164" cy="76200"/>
                </a:xfrm>
                <a:custGeom>
                  <a:avLst/>
                  <a:gdLst>
                    <a:gd name="connsiteX0" fmla="*/ 177165 w 177164"/>
                    <a:gd name="connsiteY0" fmla="*/ 76200 h 76200"/>
                    <a:gd name="connsiteX1" fmla="*/ 88582 w 177164"/>
                    <a:gd name="connsiteY1" fmla="*/ 0 h 76200"/>
                    <a:gd name="connsiteX2" fmla="*/ 0 w 177164"/>
                    <a:gd name="connsiteY2" fmla="*/ 76200 h 76200"/>
                    <a:gd name="connsiteX3" fmla="*/ 177165 w 177164"/>
                    <a:gd name="connsiteY3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7164" h="76200" extrusionOk="0">
                      <a:moveTo>
                        <a:pt x="177165" y="76200"/>
                      </a:moveTo>
                      <a:cubicBezTo>
                        <a:pt x="177165" y="29528"/>
                        <a:pt x="137160" y="0"/>
                        <a:pt x="88582" y="0"/>
                      </a:cubicBezTo>
                      <a:cubicBezTo>
                        <a:pt x="40005" y="0"/>
                        <a:pt x="0" y="29528"/>
                        <a:pt x="0" y="76200"/>
                      </a:cubicBezTo>
                      <a:lnTo>
                        <a:pt x="177165" y="76200"/>
                      </a:ln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lang="en-US" sz="1800" b="1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9" name="Freeform: Shape 462">
                  <a:extLst>
                    <a:ext uri="{FF2B5EF4-FFF2-40B4-BE49-F238E27FC236}">
                      <a16:creationId xmlns:a16="http://schemas.microsoft.com/office/drawing/2014/main" id="{89829314-8274-4730-AB93-726BE9509759}"/>
                    </a:ext>
                  </a:extLst>
                </p:cNvPr>
                <p:cNvSpPr/>
                <p:nvPr/>
              </p:nvSpPr>
              <p:spPr bwMode="auto">
                <a:xfrm>
                  <a:off x="3405432" y="3584948"/>
                  <a:ext cx="93345" cy="93344"/>
                </a:xfrm>
                <a:custGeom>
                  <a:avLst/>
                  <a:gdLst>
                    <a:gd name="connsiteX0" fmla="*/ 93345 w 93345"/>
                    <a:gd name="connsiteY0" fmla="*/ 46673 h 93344"/>
                    <a:gd name="connsiteX1" fmla="*/ 46673 w 93345"/>
                    <a:gd name="connsiteY1" fmla="*/ 93345 h 93344"/>
                    <a:gd name="connsiteX2" fmla="*/ 0 w 93345"/>
                    <a:gd name="connsiteY2" fmla="*/ 46673 h 93344"/>
                    <a:gd name="connsiteX3" fmla="*/ 46673 w 93345"/>
                    <a:gd name="connsiteY3" fmla="*/ 0 h 93344"/>
                    <a:gd name="connsiteX4" fmla="*/ 93345 w 93345"/>
                    <a:gd name="connsiteY4" fmla="*/ 46673 h 93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3345" h="93344" extrusionOk="0">
                      <a:moveTo>
                        <a:pt x="93345" y="46673"/>
                      </a:moveTo>
                      <a:cubicBezTo>
                        <a:pt x="93345" y="72449"/>
                        <a:pt x="72449" y="93345"/>
                        <a:pt x="46673" y="93345"/>
                      </a:cubicBezTo>
                      <a:cubicBezTo>
                        <a:pt x="20896" y="93345"/>
                        <a:pt x="0" y="72449"/>
                        <a:pt x="0" y="46673"/>
                      </a:cubicBezTo>
                      <a:cubicBezTo>
                        <a:pt x="0" y="20896"/>
                        <a:pt x="20896" y="0"/>
                        <a:pt x="46673" y="0"/>
                      </a:cubicBezTo>
                      <a:cubicBezTo>
                        <a:pt x="72449" y="0"/>
                        <a:pt x="93345" y="20896"/>
                        <a:pt x="93345" y="4667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lang="en-US" sz="1800" b="1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</p:grpSp>
      <p:grpSp>
        <p:nvGrpSpPr>
          <p:cNvPr id="190" name="Graphic 30">
            <a:extLst>
              <a:ext uri="{FF2B5EF4-FFF2-40B4-BE49-F238E27FC236}">
                <a16:creationId xmlns:a16="http://schemas.microsoft.com/office/drawing/2014/main" id="{863EABAF-4035-420D-A58E-F62C6200F855}"/>
              </a:ext>
            </a:extLst>
          </p:cNvPr>
          <p:cNvGrpSpPr/>
          <p:nvPr/>
        </p:nvGrpSpPr>
        <p:grpSpPr bwMode="auto">
          <a:xfrm>
            <a:off x="6270331" y="6008963"/>
            <a:ext cx="614363" cy="614363"/>
            <a:chOff x="3234236" y="1022499"/>
            <a:chExt cx="409575" cy="409575"/>
          </a:xfrm>
        </p:grpSpPr>
        <p:sp>
          <p:nvSpPr>
            <p:cNvPr id="191" name="Freeform: Shape 2">
              <a:extLst>
                <a:ext uri="{FF2B5EF4-FFF2-40B4-BE49-F238E27FC236}">
                  <a16:creationId xmlns:a16="http://schemas.microsoft.com/office/drawing/2014/main" id="{E53109C7-A75E-4BB3-80BA-FD0738E348BE}"/>
                </a:ext>
              </a:extLst>
            </p:cNvPr>
            <p:cNvSpPr/>
            <p:nvPr/>
          </p:nvSpPr>
          <p:spPr bwMode="auto">
            <a:xfrm>
              <a:off x="3234236" y="1022499"/>
              <a:ext cx="409575" cy="409575"/>
            </a:xfrm>
            <a:custGeom>
              <a:avLst/>
              <a:gdLst>
                <a:gd name="connsiteX0" fmla="*/ 0 w 409575"/>
                <a:gd name="connsiteY0" fmla="*/ 0 h 409575"/>
                <a:gd name="connsiteX1" fmla="*/ 409575 w 409575"/>
                <a:gd name="connsiteY1" fmla="*/ 0 h 409575"/>
                <a:gd name="connsiteX2" fmla="*/ 409575 w 409575"/>
                <a:gd name="connsiteY2" fmla="*/ 409575 h 409575"/>
                <a:gd name="connsiteX3" fmla="*/ 0 w 409575"/>
                <a:gd name="connsiteY3" fmla="*/ 40957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575" h="409575" extrusionOk="0">
                  <a:moveTo>
                    <a:pt x="0" y="0"/>
                  </a:moveTo>
                  <a:lnTo>
                    <a:pt x="409575" y="0"/>
                  </a:lnTo>
                  <a:lnTo>
                    <a:pt x="409575" y="409575"/>
                  </a:lnTo>
                  <a:lnTo>
                    <a:pt x="0" y="409575"/>
                  </a:lnTo>
                  <a:close/>
                </a:path>
              </a:pathLst>
            </a:custGeom>
            <a:solidFill>
              <a:srgbClr val="676A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>
                  <a:srgbClr val="000000"/>
                </a:buCl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192" name="Graphic 30">
              <a:extLst>
                <a:ext uri="{FF2B5EF4-FFF2-40B4-BE49-F238E27FC236}">
                  <a16:creationId xmlns:a16="http://schemas.microsoft.com/office/drawing/2014/main" id="{731E6D49-515F-40F9-BD81-BC5EBD8665D8}"/>
                </a:ext>
              </a:extLst>
            </p:cNvPr>
            <p:cNvGrpSpPr/>
            <p:nvPr/>
          </p:nvGrpSpPr>
          <p:grpSpPr bwMode="auto">
            <a:xfrm>
              <a:off x="3262810" y="1041549"/>
              <a:ext cx="361950" cy="361950"/>
              <a:chOff x="3262810" y="1041549"/>
              <a:chExt cx="361950" cy="361950"/>
            </a:xfrm>
            <a:solidFill>
              <a:srgbClr val="000000"/>
            </a:solidFill>
          </p:grpSpPr>
          <p:grpSp>
            <p:nvGrpSpPr>
              <p:cNvPr id="193" name="Graphic 30">
                <a:extLst>
                  <a:ext uri="{FF2B5EF4-FFF2-40B4-BE49-F238E27FC236}">
                    <a16:creationId xmlns:a16="http://schemas.microsoft.com/office/drawing/2014/main" id="{34E9589D-1351-4D0A-8ECE-C761AE99E860}"/>
                  </a:ext>
                </a:extLst>
              </p:cNvPr>
              <p:cNvGrpSpPr/>
              <p:nvPr/>
            </p:nvGrpSpPr>
            <p:grpSpPr bwMode="auto">
              <a:xfrm>
                <a:off x="3348526" y="1098699"/>
                <a:ext cx="209550" cy="270645"/>
                <a:chOff x="3348526" y="1098699"/>
                <a:chExt cx="209550" cy="270645"/>
              </a:xfrm>
              <a:solidFill>
                <a:srgbClr val="FFFFFF"/>
              </a:solidFill>
            </p:grpSpPr>
            <p:sp>
              <p:nvSpPr>
                <p:cNvPr id="195" name="Freeform: Shape 6">
                  <a:extLst>
                    <a:ext uri="{FF2B5EF4-FFF2-40B4-BE49-F238E27FC236}">
                      <a16:creationId xmlns:a16="http://schemas.microsoft.com/office/drawing/2014/main" id="{4F92897A-E138-4E77-9B36-DA4291B872E1}"/>
                    </a:ext>
                  </a:extLst>
                </p:cNvPr>
                <p:cNvSpPr/>
                <p:nvPr/>
              </p:nvSpPr>
              <p:spPr bwMode="auto">
                <a:xfrm rot="-2700000">
                  <a:off x="3417664" y="1329271"/>
                  <a:ext cx="67351" cy="19050"/>
                </a:xfrm>
                <a:custGeom>
                  <a:avLst/>
                  <a:gdLst>
                    <a:gd name="connsiteX0" fmla="*/ 19 w 67351"/>
                    <a:gd name="connsiteY0" fmla="*/ 32 h 19050"/>
                    <a:gd name="connsiteX1" fmla="*/ 67371 w 67351"/>
                    <a:gd name="connsiteY1" fmla="*/ 32 h 19050"/>
                    <a:gd name="connsiteX2" fmla="*/ 67371 w 67351"/>
                    <a:gd name="connsiteY2" fmla="*/ 19082 h 19050"/>
                    <a:gd name="connsiteX3" fmla="*/ 19 w 67351"/>
                    <a:gd name="connsiteY3" fmla="*/ 19082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351" h="19050" extrusionOk="0">
                      <a:moveTo>
                        <a:pt x="19" y="32"/>
                      </a:moveTo>
                      <a:lnTo>
                        <a:pt x="67371" y="32"/>
                      </a:lnTo>
                      <a:lnTo>
                        <a:pt x="67371" y="19082"/>
                      </a:lnTo>
                      <a:lnTo>
                        <a:pt x="19" y="190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6" name="Freeform: Shape 8">
                  <a:extLst>
                    <a:ext uri="{FF2B5EF4-FFF2-40B4-BE49-F238E27FC236}">
                      <a16:creationId xmlns:a16="http://schemas.microsoft.com/office/drawing/2014/main" id="{1F27DE2B-F362-4081-A823-C2E2ACF85300}"/>
                    </a:ext>
                  </a:extLst>
                </p:cNvPr>
                <p:cNvSpPr/>
                <p:nvPr/>
              </p:nvSpPr>
              <p:spPr bwMode="auto">
                <a:xfrm>
                  <a:off x="3462826" y="1232049"/>
                  <a:ext cx="95250" cy="95250"/>
                </a:xfrm>
                <a:custGeom>
                  <a:avLst/>
                  <a:gdLst>
                    <a:gd name="connsiteX0" fmla="*/ 47625 w 95250"/>
                    <a:gd name="connsiteY0" fmla="*/ 0 h 95250"/>
                    <a:gd name="connsiteX1" fmla="*/ 0 w 95250"/>
                    <a:gd name="connsiteY1" fmla="*/ 47625 h 95250"/>
                    <a:gd name="connsiteX2" fmla="*/ 47625 w 95250"/>
                    <a:gd name="connsiteY2" fmla="*/ 95250 h 95250"/>
                    <a:gd name="connsiteX3" fmla="*/ 95250 w 95250"/>
                    <a:gd name="connsiteY3" fmla="*/ 47625 h 95250"/>
                    <a:gd name="connsiteX4" fmla="*/ 47625 w 95250"/>
                    <a:gd name="connsiteY4" fmla="*/ 0 h 95250"/>
                    <a:gd name="connsiteX5" fmla="*/ 47625 w 95250"/>
                    <a:gd name="connsiteY5" fmla="*/ 80963 h 95250"/>
                    <a:gd name="connsiteX6" fmla="*/ 14288 w 95250"/>
                    <a:gd name="connsiteY6" fmla="*/ 47625 h 95250"/>
                    <a:gd name="connsiteX7" fmla="*/ 47625 w 95250"/>
                    <a:gd name="connsiteY7" fmla="*/ 14288 h 95250"/>
                    <a:gd name="connsiteX8" fmla="*/ 80963 w 95250"/>
                    <a:gd name="connsiteY8" fmla="*/ 47625 h 95250"/>
                    <a:gd name="connsiteX9" fmla="*/ 47625 w 95250"/>
                    <a:gd name="connsiteY9" fmla="*/ 80963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5250" h="95250" extrusionOk="0">
                      <a:moveTo>
                        <a:pt x="47625" y="0"/>
                      </a:moveTo>
                      <a:cubicBezTo>
                        <a:pt x="21323" y="0"/>
                        <a:pt x="0" y="21327"/>
                        <a:pt x="0" y="47625"/>
                      </a:cubicBezTo>
                      <a:cubicBezTo>
                        <a:pt x="0" y="73923"/>
                        <a:pt x="21323" y="95250"/>
                        <a:pt x="47625" y="95250"/>
                      </a:cubicBezTo>
                      <a:cubicBezTo>
                        <a:pt x="73927" y="95250"/>
                        <a:pt x="95250" y="73923"/>
                        <a:pt x="95250" y="47625"/>
                      </a:cubicBezTo>
                      <a:cubicBezTo>
                        <a:pt x="95250" y="21327"/>
                        <a:pt x="73927" y="0"/>
                        <a:pt x="47625" y="0"/>
                      </a:cubicBezTo>
                      <a:close/>
                      <a:moveTo>
                        <a:pt x="47625" y="80963"/>
                      </a:moveTo>
                      <a:cubicBezTo>
                        <a:pt x="29213" y="80963"/>
                        <a:pt x="14288" y="66037"/>
                        <a:pt x="14288" y="47625"/>
                      </a:cubicBezTo>
                      <a:cubicBezTo>
                        <a:pt x="14288" y="29213"/>
                        <a:pt x="29213" y="14288"/>
                        <a:pt x="47625" y="14288"/>
                      </a:cubicBezTo>
                      <a:cubicBezTo>
                        <a:pt x="66037" y="14288"/>
                        <a:pt x="80963" y="29213"/>
                        <a:pt x="80963" y="47625"/>
                      </a:cubicBezTo>
                      <a:cubicBezTo>
                        <a:pt x="80963" y="66037"/>
                        <a:pt x="66037" y="80963"/>
                        <a:pt x="47625" y="8096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7" name="Freeform: Shape 9">
                  <a:extLst>
                    <a:ext uri="{FF2B5EF4-FFF2-40B4-BE49-F238E27FC236}">
                      <a16:creationId xmlns:a16="http://schemas.microsoft.com/office/drawing/2014/main" id="{6B8FA5AB-7F0D-495D-9ADE-4B609D6C4922}"/>
                    </a:ext>
                  </a:extLst>
                </p:cNvPr>
                <p:cNvSpPr/>
                <p:nvPr/>
              </p:nvSpPr>
              <p:spPr bwMode="auto">
                <a:xfrm>
                  <a:off x="3348526" y="1098699"/>
                  <a:ext cx="180975" cy="228600"/>
                </a:xfrm>
                <a:custGeom>
                  <a:avLst/>
                  <a:gdLst>
                    <a:gd name="connsiteX0" fmla="*/ 0 w 180975"/>
                    <a:gd name="connsiteY0" fmla="*/ 0 h 228600"/>
                    <a:gd name="connsiteX1" fmla="*/ 0 w 180975"/>
                    <a:gd name="connsiteY1" fmla="*/ 228600 h 228600"/>
                    <a:gd name="connsiteX2" fmla="*/ 79277 w 180975"/>
                    <a:gd name="connsiteY2" fmla="*/ 228600 h 228600"/>
                    <a:gd name="connsiteX3" fmla="*/ 103642 w 180975"/>
                    <a:gd name="connsiteY3" fmla="*/ 204235 h 228600"/>
                    <a:gd name="connsiteX4" fmla="*/ 99060 w 180975"/>
                    <a:gd name="connsiteY4" fmla="*/ 180975 h 228600"/>
                    <a:gd name="connsiteX5" fmla="*/ 161925 w 180975"/>
                    <a:gd name="connsiteY5" fmla="*/ 118110 h 228600"/>
                    <a:gd name="connsiteX6" fmla="*/ 180975 w 180975"/>
                    <a:gd name="connsiteY6" fmla="*/ 121082 h 228600"/>
                    <a:gd name="connsiteX7" fmla="*/ 180975 w 180975"/>
                    <a:gd name="connsiteY7" fmla="*/ 0 h 228600"/>
                    <a:gd name="connsiteX8" fmla="*/ 85725 w 180975"/>
                    <a:gd name="connsiteY8" fmla="*/ 104775 h 228600"/>
                    <a:gd name="connsiteX9" fmla="*/ 38100 w 180975"/>
                    <a:gd name="connsiteY9" fmla="*/ 104775 h 228600"/>
                    <a:gd name="connsiteX10" fmla="*/ 38100 w 180975"/>
                    <a:gd name="connsiteY10" fmla="*/ 95250 h 228600"/>
                    <a:gd name="connsiteX11" fmla="*/ 85725 w 180975"/>
                    <a:gd name="connsiteY11" fmla="*/ 95250 h 228600"/>
                    <a:gd name="connsiteX12" fmla="*/ 123825 w 180975"/>
                    <a:gd name="connsiteY12" fmla="*/ 76200 h 228600"/>
                    <a:gd name="connsiteX13" fmla="*/ 38100 w 180975"/>
                    <a:gd name="connsiteY13" fmla="*/ 76200 h 228600"/>
                    <a:gd name="connsiteX14" fmla="*/ 38100 w 180975"/>
                    <a:gd name="connsiteY14" fmla="*/ 66675 h 228600"/>
                    <a:gd name="connsiteX15" fmla="*/ 123825 w 180975"/>
                    <a:gd name="connsiteY15" fmla="*/ 66675 h 228600"/>
                    <a:gd name="connsiteX16" fmla="*/ 142875 w 180975"/>
                    <a:gd name="connsiteY16" fmla="*/ 47625 h 228600"/>
                    <a:gd name="connsiteX17" fmla="*/ 38100 w 180975"/>
                    <a:gd name="connsiteY17" fmla="*/ 47625 h 228600"/>
                    <a:gd name="connsiteX18" fmla="*/ 38100 w 180975"/>
                    <a:gd name="connsiteY18" fmla="*/ 38100 h 228600"/>
                    <a:gd name="connsiteX19" fmla="*/ 142875 w 180975"/>
                    <a:gd name="connsiteY19" fmla="*/ 381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0975" h="228600" extrusionOk="0">
                      <a:moveTo>
                        <a:pt x="0" y="0"/>
                      </a:moveTo>
                      <a:lnTo>
                        <a:pt x="0" y="228600"/>
                      </a:lnTo>
                      <a:lnTo>
                        <a:pt x="79277" y="228600"/>
                      </a:lnTo>
                      <a:lnTo>
                        <a:pt x="103642" y="204235"/>
                      </a:lnTo>
                      <a:cubicBezTo>
                        <a:pt x="100636" y="196844"/>
                        <a:pt x="99081" y="188947"/>
                        <a:pt x="99060" y="180975"/>
                      </a:cubicBezTo>
                      <a:cubicBezTo>
                        <a:pt x="99097" y="146275"/>
                        <a:pt x="127221" y="118148"/>
                        <a:pt x="161925" y="118110"/>
                      </a:cubicBezTo>
                      <a:cubicBezTo>
                        <a:pt x="168391" y="118110"/>
                        <a:pt x="174816" y="119110"/>
                        <a:pt x="180975" y="121082"/>
                      </a:cubicBezTo>
                      <a:lnTo>
                        <a:pt x="180975" y="0"/>
                      </a:lnTo>
                      <a:close/>
                      <a:moveTo>
                        <a:pt x="85725" y="104775"/>
                      </a:moveTo>
                      <a:lnTo>
                        <a:pt x="38100" y="104775"/>
                      </a:lnTo>
                      <a:lnTo>
                        <a:pt x="38100" y="95250"/>
                      </a:lnTo>
                      <a:lnTo>
                        <a:pt x="85725" y="95250"/>
                      </a:lnTo>
                      <a:close/>
                      <a:moveTo>
                        <a:pt x="123825" y="76200"/>
                      </a:moveTo>
                      <a:lnTo>
                        <a:pt x="38100" y="76200"/>
                      </a:lnTo>
                      <a:lnTo>
                        <a:pt x="38100" y="66675"/>
                      </a:lnTo>
                      <a:lnTo>
                        <a:pt x="123825" y="66675"/>
                      </a:lnTo>
                      <a:close/>
                      <a:moveTo>
                        <a:pt x="142875" y="47625"/>
                      </a:moveTo>
                      <a:lnTo>
                        <a:pt x="38100" y="47625"/>
                      </a:lnTo>
                      <a:lnTo>
                        <a:pt x="38100" y="38100"/>
                      </a:lnTo>
                      <a:lnTo>
                        <a:pt x="142875" y="381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94" name="Freeform: Shape 10">
                <a:extLst>
                  <a:ext uri="{FF2B5EF4-FFF2-40B4-BE49-F238E27FC236}">
                    <a16:creationId xmlns:a16="http://schemas.microsoft.com/office/drawing/2014/main" id="{D8AF63C8-47A6-4CD8-905D-884D90F116DD}"/>
                  </a:ext>
                </a:extLst>
              </p:cNvPr>
              <p:cNvSpPr/>
              <p:nvPr/>
            </p:nvSpPr>
            <p:spPr bwMode="auto">
              <a:xfrm>
                <a:off x="3262810" y="1041549"/>
                <a:ext cx="361950" cy="361950"/>
              </a:xfrm>
              <a:custGeom>
                <a:avLst/>
                <a:gdLst>
                  <a:gd name="connsiteX0" fmla="*/ 0 w 361950"/>
                  <a:gd name="connsiteY0" fmla="*/ 0 h 361950"/>
                  <a:gd name="connsiteX1" fmla="*/ 361950 w 361950"/>
                  <a:gd name="connsiteY1" fmla="*/ 0 h 361950"/>
                  <a:gd name="connsiteX2" fmla="*/ 361950 w 361950"/>
                  <a:gd name="connsiteY2" fmla="*/ 361950 h 361950"/>
                  <a:gd name="connsiteX3" fmla="*/ 0 w 361950"/>
                  <a:gd name="connsiteY3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61950" extrusionOk="0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361950"/>
                    </a:lnTo>
                    <a:lnTo>
                      <a:pt x="0" y="361950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>
                    <a:srgbClr val="000000"/>
                  </a:buCl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98" name="Graphic 36">
            <a:extLst>
              <a:ext uri="{FF2B5EF4-FFF2-40B4-BE49-F238E27FC236}">
                <a16:creationId xmlns:a16="http://schemas.microsoft.com/office/drawing/2014/main" id="{49CC7088-36BE-4F68-B990-0BE481EA19CC}"/>
              </a:ext>
            </a:extLst>
          </p:cNvPr>
          <p:cNvGrpSpPr/>
          <p:nvPr/>
        </p:nvGrpSpPr>
        <p:grpSpPr bwMode="auto">
          <a:xfrm>
            <a:off x="8069918" y="6018584"/>
            <a:ext cx="614363" cy="614363"/>
            <a:chOff x="4265955" y="1022499"/>
            <a:chExt cx="409575" cy="409575"/>
          </a:xfrm>
        </p:grpSpPr>
        <p:sp>
          <p:nvSpPr>
            <p:cNvPr id="199" name="Freeform: Shape 29">
              <a:extLst>
                <a:ext uri="{FF2B5EF4-FFF2-40B4-BE49-F238E27FC236}">
                  <a16:creationId xmlns:a16="http://schemas.microsoft.com/office/drawing/2014/main" id="{2D1F4E08-25E0-4EF6-B30C-36CE7B28648F}"/>
                </a:ext>
              </a:extLst>
            </p:cNvPr>
            <p:cNvSpPr/>
            <p:nvPr/>
          </p:nvSpPr>
          <p:spPr bwMode="auto">
            <a:xfrm>
              <a:off x="4265955" y="1022499"/>
              <a:ext cx="409575" cy="409575"/>
            </a:xfrm>
            <a:custGeom>
              <a:avLst/>
              <a:gdLst>
                <a:gd name="connsiteX0" fmla="*/ 0 w 409575"/>
                <a:gd name="connsiteY0" fmla="*/ 0 h 409575"/>
                <a:gd name="connsiteX1" fmla="*/ 409575 w 409575"/>
                <a:gd name="connsiteY1" fmla="*/ 0 h 409575"/>
                <a:gd name="connsiteX2" fmla="*/ 409575 w 409575"/>
                <a:gd name="connsiteY2" fmla="*/ 409575 h 409575"/>
                <a:gd name="connsiteX3" fmla="*/ 0 w 409575"/>
                <a:gd name="connsiteY3" fmla="*/ 40957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575" h="409575" extrusionOk="0">
                  <a:moveTo>
                    <a:pt x="0" y="0"/>
                  </a:moveTo>
                  <a:lnTo>
                    <a:pt x="409575" y="0"/>
                  </a:lnTo>
                  <a:lnTo>
                    <a:pt x="409575" y="409575"/>
                  </a:lnTo>
                  <a:lnTo>
                    <a:pt x="0" y="409575"/>
                  </a:lnTo>
                  <a:close/>
                </a:path>
              </a:pathLst>
            </a:custGeom>
            <a:solidFill>
              <a:srgbClr val="676A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>
                  <a:srgbClr val="000000"/>
                </a:buCl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200" name="Graphic 36">
              <a:extLst>
                <a:ext uri="{FF2B5EF4-FFF2-40B4-BE49-F238E27FC236}">
                  <a16:creationId xmlns:a16="http://schemas.microsoft.com/office/drawing/2014/main" id="{26BD2737-04FF-4C06-8198-637445174217}"/>
                </a:ext>
              </a:extLst>
            </p:cNvPr>
            <p:cNvGrpSpPr/>
            <p:nvPr/>
          </p:nvGrpSpPr>
          <p:grpSpPr bwMode="auto">
            <a:xfrm>
              <a:off x="4294530" y="1041549"/>
              <a:ext cx="361950" cy="361950"/>
              <a:chOff x="4294530" y="1041549"/>
              <a:chExt cx="361950" cy="361950"/>
            </a:xfrm>
            <a:solidFill>
              <a:srgbClr val="000000"/>
            </a:solidFill>
          </p:grpSpPr>
          <p:grpSp>
            <p:nvGrpSpPr>
              <p:cNvPr id="201" name="Graphic 36">
                <a:extLst>
                  <a:ext uri="{FF2B5EF4-FFF2-40B4-BE49-F238E27FC236}">
                    <a16:creationId xmlns:a16="http://schemas.microsoft.com/office/drawing/2014/main" id="{FA81BC79-5DFF-4097-8242-FB5B57E4671D}"/>
                  </a:ext>
                </a:extLst>
              </p:cNvPr>
              <p:cNvGrpSpPr/>
              <p:nvPr/>
            </p:nvGrpSpPr>
            <p:grpSpPr bwMode="auto">
              <a:xfrm>
                <a:off x="4380245" y="1108224"/>
                <a:ext cx="219074" cy="247650"/>
                <a:chOff x="4380245" y="1108224"/>
                <a:chExt cx="219074" cy="247650"/>
              </a:xfrm>
              <a:solidFill>
                <a:srgbClr val="FFFFFF"/>
              </a:solidFill>
            </p:grpSpPr>
            <p:sp>
              <p:nvSpPr>
                <p:cNvPr id="203" name="Freeform: Shape 44">
                  <a:extLst>
                    <a:ext uri="{FF2B5EF4-FFF2-40B4-BE49-F238E27FC236}">
                      <a16:creationId xmlns:a16="http://schemas.microsoft.com/office/drawing/2014/main" id="{E13E09A5-FAE0-4715-9207-5E247194BB87}"/>
                    </a:ext>
                  </a:extLst>
                </p:cNvPr>
                <p:cNvSpPr/>
                <p:nvPr/>
              </p:nvSpPr>
              <p:spPr bwMode="auto">
                <a:xfrm>
                  <a:off x="4380245" y="1108224"/>
                  <a:ext cx="180975" cy="228600"/>
                </a:xfrm>
                <a:custGeom>
                  <a:avLst/>
                  <a:gdLst>
                    <a:gd name="connsiteX0" fmla="*/ 80010 w 180975"/>
                    <a:gd name="connsiteY0" fmla="*/ 185738 h 228600"/>
                    <a:gd name="connsiteX1" fmla="*/ 157163 w 180975"/>
                    <a:gd name="connsiteY1" fmla="*/ 108585 h 228600"/>
                    <a:gd name="connsiteX2" fmla="*/ 180975 w 180975"/>
                    <a:gd name="connsiteY2" fmla="*/ 112395 h 228600"/>
                    <a:gd name="connsiteX3" fmla="*/ 180975 w 180975"/>
                    <a:gd name="connsiteY3" fmla="*/ 0 h 228600"/>
                    <a:gd name="connsiteX4" fmla="*/ 0 w 180975"/>
                    <a:gd name="connsiteY4" fmla="*/ 0 h 228600"/>
                    <a:gd name="connsiteX5" fmla="*/ 0 w 180975"/>
                    <a:gd name="connsiteY5" fmla="*/ 228600 h 228600"/>
                    <a:gd name="connsiteX6" fmla="*/ 93059 w 180975"/>
                    <a:gd name="connsiteY6" fmla="*/ 228600 h 228600"/>
                    <a:gd name="connsiteX7" fmla="*/ 80010 w 180975"/>
                    <a:gd name="connsiteY7" fmla="*/ 185738 h 228600"/>
                    <a:gd name="connsiteX8" fmla="*/ 38100 w 180975"/>
                    <a:gd name="connsiteY8" fmla="*/ 38100 h 228600"/>
                    <a:gd name="connsiteX9" fmla="*/ 142875 w 180975"/>
                    <a:gd name="connsiteY9" fmla="*/ 38100 h 228600"/>
                    <a:gd name="connsiteX10" fmla="*/ 142875 w 180975"/>
                    <a:gd name="connsiteY10" fmla="*/ 47625 h 228600"/>
                    <a:gd name="connsiteX11" fmla="*/ 38100 w 180975"/>
                    <a:gd name="connsiteY11" fmla="*/ 47625 h 228600"/>
                    <a:gd name="connsiteX12" fmla="*/ 38100 w 180975"/>
                    <a:gd name="connsiteY12" fmla="*/ 66675 h 228600"/>
                    <a:gd name="connsiteX13" fmla="*/ 123825 w 180975"/>
                    <a:gd name="connsiteY13" fmla="*/ 66675 h 228600"/>
                    <a:gd name="connsiteX14" fmla="*/ 123825 w 180975"/>
                    <a:gd name="connsiteY14" fmla="*/ 76200 h 228600"/>
                    <a:gd name="connsiteX15" fmla="*/ 38100 w 180975"/>
                    <a:gd name="connsiteY15" fmla="*/ 76200 h 228600"/>
                    <a:gd name="connsiteX16" fmla="*/ 38100 w 180975"/>
                    <a:gd name="connsiteY16" fmla="*/ 95250 h 228600"/>
                    <a:gd name="connsiteX17" fmla="*/ 85725 w 180975"/>
                    <a:gd name="connsiteY17" fmla="*/ 95250 h 228600"/>
                    <a:gd name="connsiteX18" fmla="*/ 85725 w 180975"/>
                    <a:gd name="connsiteY18" fmla="*/ 104775 h 228600"/>
                    <a:gd name="connsiteX19" fmla="*/ 38100 w 180975"/>
                    <a:gd name="connsiteY19" fmla="*/ 104775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0975" h="228600" extrusionOk="0">
                      <a:moveTo>
                        <a:pt x="80010" y="185738"/>
                      </a:moveTo>
                      <a:cubicBezTo>
                        <a:pt x="80052" y="143142"/>
                        <a:pt x="114570" y="108623"/>
                        <a:pt x="157163" y="108585"/>
                      </a:cubicBezTo>
                      <a:cubicBezTo>
                        <a:pt x="165251" y="108595"/>
                        <a:pt x="173287" y="109881"/>
                        <a:pt x="180975" y="112395"/>
                      </a:cubicBezTo>
                      <a:lnTo>
                        <a:pt x="180975" y="0"/>
                      </a:lnTo>
                      <a:lnTo>
                        <a:pt x="0" y="0"/>
                      </a:lnTo>
                      <a:lnTo>
                        <a:pt x="0" y="228600"/>
                      </a:lnTo>
                      <a:lnTo>
                        <a:pt x="93059" y="228600"/>
                      </a:lnTo>
                      <a:cubicBezTo>
                        <a:pt x="84541" y="215932"/>
                        <a:pt x="79997" y="201006"/>
                        <a:pt x="80010" y="185738"/>
                      </a:cubicBezTo>
                      <a:close/>
                      <a:moveTo>
                        <a:pt x="38100" y="38100"/>
                      </a:moveTo>
                      <a:lnTo>
                        <a:pt x="142875" y="38100"/>
                      </a:lnTo>
                      <a:lnTo>
                        <a:pt x="142875" y="47625"/>
                      </a:lnTo>
                      <a:lnTo>
                        <a:pt x="38100" y="47625"/>
                      </a:lnTo>
                      <a:close/>
                      <a:moveTo>
                        <a:pt x="38100" y="66675"/>
                      </a:moveTo>
                      <a:lnTo>
                        <a:pt x="123825" y="66675"/>
                      </a:lnTo>
                      <a:lnTo>
                        <a:pt x="123825" y="76200"/>
                      </a:lnTo>
                      <a:lnTo>
                        <a:pt x="38100" y="76200"/>
                      </a:lnTo>
                      <a:close/>
                      <a:moveTo>
                        <a:pt x="38100" y="95250"/>
                      </a:moveTo>
                      <a:lnTo>
                        <a:pt x="85725" y="95250"/>
                      </a:lnTo>
                      <a:lnTo>
                        <a:pt x="85725" y="104775"/>
                      </a:lnTo>
                      <a:lnTo>
                        <a:pt x="38100" y="1047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4" name="Freeform: Shape 45">
                  <a:extLst>
                    <a:ext uri="{FF2B5EF4-FFF2-40B4-BE49-F238E27FC236}">
                      <a16:creationId xmlns:a16="http://schemas.microsoft.com/office/drawing/2014/main" id="{67658DD5-082E-4DA4-9A42-51B5F3FC5DBF}"/>
                    </a:ext>
                  </a:extLst>
                </p:cNvPr>
                <p:cNvSpPr/>
                <p:nvPr/>
              </p:nvSpPr>
              <p:spPr bwMode="auto">
                <a:xfrm>
                  <a:off x="4475495" y="1232049"/>
                  <a:ext cx="123825" cy="123825"/>
                </a:xfrm>
                <a:custGeom>
                  <a:avLst/>
                  <a:gdLst>
                    <a:gd name="connsiteX0" fmla="*/ 61913 w 123825"/>
                    <a:gd name="connsiteY0" fmla="*/ 0 h 123825"/>
                    <a:gd name="connsiteX1" fmla="*/ 0 w 123825"/>
                    <a:gd name="connsiteY1" fmla="*/ 61913 h 123825"/>
                    <a:gd name="connsiteX2" fmla="*/ 61913 w 123825"/>
                    <a:gd name="connsiteY2" fmla="*/ 123825 h 123825"/>
                    <a:gd name="connsiteX3" fmla="*/ 123825 w 123825"/>
                    <a:gd name="connsiteY3" fmla="*/ 61913 h 123825"/>
                    <a:gd name="connsiteX4" fmla="*/ 61913 w 123825"/>
                    <a:gd name="connsiteY4" fmla="*/ 0 h 123825"/>
                    <a:gd name="connsiteX5" fmla="*/ 59331 w 123825"/>
                    <a:gd name="connsiteY5" fmla="*/ 99774 h 123825"/>
                    <a:gd name="connsiteX6" fmla="*/ 22765 w 123825"/>
                    <a:gd name="connsiteY6" fmla="*/ 75390 h 123825"/>
                    <a:gd name="connsiteX7" fmla="*/ 34385 w 123825"/>
                    <a:gd name="connsiteY7" fmla="*/ 57960 h 123825"/>
                    <a:gd name="connsiteX8" fmla="*/ 54969 w 123825"/>
                    <a:gd name="connsiteY8" fmla="*/ 71676 h 123825"/>
                    <a:gd name="connsiteX9" fmla="*/ 87068 w 123825"/>
                    <a:gd name="connsiteY9" fmla="*/ 31556 h 123825"/>
                    <a:gd name="connsiteX10" fmla="*/ 103432 w 123825"/>
                    <a:gd name="connsiteY10" fmla="*/ 44653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3825" h="123825" extrusionOk="0">
                      <a:moveTo>
                        <a:pt x="61913" y="0"/>
                      </a:moveTo>
                      <a:cubicBezTo>
                        <a:pt x="27719" y="0"/>
                        <a:pt x="0" y="27718"/>
                        <a:pt x="0" y="61913"/>
                      </a:cubicBezTo>
                      <a:cubicBezTo>
                        <a:pt x="0" y="96107"/>
                        <a:pt x="27719" y="123825"/>
                        <a:pt x="61913" y="123825"/>
                      </a:cubicBezTo>
                      <a:cubicBezTo>
                        <a:pt x="96106" y="123825"/>
                        <a:pt x="123825" y="96107"/>
                        <a:pt x="123825" y="61913"/>
                      </a:cubicBezTo>
                      <a:cubicBezTo>
                        <a:pt x="123825" y="27718"/>
                        <a:pt x="96106" y="0"/>
                        <a:pt x="61913" y="0"/>
                      </a:cubicBezTo>
                      <a:close/>
                      <a:moveTo>
                        <a:pt x="59331" y="99774"/>
                      </a:moveTo>
                      <a:lnTo>
                        <a:pt x="22765" y="75390"/>
                      </a:lnTo>
                      <a:lnTo>
                        <a:pt x="34385" y="57960"/>
                      </a:lnTo>
                      <a:lnTo>
                        <a:pt x="54969" y="71676"/>
                      </a:lnTo>
                      <a:lnTo>
                        <a:pt x="87068" y="31556"/>
                      </a:lnTo>
                      <a:lnTo>
                        <a:pt x="103432" y="446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202" name="Freeform: Shape 55">
                <a:extLst>
                  <a:ext uri="{FF2B5EF4-FFF2-40B4-BE49-F238E27FC236}">
                    <a16:creationId xmlns:a16="http://schemas.microsoft.com/office/drawing/2014/main" id="{C5539455-000B-4F92-A350-5301CECBA529}"/>
                  </a:ext>
                </a:extLst>
              </p:cNvPr>
              <p:cNvSpPr/>
              <p:nvPr/>
            </p:nvSpPr>
            <p:spPr bwMode="auto">
              <a:xfrm>
                <a:off x="4294530" y="1041549"/>
                <a:ext cx="361950" cy="361950"/>
              </a:xfrm>
              <a:custGeom>
                <a:avLst/>
                <a:gdLst>
                  <a:gd name="connsiteX0" fmla="*/ 0 w 361950"/>
                  <a:gd name="connsiteY0" fmla="*/ 0 h 361950"/>
                  <a:gd name="connsiteX1" fmla="*/ 361950 w 361950"/>
                  <a:gd name="connsiteY1" fmla="*/ 0 h 361950"/>
                  <a:gd name="connsiteX2" fmla="*/ 361950 w 361950"/>
                  <a:gd name="connsiteY2" fmla="*/ 361950 h 361950"/>
                  <a:gd name="connsiteX3" fmla="*/ 0 w 361950"/>
                  <a:gd name="connsiteY3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61950" extrusionOk="0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361950"/>
                    </a:lnTo>
                    <a:lnTo>
                      <a:pt x="0" y="361950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>
                    <a:srgbClr val="000000"/>
                  </a:buCl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205" name="Graphic 46">
            <a:extLst>
              <a:ext uri="{FF2B5EF4-FFF2-40B4-BE49-F238E27FC236}">
                <a16:creationId xmlns:a16="http://schemas.microsoft.com/office/drawing/2014/main" id="{5BA7E4E8-BB78-4D37-9740-29A5A76CB471}"/>
              </a:ext>
            </a:extLst>
          </p:cNvPr>
          <p:cNvGrpSpPr/>
          <p:nvPr/>
        </p:nvGrpSpPr>
        <p:grpSpPr bwMode="auto">
          <a:xfrm>
            <a:off x="9947576" y="6018584"/>
            <a:ext cx="614363" cy="614363"/>
            <a:chOff x="5278758" y="1022498"/>
            <a:chExt cx="409575" cy="409575"/>
          </a:xfrm>
        </p:grpSpPr>
        <p:sp>
          <p:nvSpPr>
            <p:cNvPr id="206" name="Freeform: Shape 60">
              <a:extLst>
                <a:ext uri="{FF2B5EF4-FFF2-40B4-BE49-F238E27FC236}">
                  <a16:creationId xmlns:a16="http://schemas.microsoft.com/office/drawing/2014/main" id="{5DB93353-AB9A-44E0-8459-326FCF22F02D}"/>
                </a:ext>
              </a:extLst>
            </p:cNvPr>
            <p:cNvSpPr/>
            <p:nvPr/>
          </p:nvSpPr>
          <p:spPr bwMode="auto">
            <a:xfrm>
              <a:off x="5278758" y="1022498"/>
              <a:ext cx="409575" cy="409575"/>
            </a:xfrm>
            <a:custGeom>
              <a:avLst/>
              <a:gdLst>
                <a:gd name="connsiteX0" fmla="*/ 0 w 409575"/>
                <a:gd name="connsiteY0" fmla="*/ 0 h 409575"/>
                <a:gd name="connsiteX1" fmla="*/ 409575 w 409575"/>
                <a:gd name="connsiteY1" fmla="*/ 0 h 409575"/>
                <a:gd name="connsiteX2" fmla="*/ 409575 w 409575"/>
                <a:gd name="connsiteY2" fmla="*/ 409575 h 409575"/>
                <a:gd name="connsiteX3" fmla="*/ 0 w 409575"/>
                <a:gd name="connsiteY3" fmla="*/ 40957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575" h="409575" extrusionOk="0">
                  <a:moveTo>
                    <a:pt x="0" y="0"/>
                  </a:moveTo>
                  <a:lnTo>
                    <a:pt x="409575" y="0"/>
                  </a:lnTo>
                  <a:lnTo>
                    <a:pt x="409575" y="409575"/>
                  </a:lnTo>
                  <a:lnTo>
                    <a:pt x="0" y="409575"/>
                  </a:lnTo>
                  <a:close/>
                </a:path>
              </a:pathLst>
            </a:custGeom>
            <a:solidFill>
              <a:srgbClr val="676A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>
                  <a:srgbClr val="000000"/>
                </a:buCl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207" name="Graphic 46">
              <a:extLst>
                <a:ext uri="{FF2B5EF4-FFF2-40B4-BE49-F238E27FC236}">
                  <a16:creationId xmlns:a16="http://schemas.microsoft.com/office/drawing/2014/main" id="{3964BCA4-8AEA-419B-9293-D2A7EF4D4230}"/>
                </a:ext>
              </a:extLst>
            </p:cNvPr>
            <p:cNvGrpSpPr/>
            <p:nvPr/>
          </p:nvGrpSpPr>
          <p:grpSpPr bwMode="auto">
            <a:xfrm>
              <a:off x="5307333" y="1022498"/>
              <a:ext cx="361950" cy="361950"/>
              <a:chOff x="5307333" y="1022498"/>
              <a:chExt cx="361950" cy="361950"/>
            </a:xfrm>
            <a:solidFill>
              <a:srgbClr val="000000"/>
            </a:solidFill>
          </p:grpSpPr>
          <p:sp>
            <p:nvSpPr>
              <p:cNvPr id="208" name="Freeform: Shape 448">
                <a:extLst>
                  <a:ext uri="{FF2B5EF4-FFF2-40B4-BE49-F238E27FC236}">
                    <a16:creationId xmlns:a16="http://schemas.microsoft.com/office/drawing/2014/main" id="{D3A12651-9CD8-4853-976E-13E630727E3C}"/>
                  </a:ext>
                </a:extLst>
              </p:cNvPr>
              <p:cNvSpPr/>
              <p:nvPr/>
            </p:nvSpPr>
            <p:spPr bwMode="auto">
              <a:xfrm>
                <a:off x="5402583" y="1098698"/>
                <a:ext cx="180975" cy="238125"/>
              </a:xfrm>
              <a:custGeom>
                <a:avLst/>
                <a:gdLst>
                  <a:gd name="connsiteX0" fmla="*/ 154305 w 180975"/>
                  <a:gd name="connsiteY0" fmla="*/ 0 h 238125"/>
                  <a:gd name="connsiteX1" fmla="*/ 154305 w 180975"/>
                  <a:gd name="connsiteY1" fmla="*/ 9525 h 238125"/>
                  <a:gd name="connsiteX2" fmla="*/ 133350 w 180975"/>
                  <a:gd name="connsiteY2" fmla="*/ 30480 h 238125"/>
                  <a:gd name="connsiteX3" fmla="*/ 47625 w 180975"/>
                  <a:gd name="connsiteY3" fmla="*/ 30480 h 238125"/>
                  <a:gd name="connsiteX4" fmla="*/ 26670 w 180975"/>
                  <a:gd name="connsiteY4" fmla="*/ 9525 h 238125"/>
                  <a:gd name="connsiteX5" fmla="*/ 26670 w 180975"/>
                  <a:gd name="connsiteY5" fmla="*/ 0 h 238125"/>
                  <a:gd name="connsiteX6" fmla="*/ 0 w 180975"/>
                  <a:gd name="connsiteY6" fmla="*/ 0 h 238125"/>
                  <a:gd name="connsiteX7" fmla="*/ 0 w 180975"/>
                  <a:gd name="connsiteY7" fmla="*/ 238125 h 238125"/>
                  <a:gd name="connsiteX8" fmla="*/ 180975 w 180975"/>
                  <a:gd name="connsiteY8" fmla="*/ 238125 h 238125"/>
                  <a:gd name="connsiteX9" fmla="*/ 180975 w 180975"/>
                  <a:gd name="connsiteY9" fmla="*/ 0 h 238125"/>
                  <a:gd name="connsiteX10" fmla="*/ 76828 w 180975"/>
                  <a:gd name="connsiteY10" fmla="*/ 180403 h 238125"/>
                  <a:gd name="connsiteX11" fmla="*/ 66047 w 180975"/>
                  <a:gd name="connsiteY11" fmla="*/ 191072 h 238125"/>
                  <a:gd name="connsiteX12" fmla="*/ 52388 w 180975"/>
                  <a:gd name="connsiteY12" fmla="*/ 177451 h 238125"/>
                  <a:gd name="connsiteX13" fmla="*/ 38728 w 180975"/>
                  <a:gd name="connsiteY13" fmla="*/ 191072 h 238125"/>
                  <a:gd name="connsiteX14" fmla="*/ 27947 w 180975"/>
                  <a:gd name="connsiteY14" fmla="*/ 180403 h 238125"/>
                  <a:gd name="connsiteX15" fmla="*/ 41615 w 180975"/>
                  <a:gd name="connsiteY15" fmla="*/ 166688 h 238125"/>
                  <a:gd name="connsiteX16" fmla="*/ 27947 w 180975"/>
                  <a:gd name="connsiteY16" fmla="*/ 152972 h 238125"/>
                  <a:gd name="connsiteX17" fmla="*/ 38728 w 180975"/>
                  <a:gd name="connsiteY17" fmla="*/ 142303 h 238125"/>
                  <a:gd name="connsiteX18" fmla="*/ 52388 w 180975"/>
                  <a:gd name="connsiteY18" fmla="*/ 155924 h 238125"/>
                  <a:gd name="connsiteX19" fmla="*/ 66047 w 180975"/>
                  <a:gd name="connsiteY19" fmla="*/ 142303 h 238125"/>
                  <a:gd name="connsiteX20" fmla="*/ 76828 w 180975"/>
                  <a:gd name="connsiteY20" fmla="*/ 152972 h 238125"/>
                  <a:gd name="connsiteX21" fmla="*/ 63160 w 180975"/>
                  <a:gd name="connsiteY21" fmla="*/ 166688 h 238125"/>
                  <a:gd name="connsiteX22" fmla="*/ 42863 w 180975"/>
                  <a:gd name="connsiteY22" fmla="*/ 120396 h 238125"/>
                  <a:gd name="connsiteX23" fmla="*/ 23184 w 180975"/>
                  <a:gd name="connsiteY23" fmla="*/ 100679 h 238125"/>
                  <a:gd name="connsiteX24" fmla="*/ 33966 w 180975"/>
                  <a:gd name="connsiteY24" fmla="*/ 89915 h 238125"/>
                  <a:gd name="connsiteX25" fmla="*/ 42863 w 180975"/>
                  <a:gd name="connsiteY25" fmla="*/ 98774 h 238125"/>
                  <a:gd name="connsiteX26" fmla="*/ 70809 w 180975"/>
                  <a:gd name="connsiteY26" fmla="*/ 70865 h 238125"/>
                  <a:gd name="connsiteX27" fmla="*/ 81591 w 180975"/>
                  <a:gd name="connsiteY27" fmla="*/ 81629 h 238125"/>
                  <a:gd name="connsiteX28" fmla="*/ 152400 w 180975"/>
                  <a:gd name="connsiteY28" fmla="*/ 190500 h 238125"/>
                  <a:gd name="connsiteX29" fmla="*/ 95250 w 180975"/>
                  <a:gd name="connsiteY29" fmla="*/ 190500 h 238125"/>
                  <a:gd name="connsiteX30" fmla="*/ 95250 w 180975"/>
                  <a:gd name="connsiteY30" fmla="*/ 180975 h 238125"/>
                  <a:gd name="connsiteX31" fmla="*/ 152400 w 180975"/>
                  <a:gd name="connsiteY31" fmla="*/ 180975 h 238125"/>
                  <a:gd name="connsiteX32" fmla="*/ 152400 w 180975"/>
                  <a:gd name="connsiteY32" fmla="*/ 171450 h 238125"/>
                  <a:gd name="connsiteX33" fmla="*/ 95250 w 180975"/>
                  <a:gd name="connsiteY33" fmla="*/ 171450 h 238125"/>
                  <a:gd name="connsiteX34" fmla="*/ 95250 w 180975"/>
                  <a:gd name="connsiteY34" fmla="*/ 161925 h 238125"/>
                  <a:gd name="connsiteX35" fmla="*/ 152400 w 180975"/>
                  <a:gd name="connsiteY35" fmla="*/ 161925 h 238125"/>
                  <a:gd name="connsiteX36" fmla="*/ 152400 w 180975"/>
                  <a:gd name="connsiteY36" fmla="*/ 152400 h 238125"/>
                  <a:gd name="connsiteX37" fmla="*/ 95250 w 180975"/>
                  <a:gd name="connsiteY37" fmla="*/ 152400 h 238125"/>
                  <a:gd name="connsiteX38" fmla="*/ 95250 w 180975"/>
                  <a:gd name="connsiteY38" fmla="*/ 142875 h 238125"/>
                  <a:gd name="connsiteX39" fmla="*/ 152400 w 180975"/>
                  <a:gd name="connsiteY39" fmla="*/ 142875 h 238125"/>
                  <a:gd name="connsiteX40" fmla="*/ 152400 w 180975"/>
                  <a:gd name="connsiteY40" fmla="*/ 114300 h 238125"/>
                  <a:gd name="connsiteX41" fmla="*/ 95250 w 180975"/>
                  <a:gd name="connsiteY41" fmla="*/ 114300 h 238125"/>
                  <a:gd name="connsiteX42" fmla="*/ 95250 w 180975"/>
                  <a:gd name="connsiteY42" fmla="*/ 104775 h 238125"/>
                  <a:gd name="connsiteX43" fmla="*/ 152400 w 180975"/>
                  <a:gd name="connsiteY43" fmla="*/ 104775 h 238125"/>
                  <a:gd name="connsiteX44" fmla="*/ 152400 w 180975"/>
                  <a:gd name="connsiteY44" fmla="*/ 95250 h 238125"/>
                  <a:gd name="connsiteX45" fmla="*/ 95250 w 180975"/>
                  <a:gd name="connsiteY45" fmla="*/ 95250 h 238125"/>
                  <a:gd name="connsiteX46" fmla="*/ 95250 w 180975"/>
                  <a:gd name="connsiteY46" fmla="*/ 85725 h 238125"/>
                  <a:gd name="connsiteX47" fmla="*/ 152400 w 180975"/>
                  <a:gd name="connsiteY47" fmla="*/ 85725 h 238125"/>
                  <a:gd name="connsiteX48" fmla="*/ 152400 w 180975"/>
                  <a:gd name="connsiteY48" fmla="*/ 76200 h 238125"/>
                  <a:gd name="connsiteX49" fmla="*/ 95250 w 180975"/>
                  <a:gd name="connsiteY49" fmla="*/ 76200 h 238125"/>
                  <a:gd name="connsiteX50" fmla="*/ 95250 w 180975"/>
                  <a:gd name="connsiteY50" fmla="*/ 66675 h 238125"/>
                  <a:gd name="connsiteX51" fmla="*/ 152400 w 180975"/>
                  <a:gd name="connsiteY51" fmla="*/ 66675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80975" h="238125" extrusionOk="0">
                    <a:moveTo>
                      <a:pt x="154305" y="0"/>
                    </a:moveTo>
                    <a:lnTo>
                      <a:pt x="154305" y="9525"/>
                    </a:lnTo>
                    <a:cubicBezTo>
                      <a:pt x="154305" y="21050"/>
                      <a:pt x="144923" y="30480"/>
                      <a:pt x="133350" y="30480"/>
                    </a:cubicBezTo>
                    <a:lnTo>
                      <a:pt x="47625" y="30480"/>
                    </a:lnTo>
                    <a:cubicBezTo>
                      <a:pt x="36052" y="30480"/>
                      <a:pt x="26670" y="21050"/>
                      <a:pt x="26670" y="9525"/>
                    </a:cubicBezTo>
                    <a:lnTo>
                      <a:pt x="26670" y="0"/>
                    </a:lnTo>
                    <a:lnTo>
                      <a:pt x="0" y="0"/>
                    </a:lnTo>
                    <a:lnTo>
                      <a:pt x="0" y="238125"/>
                    </a:lnTo>
                    <a:lnTo>
                      <a:pt x="180975" y="238125"/>
                    </a:lnTo>
                    <a:lnTo>
                      <a:pt x="180975" y="0"/>
                    </a:lnTo>
                    <a:close/>
                    <a:moveTo>
                      <a:pt x="76828" y="180403"/>
                    </a:moveTo>
                    <a:lnTo>
                      <a:pt x="66047" y="191072"/>
                    </a:lnTo>
                    <a:lnTo>
                      <a:pt x="52388" y="177451"/>
                    </a:lnTo>
                    <a:lnTo>
                      <a:pt x="38728" y="191072"/>
                    </a:lnTo>
                    <a:lnTo>
                      <a:pt x="27947" y="180403"/>
                    </a:lnTo>
                    <a:lnTo>
                      <a:pt x="41615" y="166688"/>
                    </a:lnTo>
                    <a:lnTo>
                      <a:pt x="27947" y="152972"/>
                    </a:lnTo>
                    <a:lnTo>
                      <a:pt x="38728" y="142303"/>
                    </a:lnTo>
                    <a:lnTo>
                      <a:pt x="52388" y="155924"/>
                    </a:lnTo>
                    <a:lnTo>
                      <a:pt x="66047" y="142303"/>
                    </a:lnTo>
                    <a:lnTo>
                      <a:pt x="76828" y="152972"/>
                    </a:lnTo>
                    <a:lnTo>
                      <a:pt x="63160" y="166688"/>
                    </a:lnTo>
                    <a:close/>
                    <a:moveTo>
                      <a:pt x="42863" y="120396"/>
                    </a:moveTo>
                    <a:lnTo>
                      <a:pt x="23184" y="100679"/>
                    </a:lnTo>
                    <a:lnTo>
                      <a:pt x="33966" y="89915"/>
                    </a:lnTo>
                    <a:lnTo>
                      <a:pt x="42863" y="98774"/>
                    </a:lnTo>
                    <a:lnTo>
                      <a:pt x="70809" y="70865"/>
                    </a:lnTo>
                    <a:lnTo>
                      <a:pt x="81591" y="81629"/>
                    </a:lnTo>
                    <a:close/>
                    <a:moveTo>
                      <a:pt x="152400" y="190500"/>
                    </a:moveTo>
                    <a:lnTo>
                      <a:pt x="95250" y="190500"/>
                    </a:lnTo>
                    <a:lnTo>
                      <a:pt x="95250" y="180975"/>
                    </a:lnTo>
                    <a:lnTo>
                      <a:pt x="152400" y="180975"/>
                    </a:lnTo>
                    <a:close/>
                    <a:moveTo>
                      <a:pt x="152400" y="171450"/>
                    </a:moveTo>
                    <a:lnTo>
                      <a:pt x="95250" y="171450"/>
                    </a:lnTo>
                    <a:lnTo>
                      <a:pt x="95250" y="161925"/>
                    </a:lnTo>
                    <a:lnTo>
                      <a:pt x="152400" y="161925"/>
                    </a:lnTo>
                    <a:close/>
                    <a:moveTo>
                      <a:pt x="152400" y="152400"/>
                    </a:moveTo>
                    <a:lnTo>
                      <a:pt x="95250" y="152400"/>
                    </a:lnTo>
                    <a:lnTo>
                      <a:pt x="95250" y="142875"/>
                    </a:lnTo>
                    <a:lnTo>
                      <a:pt x="152400" y="142875"/>
                    </a:lnTo>
                    <a:close/>
                    <a:moveTo>
                      <a:pt x="152400" y="114300"/>
                    </a:moveTo>
                    <a:lnTo>
                      <a:pt x="95250" y="114300"/>
                    </a:lnTo>
                    <a:lnTo>
                      <a:pt x="95250" y="104775"/>
                    </a:lnTo>
                    <a:lnTo>
                      <a:pt x="152400" y="104775"/>
                    </a:lnTo>
                    <a:close/>
                    <a:moveTo>
                      <a:pt x="152400" y="95250"/>
                    </a:moveTo>
                    <a:lnTo>
                      <a:pt x="95250" y="95250"/>
                    </a:lnTo>
                    <a:lnTo>
                      <a:pt x="95250" y="85725"/>
                    </a:lnTo>
                    <a:lnTo>
                      <a:pt x="152400" y="85725"/>
                    </a:lnTo>
                    <a:close/>
                    <a:moveTo>
                      <a:pt x="152400" y="76200"/>
                    </a:moveTo>
                    <a:lnTo>
                      <a:pt x="95250" y="76200"/>
                    </a:lnTo>
                    <a:lnTo>
                      <a:pt x="95250" y="66675"/>
                    </a:lnTo>
                    <a:lnTo>
                      <a:pt x="152400" y="6667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>
                    <a:srgbClr val="000000"/>
                  </a:buCl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9" name="Freeform: Shape 449">
                <a:extLst>
                  <a:ext uri="{FF2B5EF4-FFF2-40B4-BE49-F238E27FC236}">
                    <a16:creationId xmlns:a16="http://schemas.microsoft.com/office/drawing/2014/main" id="{637A5B2E-42DF-4A1E-97C7-9D6F4D880726}"/>
                  </a:ext>
                </a:extLst>
              </p:cNvPr>
              <p:cNvSpPr/>
              <p:nvPr/>
            </p:nvSpPr>
            <p:spPr bwMode="auto">
              <a:xfrm>
                <a:off x="5440683" y="1060598"/>
                <a:ext cx="104775" cy="57150"/>
              </a:xfrm>
              <a:custGeom>
                <a:avLst/>
                <a:gdLst>
                  <a:gd name="connsiteX0" fmla="*/ 75724 w 104775"/>
                  <a:gd name="connsiteY0" fmla="*/ 28575 h 57150"/>
                  <a:gd name="connsiteX1" fmla="*/ 76200 w 104775"/>
                  <a:gd name="connsiteY1" fmla="*/ 23813 h 57150"/>
                  <a:gd name="connsiteX2" fmla="*/ 52388 w 104775"/>
                  <a:gd name="connsiteY2" fmla="*/ 0 h 57150"/>
                  <a:gd name="connsiteX3" fmla="*/ 28575 w 104775"/>
                  <a:gd name="connsiteY3" fmla="*/ 23813 h 57150"/>
                  <a:gd name="connsiteX4" fmla="*/ 29051 w 104775"/>
                  <a:gd name="connsiteY4" fmla="*/ 28575 h 57150"/>
                  <a:gd name="connsiteX5" fmla="*/ 0 w 104775"/>
                  <a:gd name="connsiteY5" fmla="*/ 28575 h 57150"/>
                  <a:gd name="connsiteX6" fmla="*/ 0 w 104775"/>
                  <a:gd name="connsiteY6" fmla="*/ 47625 h 57150"/>
                  <a:gd name="connsiteX7" fmla="*/ 9525 w 104775"/>
                  <a:gd name="connsiteY7" fmla="*/ 57150 h 57150"/>
                  <a:gd name="connsiteX8" fmla="*/ 95250 w 104775"/>
                  <a:gd name="connsiteY8" fmla="*/ 57150 h 57150"/>
                  <a:gd name="connsiteX9" fmla="*/ 104775 w 104775"/>
                  <a:gd name="connsiteY9" fmla="*/ 47625 h 57150"/>
                  <a:gd name="connsiteX10" fmla="*/ 104775 w 104775"/>
                  <a:gd name="connsiteY10" fmla="*/ 28575 h 57150"/>
                  <a:gd name="connsiteX11" fmla="*/ 52388 w 104775"/>
                  <a:gd name="connsiteY11" fmla="*/ 40005 h 57150"/>
                  <a:gd name="connsiteX12" fmla="*/ 36195 w 104775"/>
                  <a:gd name="connsiteY12" fmla="*/ 23813 h 57150"/>
                  <a:gd name="connsiteX13" fmla="*/ 52388 w 104775"/>
                  <a:gd name="connsiteY13" fmla="*/ 7620 h 57150"/>
                  <a:gd name="connsiteX14" fmla="*/ 68580 w 104775"/>
                  <a:gd name="connsiteY14" fmla="*/ 23813 h 57150"/>
                  <a:gd name="connsiteX15" fmla="*/ 52388 w 104775"/>
                  <a:gd name="connsiteY15" fmla="*/ 4000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775" h="57150" extrusionOk="0">
                    <a:moveTo>
                      <a:pt x="75724" y="28575"/>
                    </a:moveTo>
                    <a:cubicBezTo>
                      <a:pt x="76038" y="27051"/>
                      <a:pt x="76200" y="25432"/>
                      <a:pt x="76200" y="23813"/>
                    </a:cubicBezTo>
                    <a:cubicBezTo>
                      <a:pt x="76200" y="10668"/>
                      <a:pt x="65541" y="0"/>
                      <a:pt x="52388" y="0"/>
                    </a:cubicBezTo>
                    <a:cubicBezTo>
                      <a:pt x="39234" y="0"/>
                      <a:pt x="28575" y="10668"/>
                      <a:pt x="28575" y="23813"/>
                    </a:cubicBezTo>
                    <a:cubicBezTo>
                      <a:pt x="28575" y="25432"/>
                      <a:pt x="28737" y="27051"/>
                      <a:pt x="29051" y="28575"/>
                    </a:cubicBezTo>
                    <a:lnTo>
                      <a:pt x="0" y="28575"/>
                    </a:lnTo>
                    <a:lnTo>
                      <a:pt x="0" y="47625"/>
                    </a:lnTo>
                    <a:cubicBezTo>
                      <a:pt x="0" y="52864"/>
                      <a:pt x="4267" y="57150"/>
                      <a:pt x="9525" y="57150"/>
                    </a:cubicBezTo>
                    <a:lnTo>
                      <a:pt x="95250" y="57150"/>
                    </a:lnTo>
                    <a:cubicBezTo>
                      <a:pt x="100508" y="57150"/>
                      <a:pt x="104775" y="52864"/>
                      <a:pt x="104775" y="47625"/>
                    </a:cubicBezTo>
                    <a:lnTo>
                      <a:pt x="104775" y="28575"/>
                    </a:lnTo>
                    <a:close/>
                    <a:moveTo>
                      <a:pt x="52388" y="40005"/>
                    </a:moveTo>
                    <a:cubicBezTo>
                      <a:pt x="43443" y="40005"/>
                      <a:pt x="36195" y="32765"/>
                      <a:pt x="36195" y="23813"/>
                    </a:cubicBezTo>
                    <a:cubicBezTo>
                      <a:pt x="36195" y="14860"/>
                      <a:pt x="43443" y="7620"/>
                      <a:pt x="52388" y="7620"/>
                    </a:cubicBezTo>
                    <a:cubicBezTo>
                      <a:pt x="61332" y="7620"/>
                      <a:pt x="68580" y="14860"/>
                      <a:pt x="68580" y="23813"/>
                    </a:cubicBezTo>
                    <a:cubicBezTo>
                      <a:pt x="68580" y="32765"/>
                      <a:pt x="61332" y="40005"/>
                      <a:pt x="52388" y="400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>
                    <a:srgbClr val="000000"/>
                  </a:buCl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0" name="Freeform: Shape 450">
                <a:extLst>
                  <a:ext uri="{FF2B5EF4-FFF2-40B4-BE49-F238E27FC236}">
                    <a16:creationId xmlns:a16="http://schemas.microsoft.com/office/drawing/2014/main" id="{64D1B5F1-8081-49C9-96B1-FF51933A609B}"/>
                  </a:ext>
                </a:extLst>
              </p:cNvPr>
              <p:cNvSpPr/>
              <p:nvPr/>
            </p:nvSpPr>
            <p:spPr bwMode="auto">
              <a:xfrm>
                <a:off x="5307333" y="1022498"/>
                <a:ext cx="361950" cy="361950"/>
              </a:xfrm>
              <a:custGeom>
                <a:avLst/>
                <a:gdLst>
                  <a:gd name="connsiteX0" fmla="*/ 0 w 361950"/>
                  <a:gd name="connsiteY0" fmla="*/ 0 h 361950"/>
                  <a:gd name="connsiteX1" fmla="*/ 361950 w 361950"/>
                  <a:gd name="connsiteY1" fmla="*/ 0 h 361950"/>
                  <a:gd name="connsiteX2" fmla="*/ 361950 w 361950"/>
                  <a:gd name="connsiteY2" fmla="*/ 361950 h 361950"/>
                  <a:gd name="connsiteX3" fmla="*/ 0 w 361950"/>
                  <a:gd name="connsiteY3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61950" extrusionOk="0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361950"/>
                    </a:lnTo>
                    <a:lnTo>
                      <a:pt x="0" y="361950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>
                    <a:srgbClr val="000000"/>
                  </a:buCl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211" name="Graphic 52">
            <a:extLst>
              <a:ext uri="{FF2B5EF4-FFF2-40B4-BE49-F238E27FC236}">
                <a16:creationId xmlns:a16="http://schemas.microsoft.com/office/drawing/2014/main" id="{329E30E9-D179-4DF8-93EB-3AA4ADFDD607}"/>
              </a:ext>
            </a:extLst>
          </p:cNvPr>
          <p:cNvGrpSpPr/>
          <p:nvPr/>
        </p:nvGrpSpPr>
        <p:grpSpPr bwMode="auto">
          <a:xfrm>
            <a:off x="11839354" y="6018584"/>
            <a:ext cx="614363" cy="614363"/>
            <a:chOff x="6303934" y="1022497"/>
            <a:chExt cx="409575" cy="409575"/>
          </a:xfrm>
        </p:grpSpPr>
        <p:sp>
          <p:nvSpPr>
            <p:cNvPr id="212" name="Freeform: Shape 454">
              <a:extLst>
                <a:ext uri="{FF2B5EF4-FFF2-40B4-BE49-F238E27FC236}">
                  <a16:creationId xmlns:a16="http://schemas.microsoft.com/office/drawing/2014/main" id="{71ADE37B-C12E-4882-9751-AFCD181E4798}"/>
                </a:ext>
              </a:extLst>
            </p:cNvPr>
            <p:cNvSpPr/>
            <p:nvPr/>
          </p:nvSpPr>
          <p:spPr bwMode="auto">
            <a:xfrm>
              <a:off x="6303934" y="1022497"/>
              <a:ext cx="409575" cy="409575"/>
            </a:xfrm>
            <a:custGeom>
              <a:avLst/>
              <a:gdLst>
                <a:gd name="connsiteX0" fmla="*/ 0 w 409575"/>
                <a:gd name="connsiteY0" fmla="*/ 0 h 409575"/>
                <a:gd name="connsiteX1" fmla="*/ 409575 w 409575"/>
                <a:gd name="connsiteY1" fmla="*/ 0 h 409575"/>
                <a:gd name="connsiteX2" fmla="*/ 409575 w 409575"/>
                <a:gd name="connsiteY2" fmla="*/ 409575 h 409575"/>
                <a:gd name="connsiteX3" fmla="*/ 0 w 409575"/>
                <a:gd name="connsiteY3" fmla="*/ 40957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575" h="409575" extrusionOk="0">
                  <a:moveTo>
                    <a:pt x="0" y="0"/>
                  </a:moveTo>
                  <a:lnTo>
                    <a:pt x="409575" y="0"/>
                  </a:lnTo>
                  <a:lnTo>
                    <a:pt x="409575" y="409575"/>
                  </a:lnTo>
                  <a:lnTo>
                    <a:pt x="0" y="409575"/>
                  </a:lnTo>
                  <a:close/>
                </a:path>
              </a:pathLst>
            </a:custGeom>
            <a:solidFill>
              <a:srgbClr val="676A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>
                  <a:srgbClr val="000000"/>
                </a:buCl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213" name="Graphic 52">
              <a:extLst>
                <a:ext uri="{FF2B5EF4-FFF2-40B4-BE49-F238E27FC236}">
                  <a16:creationId xmlns:a16="http://schemas.microsoft.com/office/drawing/2014/main" id="{E1996FE7-CE5C-4DCE-A2BB-00E608B85763}"/>
                </a:ext>
              </a:extLst>
            </p:cNvPr>
            <p:cNvGrpSpPr/>
            <p:nvPr/>
          </p:nvGrpSpPr>
          <p:grpSpPr bwMode="auto">
            <a:xfrm>
              <a:off x="6332509" y="1041547"/>
              <a:ext cx="361950" cy="361950"/>
              <a:chOff x="6332509" y="1041547"/>
              <a:chExt cx="361950" cy="361950"/>
            </a:xfrm>
            <a:solidFill>
              <a:srgbClr val="000000"/>
            </a:solidFill>
          </p:grpSpPr>
          <p:sp>
            <p:nvSpPr>
              <p:cNvPr id="214" name="Freeform: Shape 473">
                <a:extLst>
                  <a:ext uri="{FF2B5EF4-FFF2-40B4-BE49-F238E27FC236}">
                    <a16:creationId xmlns:a16="http://schemas.microsoft.com/office/drawing/2014/main" id="{FE830A6C-9772-4ACA-9822-72E935A7DBBD}"/>
                  </a:ext>
                </a:extLst>
              </p:cNvPr>
              <p:cNvSpPr/>
              <p:nvPr/>
            </p:nvSpPr>
            <p:spPr bwMode="auto">
              <a:xfrm>
                <a:off x="6332509" y="1041547"/>
                <a:ext cx="361950" cy="361950"/>
              </a:xfrm>
              <a:custGeom>
                <a:avLst/>
                <a:gdLst>
                  <a:gd name="connsiteX0" fmla="*/ 0 w 361950"/>
                  <a:gd name="connsiteY0" fmla="*/ 0 h 361950"/>
                  <a:gd name="connsiteX1" fmla="*/ 361950 w 361950"/>
                  <a:gd name="connsiteY1" fmla="*/ 0 h 361950"/>
                  <a:gd name="connsiteX2" fmla="*/ 361950 w 361950"/>
                  <a:gd name="connsiteY2" fmla="*/ 361950 h 361950"/>
                  <a:gd name="connsiteX3" fmla="*/ 0 w 361950"/>
                  <a:gd name="connsiteY3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61950" extrusionOk="0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361950"/>
                    </a:lnTo>
                    <a:lnTo>
                      <a:pt x="0" y="361950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>
                    <a:srgbClr val="000000"/>
                  </a:buCl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5" name="Freeform: Shape 474">
                <a:extLst>
                  <a:ext uri="{FF2B5EF4-FFF2-40B4-BE49-F238E27FC236}">
                    <a16:creationId xmlns:a16="http://schemas.microsoft.com/office/drawing/2014/main" id="{16C0F474-280B-42BC-81A5-29B89056A904}"/>
                  </a:ext>
                </a:extLst>
              </p:cNvPr>
              <p:cNvSpPr/>
              <p:nvPr/>
            </p:nvSpPr>
            <p:spPr bwMode="auto">
              <a:xfrm>
                <a:off x="6542059" y="1127272"/>
                <a:ext cx="104775" cy="190500"/>
              </a:xfrm>
              <a:custGeom>
                <a:avLst/>
                <a:gdLst>
                  <a:gd name="connsiteX0" fmla="*/ 0 w 104775"/>
                  <a:gd name="connsiteY0" fmla="*/ 0 h 190500"/>
                  <a:gd name="connsiteX1" fmla="*/ 104775 w 104775"/>
                  <a:gd name="connsiteY1" fmla="*/ 0 h 190500"/>
                  <a:gd name="connsiteX2" fmla="*/ 104775 w 104775"/>
                  <a:gd name="connsiteY2" fmla="*/ 190500 h 190500"/>
                  <a:gd name="connsiteX3" fmla="*/ 0 w 104775"/>
                  <a:gd name="connsiteY3" fmla="*/ 19050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190500" extrusionOk="0">
                    <a:moveTo>
                      <a:pt x="0" y="0"/>
                    </a:moveTo>
                    <a:lnTo>
                      <a:pt x="104775" y="0"/>
                    </a:lnTo>
                    <a:lnTo>
                      <a:pt x="104775" y="190500"/>
                    </a:lnTo>
                    <a:lnTo>
                      <a:pt x="0" y="1905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>
                    <a:srgbClr val="000000"/>
                  </a:buCl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6" name="Freeform: Shape 475">
                <a:extLst>
                  <a:ext uri="{FF2B5EF4-FFF2-40B4-BE49-F238E27FC236}">
                    <a16:creationId xmlns:a16="http://schemas.microsoft.com/office/drawing/2014/main" id="{09F4B87F-A82F-4495-8625-2453BDE06591}"/>
                  </a:ext>
                </a:extLst>
              </p:cNvPr>
              <p:cNvSpPr/>
              <p:nvPr/>
            </p:nvSpPr>
            <p:spPr bwMode="auto">
              <a:xfrm>
                <a:off x="6542059" y="1155847"/>
                <a:ext cx="38100" cy="19050"/>
              </a:xfrm>
              <a:custGeom>
                <a:avLst/>
                <a:gdLst>
                  <a:gd name="connsiteX0" fmla="*/ 0 w 38100"/>
                  <a:gd name="connsiteY0" fmla="*/ 0 h 19050"/>
                  <a:gd name="connsiteX1" fmla="*/ 38100 w 38100"/>
                  <a:gd name="connsiteY1" fmla="*/ 0 h 19050"/>
                  <a:gd name="connsiteX2" fmla="*/ 38100 w 38100"/>
                  <a:gd name="connsiteY2" fmla="*/ 19050 h 19050"/>
                  <a:gd name="connsiteX3" fmla="*/ 0 w 3810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050" extrusionOk="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006C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>
                    <a:srgbClr val="000000"/>
                  </a:buCl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7" name="Freeform: Shape 476">
                <a:extLst>
                  <a:ext uri="{FF2B5EF4-FFF2-40B4-BE49-F238E27FC236}">
                    <a16:creationId xmlns:a16="http://schemas.microsoft.com/office/drawing/2014/main" id="{8CCE2045-3BD2-4D56-8E94-337537B42A13}"/>
                  </a:ext>
                </a:extLst>
              </p:cNvPr>
              <p:cNvSpPr/>
              <p:nvPr/>
            </p:nvSpPr>
            <p:spPr bwMode="auto">
              <a:xfrm>
                <a:off x="6589684" y="1155847"/>
                <a:ext cx="38100" cy="19050"/>
              </a:xfrm>
              <a:custGeom>
                <a:avLst/>
                <a:gdLst>
                  <a:gd name="connsiteX0" fmla="*/ 0 w 38100"/>
                  <a:gd name="connsiteY0" fmla="*/ 0 h 19050"/>
                  <a:gd name="connsiteX1" fmla="*/ 38100 w 38100"/>
                  <a:gd name="connsiteY1" fmla="*/ 0 h 19050"/>
                  <a:gd name="connsiteX2" fmla="*/ 38100 w 38100"/>
                  <a:gd name="connsiteY2" fmla="*/ 19050 h 19050"/>
                  <a:gd name="connsiteX3" fmla="*/ 0 w 3810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050" extrusionOk="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006C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>
                    <a:srgbClr val="000000"/>
                  </a:buCl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8" name="Freeform: Shape 477">
                <a:extLst>
                  <a:ext uri="{FF2B5EF4-FFF2-40B4-BE49-F238E27FC236}">
                    <a16:creationId xmlns:a16="http://schemas.microsoft.com/office/drawing/2014/main" id="{00883792-0747-4B22-8A40-7705141881CE}"/>
                  </a:ext>
                </a:extLst>
              </p:cNvPr>
              <p:cNvSpPr/>
              <p:nvPr/>
            </p:nvSpPr>
            <p:spPr bwMode="auto">
              <a:xfrm>
                <a:off x="6542059" y="1193947"/>
                <a:ext cx="38100" cy="19050"/>
              </a:xfrm>
              <a:custGeom>
                <a:avLst/>
                <a:gdLst>
                  <a:gd name="connsiteX0" fmla="*/ 0 w 38100"/>
                  <a:gd name="connsiteY0" fmla="*/ 0 h 19050"/>
                  <a:gd name="connsiteX1" fmla="*/ 38100 w 38100"/>
                  <a:gd name="connsiteY1" fmla="*/ 0 h 19050"/>
                  <a:gd name="connsiteX2" fmla="*/ 38100 w 38100"/>
                  <a:gd name="connsiteY2" fmla="*/ 19050 h 19050"/>
                  <a:gd name="connsiteX3" fmla="*/ 0 w 3810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050" extrusionOk="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006C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>
                    <a:srgbClr val="000000"/>
                  </a:buCl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9" name="Freeform: Shape 478">
                <a:extLst>
                  <a:ext uri="{FF2B5EF4-FFF2-40B4-BE49-F238E27FC236}">
                    <a16:creationId xmlns:a16="http://schemas.microsoft.com/office/drawing/2014/main" id="{E0E95FBC-434F-4524-8D90-7098B5C1C31D}"/>
                  </a:ext>
                </a:extLst>
              </p:cNvPr>
              <p:cNvSpPr/>
              <p:nvPr/>
            </p:nvSpPr>
            <p:spPr bwMode="auto">
              <a:xfrm>
                <a:off x="6589684" y="1193947"/>
                <a:ext cx="38100" cy="19050"/>
              </a:xfrm>
              <a:custGeom>
                <a:avLst/>
                <a:gdLst>
                  <a:gd name="connsiteX0" fmla="*/ 0 w 38100"/>
                  <a:gd name="connsiteY0" fmla="*/ 0 h 19050"/>
                  <a:gd name="connsiteX1" fmla="*/ 38100 w 38100"/>
                  <a:gd name="connsiteY1" fmla="*/ 0 h 19050"/>
                  <a:gd name="connsiteX2" fmla="*/ 38100 w 38100"/>
                  <a:gd name="connsiteY2" fmla="*/ 19050 h 19050"/>
                  <a:gd name="connsiteX3" fmla="*/ 0 w 3810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050" extrusionOk="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006C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>
                    <a:srgbClr val="000000"/>
                  </a:buCl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0" name="Freeform: Shape 479">
                <a:extLst>
                  <a:ext uri="{FF2B5EF4-FFF2-40B4-BE49-F238E27FC236}">
                    <a16:creationId xmlns:a16="http://schemas.microsoft.com/office/drawing/2014/main" id="{EDF19292-2C90-4FC9-9497-1623509A7D7A}"/>
                  </a:ext>
                </a:extLst>
              </p:cNvPr>
              <p:cNvSpPr/>
              <p:nvPr/>
            </p:nvSpPr>
            <p:spPr bwMode="auto">
              <a:xfrm>
                <a:off x="6542059" y="1232047"/>
                <a:ext cx="38100" cy="19050"/>
              </a:xfrm>
              <a:custGeom>
                <a:avLst/>
                <a:gdLst>
                  <a:gd name="connsiteX0" fmla="*/ 0 w 38100"/>
                  <a:gd name="connsiteY0" fmla="*/ 0 h 19050"/>
                  <a:gd name="connsiteX1" fmla="*/ 38100 w 38100"/>
                  <a:gd name="connsiteY1" fmla="*/ 0 h 19050"/>
                  <a:gd name="connsiteX2" fmla="*/ 38100 w 38100"/>
                  <a:gd name="connsiteY2" fmla="*/ 19050 h 19050"/>
                  <a:gd name="connsiteX3" fmla="*/ 0 w 3810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050" extrusionOk="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006C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>
                    <a:srgbClr val="000000"/>
                  </a:buCl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1" name="Freeform: Shape 480">
                <a:extLst>
                  <a:ext uri="{FF2B5EF4-FFF2-40B4-BE49-F238E27FC236}">
                    <a16:creationId xmlns:a16="http://schemas.microsoft.com/office/drawing/2014/main" id="{D4675620-60DA-4092-9261-73CBF94F07B6}"/>
                  </a:ext>
                </a:extLst>
              </p:cNvPr>
              <p:cNvSpPr/>
              <p:nvPr/>
            </p:nvSpPr>
            <p:spPr bwMode="auto">
              <a:xfrm>
                <a:off x="6589684" y="1232047"/>
                <a:ext cx="38100" cy="19050"/>
              </a:xfrm>
              <a:custGeom>
                <a:avLst/>
                <a:gdLst>
                  <a:gd name="connsiteX0" fmla="*/ 0 w 38100"/>
                  <a:gd name="connsiteY0" fmla="*/ 0 h 19050"/>
                  <a:gd name="connsiteX1" fmla="*/ 38100 w 38100"/>
                  <a:gd name="connsiteY1" fmla="*/ 0 h 19050"/>
                  <a:gd name="connsiteX2" fmla="*/ 38100 w 38100"/>
                  <a:gd name="connsiteY2" fmla="*/ 19050 h 19050"/>
                  <a:gd name="connsiteX3" fmla="*/ 0 w 3810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050" extrusionOk="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006C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>
                    <a:srgbClr val="000000"/>
                  </a:buCl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2" name="Freeform: Shape 481">
                <a:extLst>
                  <a:ext uri="{FF2B5EF4-FFF2-40B4-BE49-F238E27FC236}">
                    <a16:creationId xmlns:a16="http://schemas.microsoft.com/office/drawing/2014/main" id="{172B51AB-E3B4-47CD-87EF-D8CFB3BC5C66}"/>
                  </a:ext>
                </a:extLst>
              </p:cNvPr>
              <p:cNvSpPr/>
              <p:nvPr/>
            </p:nvSpPr>
            <p:spPr bwMode="auto">
              <a:xfrm>
                <a:off x="6542059" y="1270147"/>
                <a:ext cx="38100" cy="19050"/>
              </a:xfrm>
              <a:custGeom>
                <a:avLst/>
                <a:gdLst>
                  <a:gd name="connsiteX0" fmla="*/ 0 w 38100"/>
                  <a:gd name="connsiteY0" fmla="*/ 0 h 19050"/>
                  <a:gd name="connsiteX1" fmla="*/ 38100 w 38100"/>
                  <a:gd name="connsiteY1" fmla="*/ 0 h 19050"/>
                  <a:gd name="connsiteX2" fmla="*/ 38100 w 38100"/>
                  <a:gd name="connsiteY2" fmla="*/ 19050 h 19050"/>
                  <a:gd name="connsiteX3" fmla="*/ 0 w 3810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050" extrusionOk="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006C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>
                    <a:srgbClr val="000000"/>
                  </a:buCl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3" name="Freeform: Shape 482">
                <a:extLst>
                  <a:ext uri="{FF2B5EF4-FFF2-40B4-BE49-F238E27FC236}">
                    <a16:creationId xmlns:a16="http://schemas.microsoft.com/office/drawing/2014/main" id="{1C0AEE81-A5F3-4E1E-9B70-386CA2E1D85D}"/>
                  </a:ext>
                </a:extLst>
              </p:cNvPr>
              <p:cNvSpPr/>
              <p:nvPr/>
            </p:nvSpPr>
            <p:spPr bwMode="auto">
              <a:xfrm>
                <a:off x="6589684" y="1270147"/>
                <a:ext cx="38100" cy="19050"/>
              </a:xfrm>
              <a:custGeom>
                <a:avLst/>
                <a:gdLst>
                  <a:gd name="connsiteX0" fmla="*/ 0 w 38100"/>
                  <a:gd name="connsiteY0" fmla="*/ 0 h 19050"/>
                  <a:gd name="connsiteX1" fmla="*/ 38100 w 38100"/>
                  <a:gd name="connsiteY1" fmla="*/ 0 h 19050"/>
                  <a:gd name="connsiteX2" fmla="*/ 38100 w 38100"/>
                  <a:gd name="connsiteY2" fmla="*/ 19050 h 19050"/>
                  <a:gd name="connsiteX3" fmla="*/ 0 w 3810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00" h="19050" extrusionOk="0"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006C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>
                    <a:srgbClr val="000000"/>
                  </a:buCl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24" name="Freeform: Shape 483">
                <a:extLst>
                  <a:ext uri="{FF2B5EF4-FFF2-40B4-BE49-F238E27FC236}">
                    <a16:creationId xmlns:a16="http://schemas.microsoft.com/office/drawing/2014/main" id="{38F2FB4F-75C5-435A-974B-3175D4E4F85C}"/>
                  </a:ext>
                </a:extLst>
              </p:cNvPr>
              <p:cNvSpPr/>
              <p:nvPr/>
            </p:nvSpPr>
            <p:spPr bwMode="auto">
              <a:xfrm>
                <a:off x="6389659" y="1098697"/>
                <a:ext cx="142875" cy="247650"/>
              </a:xfrm>
              <a:custGeom>
                <a:avLst/>
                <a:gdLst>
                  <a:gd name="connsiteX0" fmla="*/ 0 w 142875"/>
                  <a:gd name="connsiteY0" fmla="*/ 28575 h 247650"/>
                  <a:gd name="connsiteX1" fmla="*/ 0 w 142875"/>
                  <a:gd name="connsiteY1" fmla="*/ 219075 h 247650"/>
                  <a:gd name="connsiteX2" fmla="*/ 142875 w 142875"/>
                  <a:gd name="connsiteY2" fmla="*/ 247650 h 247650"/>
                  <a:gd name="connsiteX3" fmla="*/ 142875 w 142875"/>
                  <a:gd name="connsiteY3" fmla="*/ 0 h 247650"/>
                  <a:gd name="connsiteX4" fmla="*/ 112795 w 142875"/>
                  <a:gd name="connsiteY4" fmla="*/ 171450 h 247650"/>
                  <a:gd name="connsiteX5" fmla="*/ 87230 w 142875"/>
                  <a:gd name="connsiteY5" fmla="*/ 171450 h 247650"/>
                  <a:gd name="connsiteX6" fmla="*/ 71438 w 142875"/>
                  <a:gd name="connsiteY6" fmla="*/ 145161 h 247650"/>
                  <a:gd name="connsiteX7" fmla="*/ 55645 w 142875"/>
                  <a:gd name="connsiteY7" fmla="*/ 171450 h 247650"/>
                  <a:gd name="connsiteX8" fmla="*/ 30080 w 142875"/>
                  <a:gd name="connsiteY8" fmla="*/ 171450 h 247650"/>
                  <a:gd name="connsiteX9" fmla="*/ 58655 w 142875"/>
                  <a:gd name="connsiteY9" fmla="*/ 123825 h 247650"/>
                  <a:gd name="connsiteX10" fmla="*/ 30080 w 142875"/>
                  <a:gd name="connsiteY10" fmla="*/ 76200 h 247650"/>
                  <a:gd name="connsiteX11" fmla="*/ 55645 w 142875"/>
                  <a:gd name="connsiteY11" fmla="*/ 76200 h 247650"/>
                  <a:gd name="connsiteX12" fmla="*/ 71438 w 142875"/>
                  <a:gd name="connsiteY12" fmla="*/ 102489 h 247650"/>
                  <a:gd name="connsiteX13" fmla="*/ 87230 w 142875"/>
                  <a:gd name="connsiteY13" fmla="*/ 76200 h 247650"/>
                  <a:gd name="connsiteX14" fmla="*/ 112795 w 142875"/>
                  <a:gd name="connsiteY14" fmla="*/ 76200 h 247650"/>
                  <a:gd name="connsiteX15" fmla="*/ 84220 w 142875"/>
                  <a:gd name="connsiteY15" fmla="*/ 123825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2875" h="247650" extrusionOk="0">
                    <a:moveTo>
                      <a:pt x="0" y="28575"/>
                    </a:moveTo>
                    <a:lnTo>
                      <a:pt x="0" y="219075"/>
                    </a:lnTo>
                    <a:lnTo>
                      <a:pt x="142875" y="247650"/>
                    </a:lnTo>
                    <a:lnTo>
                      <a:pt x="142875" y="0"/>
                    </a:lnTo>
                    <a:close/>
                    <a:moveTo>
                      <a:pt x="112795" y="171450"/>
                    </a:moveTo>
                    <a:lnTo>
                      <a:pt x="87230" y="171450"/>
                    </a:lnTo>
                    <a:lnTo>
                      <a:pt x="71438" y="145161"/>
                    </a:lnTo>
                    <a:lnTo>
                      <a:pt x="55645" y="171450"/>
                    </a:lnTo>
                    <a:lnTo>
                      <a:pt x="30080" y="171450"/>
                    </a:lnTo>
                    <a:lnTo>
                      <a:pt x="58655" y="123825"/>
                    </a:lnTo>
                    <a:lnTo>
                      <a:pt x="30080" y="76200"/>
                    </a:lnTo>
                    <a:lnTo>
                      <a:pt x="55645" y="76200"/>
                    </a:lnTo>
                    <a:lnTo>
                      <a:pt x="71438" y="102489"/>
                    </a:lnTo>
                    <a:lnTo>
                      <a:pt x="87230" y="76200"/>
                    </a:lnTo>
                    <a:lnTo>
                      <a:pt x="112795" y="76200"/>
                    </a:lnTo>
                    <a:lnTo>
                      <a:pt x="84220" y="12382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>
                    <a:srgbClr val="000000"/>
                  </a:buCl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225" name="Graphic 53">
            <a:extLst>
              <a:ext uri="{FF2B5EF4-FFF2-40B4-BE49-F238E27FC236}">
                <a16:creationId xmlns:a16="http://schemas.microsoft.com/office/drawing/2014/main" id="{D3AA27A3-1224-4793-AB94-B528FF2481EE}"/>
              </a:ext>
            </a:extLst>
          </p:cNvPr>
          <p:cNvGrpSpPr/>
          <p:nvPr/>
        </p:nvGrpSpPr>
        <p:grpSpPr bwMode="auto">
          <a:xfrm>
            <a:off x="13504009" y="6018584"/>
            <a:ext cx="614363" cy="614363"/>
            <a:chOff x="7276885" y="1022495"/>
            <a:chExt cx="409575" cy="409575"/>
          </a:xfrm>
        </p:grpSpPr>
        <p:sp>
          <p:nvSpPr>
            <p:cNvPr id="226" name="Freeform: Shape 485">
              <a:extLst>
                <a:ext uri="{FF2B5EF4-FFF2-40B4-BE49-F238E27FC236}">
                  <a16:creationId xmlns:a16="http://schemas.microsoft.com/office/drawing/2014/main" id="{FDBB7D18-D7BA-4D55-AFC8-34C947222AA9}"/>
                </a:ext>
              </a:extLst>
            </p:cNvPr>
            <p:cNvSpPr/>
            <p:nvPr/>
          </p:nvSpPr>
          <p:spPr bwMode="auto">
            <a:xfrm>
              <a:off x="7276885" y="1022495"/>
              <a:ext cx="409575" cy="409575"/>
            </a:xfrm>
            <a:custGeom>
              <a:avLst/>
              <a:gdLst>
                <a:gd name="connsiteX0" fmla="*/ 0 w 409575"/>
                <a:gd name="connsiteY0" fmla="*/ 0 h 409575"/>
                <a:gd name="connsiteX1" fmla="*/ 409575 w 409575"/>
                <a:gd name="connsiteY1" fmla="*/ 0 h 409575"/>
                <a:gd name="connsiteX2" fmla="*/ 409575 w 409575"/>
                <a:gd name="connsiteY2" fmla="*/ 409575 h 409575"/>
                <a:gd name="connsiteX3" fmla="*/ 0 w 409575"/>
                <a:gd name="connsiteY3" fmla="*/ 40957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575" h="409575" extrusionOk="0">
                  <a:moveTo>
                    <a:pt x="0" y="0"/>
                  </a:moveTo>
                  <a:lnTo>
                    <a:pt x="409575" y="0"/>
                  </a:lnTo>
                  <a:lnTo>
                    <a:pt x="409575" y="409575"/>
                  </a:lnTo>
                  <a:lnTo>
                    <a:pt x="0" y="409575"/>
                  </a:lnTo>
                  <a:close/>
                </a:path>
              </a:pathLst>
            </a:custGeom>
            <a:solidFill>
              <a:srgbClr val="676A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>
                  <a:srgbClr val="000000"/>
                </a:buCl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227" name="Graphic 53">
              <a:extLst>
                <a:ext uri="{FF2B5EF4-FFF2-40B4-BE49-F238E27FC236}">
                  <a16:creationId xmlns:a16="http://schemas.microsoft.com/office/drawing/2014/main" id="{812BA2AC-D82E-4283-A744-F24D95547132}"/>
                </a:ext>
              </a:extLst>
            </p:cNvPr>
            <p:cNvGrpSpPr/>
            <p:nvPr/>
          </p:nvGrpSpPr>
          <p:grpSpPr bwMode="auto">
            <a:xfrm>
              <a:off x="7305460" y="1032021"/>
              <a:ext cx="361950" cy="361950"/>
              <a:chOff x="7305460" y="1032021"/>
              <a:chExt cx="361950" cy="361950"/>
            </a:xfrm>
            <a:solidFill>
              <a:srgbClr val="000000"/>
            </a:solidFill>
          </p:grpSpPr>
          <p:sp>
            <p:nvSpPr>
              <p:cNvPr id="228" name="Freeform: Shape 488">
                <a:extLst>
                  <a:ext uri="{FF2B5EF4-FFF2-40B4-BE49-F238E27FC236}">
                    <a16:creationId xmlns:a16="http://schemas.microsoft.com/office/drawing/2014/main" id="{C7F7A5C8-1125-400F-9227-AFD642A9DCE1}"/>
                  </a:ext>
                </a:extLst>
              </p:cNvPr>
              <p:cNvSpPr/>
              <p:nvPr/>
            </p:nvSpPr>
            <p:spPr bwMode="auto">
              <a:xfrm>
                <a:off x="7305460" y="1032021"/>
                <a:ext cx="361950" cy="361950"/>
              </a:xfrm>
              <a:custGeom>
                <a:avLst/>
                <a:gdLst>
                  <a:gd name="connsiteX0" fmla="*/ 0 w 361950"/>
                  <a:gd name="connsiteY0" fmla="*/ 0 h 361950"/>
                  <a:gd name="connsiteX1" fmla="*/ 361950 w 361950"/>
                  <a:gd name="connsiteY1" fmla="*/ 0 h 361950"/>
                  <a:gd name="connsiteX2" fmla="*/ 361950 w 361950"/>
                  <a:gd name="connsiteY2" fmla="*/ 361950 h 361950"/>
                  <a:gd name="connsiteX3" fmla="*/ 0 w 361950"/>
                  <a:gd name="connsiteY3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61950" extrusionOk="0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361950"/>
                    </a:lnTo>
                    <a:lnTo>
                      <a:pt x="0" y="361950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>
                    <a:srgbClr val="000000"/>
                  </a:buCl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229" name="Graphic 53">
                <a:extLst>
                  <a:ext uri="{FF2B5EF4-FFF2-40B4-BE49-F238E27FC236}">
                    <a16:creationId xmlns:a16="http://schemas.microsoft.com/office/drawing/2014/main" id="{DA4A43C8-645D-4F35-AA24-11ADE54F3BAA}"/>
                  </a:ext>
                </a:extLst>
              </p:cNvPr>
              <p:cNvGrpSpPr/>
              <p:nvPr/>
            </p:nvGrpSpPr>
            <p:grpSpPr bwMode="auto">
              <a:xfrm>
                <a:off x="7381660" y="1108221"/>
                <a:ext cx="209550" cy="209550"/>
                <a:chOff x="7381660" y="1108221"/>
                <a:chExt cx="209550" cy="209550"/>
              </a:xfrm>
              <a:solidFill>
                <a:srgbClr val="FFFFFF"/>
              </a:solidFill>
            </p:grpSpPr>
            <p:sp>
              <p:nvSpPr>
                <p:cNvPr id="230" name="Freeform: Shape 490">
                  <a:extLst>
                    <a:ext uri="{FF2B5EF4-FFF2-40B4-BE49-F238E27FC236}">
                      <a16:creationId xmlns:a16="http://schemas.microsoft.com/office/drawing/2014/main" id="{14413757-F8FA-44DC-A7C0-FFA9CF2B1A75}"/>
                    </a:ext>
                  </a:extLst>
                </p:cNvPr>
                <p:cNvSpPr/>
                <p:nvPr/>
              </p:nvSpPr>
              <p:spPr bwMode="auto">
                <a:xfrm>
                  <a:off x="7381660" y="1222521"/>
                  <a:ext cx="57150" cy="95250"/>
                </a:xfrm>
                <a:custGeom>
                  <a:avLst/>
                  <a:gdLst>
                    <a:gd name="connsiteX0" fmla="*/ 0 w 57150"/>
                    <a:gd name="connsiteY0" fmla="*/ 0 h 95250"/>
                    <a:gd name="connsiteX1" fmla="*/ 57150 w 57150"/>
                    <a:gd name="connsiteY1" fmla="*/ 0 h 95250"/>
                    <a:gd name="connsiteX2" fmla="*/ 57150 w 57150"/>
                    <a:gd name="connsiteY2" fmla="*/ 95250 h 95250"/>
                    <a:gd name="connsiteX3" fmla="*/ 0 w 57150"/>
                    <a:gd name="connsiteY3" fmla="*/ 9525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150" h="95250" extrusionOk="0">
                      <a:moveTo>
                        <a:pt x="0" y="0"/>
                      </a:moveTo>
                      <a:lnTo>
                        <a:pt x="57150" y="0"/>
                      </a:lnTo>
                      <a:lnTo>
                        <a:pt x="57150" y="95250"/>
                      </a:lnTo>
                      <a:lnTo>
                        <a:pt x="0" y="952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1" name="Freeform: Shape 491">
                  <a:extLst>
                    <a:ext uri="{FF2B5EF4-FFF2-40B4-BE49-F238E27FC236}">
                      <a16:creationId xmlns:a16="http://schemas.microsoft.com/office/drawing/2014/main" id="{B10A3A3F-2A26-4D5F-BC77-413C748B0D1B}"/>
                    </a:ext>
                  </a:extLst>
                </p:cNvPr>
                <p:cNvSpPr/>
                <p:nvPr/>
              </p:nvSpPr>
              <p:spPr bwMode="auto">
                <a:xfrm>
                  <a:off x="7457860" y="1165371"/>
                  <a:ext cx="57150" cy="152400"/>
                </a:xfrm>
                <a:custGeom>
                  <a:avLst/>
                  <a:gdLst>
                    <a:gd name="connsiteX0" fmla="*/ 0 w 57150"/>
                    <a:gd name="connsiteY0" fmla="*/ 0 h 152400"/>
                    <a:gd name="connsiteX1" fmla="*/ 57150 w 57150"/>
                    <a:gd name="connsiteY1" fmla="*/ 0 h 152400"/>
                    <a:gd name="connsiteX2" fmla="*/ 57150 w 57150"/>
                    <a:gd name="connsiteY2" fmla="*/ 152400 h 152400"/>
                    <a:gd name="connsiteX3" fmla="*/ 0 w 57150"/>
                    <a:gd name="connsiteY3" fmla="*/ 15240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150" h="152400" extrusionOk="0">
                      <a:moveTo>
                        <a:pt x="0" y="0"/>
                      </a:moveTo>
                      <a:lnTo>
                        <a:pt x="57150" y="0"/>
                      </a:lnTo>
                      <a:lnTo>
                        <a:pt x="57150" y="152400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32" name="Freeform: Shape 492">
                  <a:extLst>
                    <a:ext uri="{FF2B5EF4-FFF2-40B4-BE49-F238E27FC236}">
                      <a16:creationId xmlns:a16="http://schemas.microsoft.com/office/drawing/2014/main" id="{C842463B-897D-4EEF-B757-BA9FB4F0BB0D}"/>
                    </a:ext>
                  </a:extLst>
                </p:cNvPr>
                <p:cNvSpPr/>
                <p:nvPr/>
              </p:nvSpPr>
              <p:spPr bwMode="auto">
                <a:xfrm>
                  <a:off x="7534060" y="1108221"/>
                  <a:ext cx="57150" cy="209550"/>
                </a:xfrm>
                <a:custGeom>
                  <a:avLst/>
                  <a:gdLst>
                    <a:gd name="connsiteX0" fmla="*/ 0 w 57150"/>
                    <a:gd name="connsiteY0" fmla="*/ 0 h 209550"/>
                    <a:gd name="connsiteX1" fmla="*/ 57150 w 57150"/>
                    <a:gd name="connsiteY1" fmla="*/ 0 h 209550"/>
                    <a:gd name="connsiteX2" fmla="*/ 57150 w 57150"/>
                    <a:gd name="connsiteY2" fmla="*/ 209550 h 209550"/>
                    <a:gd name="connsiteX3" fmla="*/ 0 w 57150"/>
                    <a:gd name="connsiteY3" fmla="*/ 209550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150" h="209550" extrusionOk="0">
                      <a:moveTo>
                        <a:pt x="0" y="0"/>
                      </a:moveTo>
                      <a:lnTo>
                        <a:pt x="57150" y="0"/>
                      </a:lnTo>
                      <a:lnTo>
                        <a:pt x="57150" y="209550"/>
                      </a:lnTo>
                      <a:lnTo>
                        <a:pt x="0" y="2095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</p:grpSp>
      <p:grpSp>
        <p:nvGrpSpPr>
          <p:cNvPr id="233" name="Graphic 54">
            <a:extLst>
              <a:ext uri="{FF2B5EF4-FFF2-40B4-BE49-F238E27FC236}">
                <a16:creationId xmlns:a16="http://schemas.microsoft.com/office/drawing/2014/main" id="{B6D01482-9909-488D-9F94-480BEF62BDB1}"/>
              </a:ext>
            </a:extLst>
          </p:cNvPr>
          <p:cNvGrpSpPr/>
          <p:nvPr/>
        </p:nvGrpSpPr>
        <p:grpSpPr bwMode="auto">
          <a:xfrm>
            <a:off x="15242779" y="6018584"/>
            <a:ext cx="614363" cy="614363"/>
            <a:chOff x="8206577" y="1012971"/>
            <a:chExt cx="409575" cy="409575"/>
          </a:xfrm>
        </p:grpSpPr>
        <p:sp>
          <p:nvSpPr>
            <p:cNvPr id="234" name="Freeform: Shape 494">
              <a:extLst>
                <a:ext uri="{FF2B5EF4-FFF2-40B4-BE49-F238E27FC236}">
                  <a16:creationId xmlns:a16="http://schemas.microsoft.com/office/drawing/2014/main" id="{84663612-952B-4C82-B4D2-89B39A90E932}"/>
                </a:ext>
              </a:extLst>
            </p:cNvPr>
            <p:cNvSpPr/>
            <p:nvPr/>
          </p:nvSpPr>
          <p:spPr bwMode="auto">
            <a:xfrm>
              <a:off x="8206577" y="1012971"/>
              <a:ext cx="409575" cy="409575"/>
            </a:xfrm>
            <a:custGeom>
              <a:avLst/>
              <a:gdLst>
                <a:gd name="connsiteX0" fmla="*/ 0 w 409575"/>
                <a:gd name="connsiteY0" fmla="*/ 0 h 409575"/>
                <a:gd name="connsiteX1" fmla="*/ 409575 w 409575"/>
                <a:gd name="connsiteY1" fmla="*/ 0 h 409575"/>
                <a:gd name="connsiteX2" fmla="*/ 409575 w 409575"/>
                <a:gd name="connsiteY2" fmla="*/ 409575 h 409575"/>
                <a:gd name="connsiteX3" fmla="*/ 0 w 409575"/>
                <a:gd name="connsiteY3" fmla="*/ 40957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575" h="409575" extrusionOk="0">
                  <a:moveTo>
                    <a:pt x="0" y="0"/>
                  </a:moveTo>
                  <a:lnTo>
                    <a:pt x="409575" y="0"/>
                  </a:lnTo>
                  <a:lnTo>
                    <a:pt x="409575" y="409575"/>
                  </a:lnTo>
                  <a:lnTo>
                    <a:pt x="0" y="409575"/>
                  </a:lnTo>
                  <a:close/>
                </a:path>
              </a:pathLst>
            </a:custGeom>
            <a:solidFill>
              <a:srgbClr val="676A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>
                  <a:srgbClr val="000000"/>
                </a:buCl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235" name="Graphic 54">
              <a:extLst>
                <a:ext uri="{FF2B5EF4-FFF2-40B4-BE49-F238E27FC236}">
                  <a16:creationId xmlns:a16="http://schemas.microsoft.com/office/drawing/2014/main" id="{0A867A92-1096-4A5E-8972-164864867FC7}"/>
                </a:ext>
              </a:extLst>
            </p:cNvPr>
            <p:cNvGrpSpPr/>
            <p:nvPr/>
          </p:nvGrpSpPr>
          <p:grpSpPr bwMode="auto">
            <a:xfrm>
              <a:off x="8282777" y="1089171"/>
              <a:ext cx="257175" cy="257175"/>
              <a:chOff x="8282777" y="1089171"/>
              <a:chExt cx="257175" cy="257175"/>
            </a:xfrm>
            <a:solidFill>
              <a:srgbClr val="000000"/>
            </a:solidFill>
          </p:grpSpPr>
          <p:sp>
            <p:nvSpPr>
              <p:cNvPr id="236" name="Freeform: Shape 501">
                <a:extLst>
                  <a:ext uri="{FF2B5EF4-FFF2-40B4-BE49-F238E27FC236}">
                    <a16:creationId xmlns:a16="http://schemas.microsoft.com/office/drawing/2014/main" id="{A36DA228-DA1E-4459-97DB-01B3D237DEC5}"/>
                  </a:ext>
                </a:extLst>
              </p:cNvPr>
              <p:cNvSpPr/>
              <p:nvPr/>
            </p:nvSpPr>
            <p:spPr bwMode="auto">
              <a:xfrm>
                <a:off x="8310866" y="1104734"/>
                <a:ext cx="213525" cy="226055"/>
              </a:xfrm>
              <a:custGeom>
                <a:avLst/>
                <a:gdLst>
                  <a:gd name="connsiteX0" fmla="*/ 19050 w 213525"/>
                  <a:gd name="connsiteY0" fmla="*/ 19050 h 226055"/>
                  <a:gd name="connsiteX1" fmla="*/ 19050 w 213525"/>
                  <a:gd name="connsiteY1" fmla="*/ 44111 h 226055"/>
                  <a:gd name="connsiteX2" fmla="*/ 94232 w 213525"/>
                  <a:gd name="connsiteY2" fmla="*/ 119293 h 226055"/>
                  <a:gd name="connsiteX3" fmla="*/ 94232 w 213525"/>
                  <a:gd name="connsiteY3" fmla="*/ 207006 h 226055"/>
                  <a:gd name="connsiteX4" fmla="*/ 119293 w 213525"/>
                  <a:gd name="connsiteY4" fmla="*/ 207006 h 226055"/>
                  <a:gd name="connsiteX5" fmla="*/ 119293 w 213525"/>
                  <a:gd name="connsiteY5" fmla="*/ 119293 h 226055"/>
                  <a:gd name="connsiteX6" fmla="*/ 194476 w 213525"/>
                  <a:gd name="connsiteY6" fmla="*/ 44111 h 226055"/>
                  <a:gd name="connsiteX7" fmla="*/ 194476 w 213525"/>
                  <a:gd name="connsiteY7" fmla="*/ 19050 h 226055"/>
                  <a:gd name="connsiteX8" fmla="*/ 19050 w 213525"/>
                  <a:gd name="connsiteY8" fmla="*/ 19050 h 226055"/>
                  <a:gd name="connsiteX9" fmla="*/ 0 w 213525"/>
                  <a:gd name="connsiteY9" fmla="*/ 0 h 226055"/>
                  <a:gd name="connsiteX10" fmla="*/ 19050 w 213525"/>
                  <a:gd name="connsiteY10" fmla="*/ 0 h 226055"/>
                  <a:gd name="connsiteX11" fmla="*/ 194476 w 213525"/>
                  <a:gd name="connsiteY11" fmla="*/ 0 h 226055"/>
                  <a:gd name="connsiteX12" fmla="*/ 213526 w 213525"/>
                  <a:gd name="connsiteY12" fmla="*/ 0 h 226055"/>
                  <a:gd name="connsiteX13" fmla="*/ 213526 w 213525"/>
                  <a:gd name="connsiteY13" fmla="*/ 19050 h 226055"/>
                  <a:gd name="connsiteX14" fmla="*/ 213526 w 213525"/>
                  <a:gd name="connsiteY14" fmla="*/ 44111 h 226055"/>
                  <a:gd name="connsiteX15" fmla="*/ 213526 w 213525"/>
                  <a:gd name="connsiteY15" fmla="*/ 52002 h 226055"/>
                  <a:gd name="connsiteX16" fmla="*/ 207946 w 213525"/>
                  <a:gd name="connsiteY16" fmla="*/ 57581 h 226055"/>
                  <a:gd name="connsiteX17" fmla="*/ 138343 w 213525"/>
                  <a:gd name="connsiteY17" fmla="*/ 127184 h 226055"/>
                  <a:gd name="connsiteX18" fmla="*/ 138343 w 213525"/>
                  <a:gd name="connsiteY18" fmla="*/ 207006 h 226055"/>
                  <a:gd name="connsiteX19" fmla="*/ 138343 w 213525"/>
                  <a:gd name="connsiteY19" fmla="*/ 226056 h 226055"/>
                  <a:gd name="connsiteX20" fmla="*/ 119293 w 213525"/>
                  <a:gd name="connsiteY20" fmla="*/ 226056 h 226055"/>
                  <a:gd name="connsiteX21" fmla="*/ 94232 w 213525"/>
                  <a:gd name="connsiteY21" fmla="*/ 226056 h 226055"/>
                  <a:gd name="connsiteX22" fmla="*/ 75182 w 213525"/>
                  <a:gd name="connsiteY22" fmla="*/ 226056 h 226055"/>
                  <a:gd name="connsiteX23" fmla="*/ 75182 w 213525"/>
                  <a:gd name="connsiteY23" fmla="*/ 207006 h 226055"/>
                  <a:gd name="connsiteX24" fmla="*/ 75182 w 213525"/>
                  <a:gd name="connsiteY24" fmla="*/ 127184 h 226055"/>
                  <a:gd name="connsiteX25" fmla="*/ 5580 w 213525"/>
                  <a:gd name="connsiteY25" fmla="*/ 57581 h 226055"/>
                  <a:gd name="connsiteX26" fmla="*/ 0 w 213525"/>
                  <a:gd name="connsiteY26" fmla="*/ 52002 h 226055"/>
                  <a:gd name="connsiteX27" fmla="*/ 0 w 213525"/>
                  <a:gd name="connsiteY27" fmla="*/ 44111 h 226055"/>
                  <a:gd name="connsiteX28" fmla="*/ 0 w 213525"/>
                  <a:gd name="connsiteY28" fmla="*/ 19050 h 226055"/>
                  <a:gd name="connsiteX29" fmla="*/ 0 w 213525"/>
                  <a:gd name="connsiteY29" fmla="*/ 0 h 22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13525" h="226055" extrusionOk="0">
                    <a:moveTo>
                      <a:pt x="19050" y="19050"/>
                    </a:moveTo>
                    <a:lnTo>
                      <a:pt x="19050" y="44111"/>
                    </a:lnTo>
                    <a:lnTo>
                      <a:pt x="94232" y="119293"/>
                    </a:lnTo>
                    <a:lnTo>
                      <a:pt x="94232" y="207006"/>
                    </a:lnTo>
                    <a:lnTo>
                      <a:pt x="119293" y="207006"/>
                    </a:lnTo>
                    <a:lnTo>
                      <a:pt x="119293" y="119293"/>
                    </a:lnTo>
                    <a:lnTo>
                      <a:pt x="194476" y="44111"/>
                    </a:lnTo>
                    <a:lnTo>
                      <a:pt x="194476" y="19050"/>
                    </a:lnTo>
                    <a:lnTo>
                      <a:pt x="19050" y="19050"/>
                    </a:lnTo>
                    <a:moveTo>
                      <a:pt x="0" y="0"/>
                    </a:moveTo>
                    <a:lnTo>
                      <a:pt x="19050" y="0"/>
                    </a:lnTo>
                    <a:lnTo>
                      <a:pt x="194476" y="0"/>
                    </a:lnTo>
                    <a:lnTo>
                      <a:pt x="213526" y="0"/>
                    </a:lnTo>
                    <a:lnTo>
                      <a:pt x="213526" y="19050"/>
                    </a:lnTo>
                    <a:lnTo>
                      <a:pt x="213526" y="44111"/>
                    </a:lnTo>
                    <a:lnTo>
                      <a:pt x="213526" y="52002"/>
                    </a:lnTo>
                    <a:lnTo>
                      <a:pt x="207946" y="57581"/>
                    </a:lnTo>
                    <a:lnTo>
                      <a:pt x="138343" y="127184"/>
                    </a:lnTo>
                    <a:lnTo>
                      <a:pt x="138343" y="207006"/>
                    </a:lnTo>
                    <a:lnTo>
                      <a:pt x="138343" y="226056"/>
                    </a:lnTo>
                    <a:lnTo>
                      <a:pt x="119293" y="226056"/>
                    </a:lnTo>
                    <a:lnTo>
                      <a:pt x="94232" y="226056"/>
                    </a:lnTo>
                    <a:lnTo>
                      <a:pt x="75182" y="226056"/>
                    </a:lnTo>
                    <a:lnTo>
                      <a:pt x="75182" y="207006"/>
                    </a:lnTo>
                    <a:lnTo>
                      <a:pt x="75182" y="127184"/>
                    </a:lnTo>
                    <a:lnTo>
                      <a:pt x="5580" y="57581"/>
                    </a:lnTo>
                    <a:lnTo>
                      <a:pt x="0" y="52002"/>
                    </a:lnTo>
                    <a:lnTo>
                      <a:pt x="0" y="44111"/>
                    </a:lnTo>
                    <a:lnTo>
                      <a:pt x="0" y="190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>
                    <a:srgbClr val="000000"/>
                  </a:buCl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37" name="Freeform: Shape 505">
                <a:extLst>
                  <a:ext uri="{FF2B5EF4-FFF2-40B4-BE49-F238E27FC236}">
                    <a16:creationId xmlns:a16="http://schemas.microsoft.com/office/drawing/2014/main" id="{30BCEDF0-7E49-4138-9074-FB3C849E9545}"/>
                  </a:ext>
                </a:extLst>
              </p:cNvPr>
              <p:cNvSpPr/>
              <p:nvPr/>
            </p:nvSpPr>
            <p:spPr bwMode="auto">
              <a:xfrm>
                <a:off x="8282777" y="1089171"/>
                <a:ext cx="257175" cy="257175"/>
              </a:xfrm>
              <a:custGeom>
                <a:avLst/>
                <a:gdLst>
                  <a:gd name="connsiteX0" fmla="*/ 0 w 257175"/>
                  <a:gd name="connsiteY0" fmla="*/ 0 h 257175"/>
                  <a:gd name="connsiteX1" fmla="*/ 257175 w 257175"/>
                  <a:gd name="connsiteY1" fmla="*/ 0 h 257175"/>
                  <a:gd name="connsiteX2" fmla="*/ 257175 w 257175"/>
                  <a:gd name="connsiteY2" fmla="*/ 257175 h 257175"/>
                  <a:gd name="connsiteX3" fmla="*/ 0 w 257175"/>
                  <a:gd name="connsiteY3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257175" extrusionOk="0">
                    <a:moveTo>
                      <a:pt x="0" y="0"/>
                    </a:moveTo>
                    <a:lnTo>
                      <a:pt x="257175" y="0"/>
                    </a:lnTo>
                    <a:lnTo>
                      <a:pt x="257175" y="257175"/>
                    </a:lnTo>
                    <a:lnTo>
                      <a:pt x="0" y="257175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>
                    <a:srgbClr val="000000"/>
                  </a:buCl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238" name="Graphic 463">
            <a:extLst>
              <a:ext uri="{FF2B5EF4-FFF2-40B4-BE49-F238E27FC236}">
                <a16:creationId xmlns:a16="http://schemas.microsoft.com/office/drawing/2014/main" id="{47BE20B9-D443-44F7-9F5E-0F086833C5D1}"/>
              </a:ext>
            </a:extLst>
          </p:cNvPr>
          <p:cNvGrpSpPr/>
          <p:nvPr/>
        </p:nvGrpSpPr>
        <p:grpSpPr bwMode="auto">
          <a:xfrm>
            <a:off x="9657244" y="3825821"/>
            <a:ext cx="614363" cy="614363"/>
            <a:chOff x="4259412" y="3485405"/>
            <a:chExt cx="409575" cy="409575"/>
          </a:xfrm>
        </p:grpSpPr>
        <p:sp>
          <p:nvSpPr>
            <p:cNvPr id="239" name="Freeform: Shape 508">
              <a:extLst>
                <a:ext uri="{FF2B5EF4-FFF2-40B4-BE49-F238E27FC236}">
                  <a16:creationId xmlns:a16="http://schemas.microsoft.com/office/drawing/2014/main" id="{B66E9D5B-A9FB-4733-B07A-45E588F31AA8}"/>
                </a:ext>
              </a:extLst>
            </p:cNvPr>
            <p:cNvSpPr/>
            <p:nvPr/>
          </p:nvSpPr>
          <p:spPr bwMode="auto">
            <a:xfrm>
              <a:off x="4259412" y="3485405"/>
              <a:ext cx="409575" cy="409575"/>
            </a:xfrm>
            <a:custGeom>
              <a:avLst/>
              <a:gdLst>
                <a:gd name="connsiteX0" fmla="*/ 0 w 409575"/>
                <a:gd name="connsiteY0" fmla="*/ 0 h 409575"/>
                <a:gd name="connsiteX1" fmla="*/ 409575 w 409575"/>
                <a:gd name="connsiteY1" fmla="*/ 0 h 409575"/>
                <a:gd name="connsiteX2" fmla="*/ 409575 w 409575"/>
                <a:gd name="connsiteY2" fmla="*/ 409575 h 409575"/>
                <a:gd name="connsiteX3" fmla="*/ 0 w 409575"/>
                <a:gd name="connsiteY3" fmla="*/ 40957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575" h="409575" extrusionOk="0">
                  <a:moveTo>
                    <a:pt x="0" y="0"/>
                  </a:moveTo>
                  <a:lnTo>
                    <a:pt x="409575" y="0"/>
                  </a:lnTo>
                  <a:lnTo>
                    <a:pt x="409575" y="409575"/>
                  </a:lnTo>
                  <a:lnTo>
                    <a:pt x="0" y="409575"/>
                  </a:lnTo>
                  <a:close/>
                </a:path>
              </a:pathLst>
            </a:custGeom>
            <a:solidFill>
              <a:srgbClr val="676A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>
                  <a:srgbClr val="000000"/>
                </a:buClr>
                <a:defRPr/>
              </a:pPr>
              <a:endParaRPr lang="en-US" sz="1800" b="1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240" name="Graphic 463">
              <a:extLst>
                <a:ext uri="{FF2B5EF4-FFF2-40B4-BE49-F238E27FC236}">
                  <a16:creationId xmlns:a16="http://schemas.microsoft.com/office/drawing/2014/main" id="{0E27D2D0-D127-44F6-BFE9-1E2069B7865D}"/>
                </a:ext>
              </a:extLst>
            </p:cNvPr>
            <p:cNvGrpSpPr/>
            <p:nvPr/>
          </p:nvGrpSpPr>
          <p:grpSpPr bwMode="auto">
            <a:xfrm>
              <a:off x="4345137" y="3571130"/>
              <a:ext cx="238125" cy="190500"/>
              <a:chOff x="4345137" y="3571130"/>
              <a:chExt cx="238125" cy="190500"/>
            </a:xfrm>
            <a:solidFill>
              <a:srgbClr val="FFFFFF"/>
            </a:solidFill>
          </p:grpSpPr>
          <p:sp>
            <p:nvSpPr>
              <p:cNvPr id="241" name="Freeform: Shape 63">
                <a:extLst>
                  <a:ext uri="{FF2B5EF4-FFF2-40B4-BE49-F238E27FC236}">
                    <a16:creationId xmlns:a16="http://schemas.microsoft.com/office/drawing/2014/main" id="{48EEFF05-BC28-4CE9-8F3A-CA32CB42C286}"/>
                  </a:ext>
                </a:extLst>
              </p:cNvPr>
              <p:cNvSpPr/>
              <p:nvPr/>
            </p:nvSpPr>
            <p:spPr bwMode="auto">
              <a:xfrm>
                <a:off x="4378474" y="3702574"/>
                <a:ext cx="71437" cy="59055"/>
              </a:xfrm>
              <a:custGeom>
                <a:avLst/>
                <a:gdLst>
                  <a:gd name="connsiteX0" fmla="*/ 0 w 71437"/>
                  <a:gd name="connsiteY0" fmla="*/ 0 h 59055"/>
                  <a:gd name="connsiteX1" fmla="*/ 14288 w 71437"/>
                  <a:gd name="connsiteY1" fmla="*/ 59055 h 59055"/>
                  <a:gd name="connsiteX2" fmla="*/ 71438 w 71437"/>
                  <a:gd name="connsiteY2" fmla="*/ 59055 h 59055"/>
                  <a:gd name="connsiteX3" fmla="*/ 42863 w 71437"/>
                  <a:gd name="connsiteY3" fmla="*/ 11430 h 5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437" h="59055" extrusionOk="0">
                    <a:moveTo>
                      <a:pt x="0" y="0"/>
                    </a:moveTo>
                    <a:lnTo>
                      <a:pt x="14288" y="59055"/>
                    </a:lnTo>
                    <a:lnTo>
                      <a:pt x="71438" y="59055"/>
                    </a:lnTo>
                    <a:lnTo>
                      <a:pt x="42863" y="1143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>
                    <a:srgbClr val="000000"/>
                  </a:buClr>
                  <a:defRPr/>
                </a:pPr>
                <a:endParaRPr lang="en-US" sz="1800" b="1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2" name="Freeform: Shape 64">
                <a:extLst>
                  <a:ext uri="{FF2B5EF4-FFF2-40B4-BE49-F238E27FC236}">
                    <a16:creationId xmlns:a16="http://schemas.microsoft.com/office/drawing/2014/main" id="{3E88B238-7D1C-4E35-8862-0D4A69B72B80}"/>
                  </a:ext>
                </a:extLst>
              </p:cNvPr>
              <p:cNvSpPr/>
              <p:nvPr/>
            </p:nvSpPr>
            <p:spPr bwMode="auto">
              <a:xfrm>
                <a:off x="4383237" y="3571130"/>
                <a:ext cx="200025" cy="171450"/>
              </a:xfrm>
              <a:custGeom>
                <a:avLst/>
                <a:gdLst>
                  <a:gd name="connsiteX0" fmla="*/ 0 w 200025"/>
                  <a:gd name="connsiteY0" fmla="*/ 65723 h 171450"/>
                  <a:gd name="connsiteX1" fmla="*/ 0 w 200025"/>
                  <a:gd name="connsiteY1" fmla="*/ 114300 h 171450"/>
                  <a:gd name="connsiteX2" fmla="*/ 200025 w 200025"/>
                  <a:gd name="connsiteY2" fmla="*/ 171450 h 171450"/>
                  <a:gd name="connsiteX3" fmla="*/ 200025 w 200025"/>
                  <a:gd name="connsiteY3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025" h="171450" extrusionOk="0">
                    <a:moveTo>
                      <a:pt x="0" y="65723"/>
                    </a:moveTo>
                    <a:lnTo>
                      <a:pt x="0" y="114300"/>
                    </a:lnTo>
                    <a:lnTo>
                      <a:pt x="200025" y="171450"/>
                    </a:lnTo>
                    <a:lnTo>
                      <a:pt x="20002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>
                    <a:srgbClr val="000000"/>
                  </a:buClr>
                  <a:defRPr/>
                </a:pPr>
                <a:endParaRPr lang="en-US" sz="1800" b="1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3" name="Freeform: Shape 65">
                <a:extLst>
                  <a:ext uri="{FF2B5EF4-FFF2-40B4-BE49-F238E27FC236}">
                    <a16:creationId xmlns:a16="http://schemas.microsoft.com/office/drawing/2014/main" id="{647C6574-292C-41C9-A844-DC1C8BACB663}"/>
                  </a:ext>
                </a:extLst>
              </p:cNvPr>
              <p:cNvSpPr/>
              <p:nvPr/>
            </p:nvSpPr>
            <p:spPr bwMode="auto">
              <a:xfrm>
                <a:off x="4345137" y="3638757"/>
                <a:ext cx="28575" cy="44767"/>
              </a:xfrm>
              <a:custGeom>
                <a:avLst/>
                <a:gdLst>
                  <a:gd name="connsiteX0" fmla="*/ 28575 w 28575"/>
                  <a:gd name="connsiteY0" fmla="*/ 0 h 44767"/>
                  <a:gd name="connsiteX1" fmla="*/ 0 w 28575"/>
                  <a:gd name="connsiteY1" fmla="*/ 8572 h 44767"/>
                  <a:gd name="connsiteX2" fmla="*/ 0 w 28575"/>
                  <a:gd name="connsiteY2" fmla="*/ 37147 h 44767"/>
                  <a:gd name="connsiteX3" fmla="*/ 28575 w 28575"/>
                  <a:gd name="connsiteY3" fmla="*/ 44767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" h="44767" extrusionOk="0">
                    <a:moveTo>
                      <a:pt x="28575" y="0"/>
                    </a:moveTo>
                    <a:lnTo>
                      <a:pt x="0" y="8572"/>
                    </a:lnTo>
                    <a:lnTo>
                      <a:pt x="0" y="37147"/>
                    </a:lnTo>
                    <a:lnTo>
                      <a:pt x="28575" y="44767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>
                    <a:srgbClr val="000000"/>
                  </a:buClr>
                  <a:defRPr/>
                </a:pPr>
                <a:endParaRPr lang="en-US" sz="1800" b="1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244" name="Graphic 465">
            <a:extLst>
              <a:ext uri="{FF2B5EF4-FFF2-40B4-BE49-F238E27FC236}">
                <a16:creationId xmlns:a16="http://schemas.microsoft.com/office/drawing/2014/main" id="{C4426829-906B-4A8B-9E8D-B894BA71F648}"/>
              </a:ext>
            </a:extLst>
          </p:cNvPr>
          <p:cNvGrpSpPr/>
          <p:nvPr/>
        </p:nvGrpSpPr>
        <p:grpSpPr bwMode="auto">
          <a:xfrm>
            <a:off x="11624672" y="3825821"/>
            <a:ext cx="614363" cy="614363"/>
            <a:chOff x="6280214" y="3490649"/>
            <a:chExt cx="409575" cy="409575"/>
          </a:xfrm>
        </p:grpSpPr>
        <p:sp>
          <p:nvSpPr>
            <p:cNvPr id="245" name="Freeform: Shape 83">
              <a:extLst>
                <a:ext uri="{FF2B5EF4-FFF2-40B4-BE49-F238E27FC236}">
                  <a16:creationId xmlns:a16="http://schemas.microsoft.com/office/drawing/2014/main" id="{966C6074-3623-4641-B58D-2DF091F8ACAA}"/>
                </a:ext>
              </a:extLst>
            </p:cNvPr>
            <p:cNvSpPr/>
            <p:nvPr/>
          </p:nvSpPr>
          <p:spPr bwMode="auto">
            <a:xfrm>
              <a:off x="6280214" y="3490649"/>
              <a:ext cx="409575" cy="409575"/>
            </a:xfrm>
            <a:custGeom>
              <a:avLst/>
              <a:gdLst>
                <a:gd name="connsiteX0" fmla="*/ 0 w 409575"/>
                <a:gd name="connsiteY0" fmla="*/ 0 h 409575"/>
                <a:gd name="connsiteX1" fmla="*/ 409575 w 409575"/>
                <a:gd name="connsiteY1" fmla="*/ 0 h 409575"/>
                <a:gd name="connsiteX2" fmla="*/ 409575 w 409575"/>
                <a:gd name="connsiteY2" fmla="*/ 409575 h 409575"/>
                <a:gd name="connsiteX3" fmla="*/ 0 w 409575"/>
                <a:gd name="connsiteY3" fmla="*/ 40957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575" h="409575" extrusionOk="0">
                  <a:moveTo>
                    <a:pt x="0" y="0"/>
                  </a:moveTo>
                  <a:lnTo>
                    <a:pt x="409575" y="0"/>
                  </a:lnTo>
                  <a:lnTo>
                    <a:pt x="409575" y="409575"/>
                  </a:lnTo>
                  <a:lnTo>
                    <a:pt x="0" y="409575"/>
                  </a:lnTo>
                  <a:close/>
                </a:path>
              </a:pathLst>
            </a:custGeom>
            <a:solidFill>
              <a:srgbClr val="676A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>
                  <a:srgbClr val="000000"/>
                </a:buClr>
                <a:defRPr/>
              </a:pPr>
              <a:endParaRPr lang="en-US" sz="1800" b="1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246" name="Graphic 465">
              <a:extLst>
                <a:ext uri="{FF2B5EF4-FFF2-40B4-BE49-F238E27FC236}">
                  <a16:creationId xmlns:a16="http://schemas.microsoft.com/office/drawing/2014/main" id="{95D1172F-1707-4DD6-8D05-FC275EAC4B27}"/>
                </a:ext>
              </a:extLst>
            </p:cNvPr>
            <p:cNvGrpSpPr/>
            <p:nvPr/>
          </p:nvGrpSpPr>
          <p:grpSpPr bwMode="auto">
            <a:xfrm>
              <a:off x="6308789" y="3509699"/>
              <a:ext cx="361950" cy="361950"/>
              <a:chOff x="6308789" y="3509699"/>
              <a:chExt cx="361950" cy="361950"/>
            </a:xfrm>
            <a:solidFill>
              <a:srgbClr val="000000"/>
            </a:solidFill>
          </p:grpSpPr>
          <p:sp>
            <p:nvSpPr>
              <p:cNvPr id="247" name="Freeform: Shape 86">
                <a:extLst>
                  <a:ext uri="{FF2B5EF4-FFF2-40B4-BE49-F238E27FC236}">
                    <a16:creationId xmlns:a16="http://schemas.microsoft.com/office/drawing/2014/main" id="{C6C7EA54-E859-4A1A-B9D6-B77D8D2DF146}"/>
                  </a:ext>
                </a:extLst>
              </p:cNvPr>
              <p:cNvSpPr/>
              <p:nvPr/>
            </p:nvSpPr>
            <p:spPr bwMode="auto">
              <a:xfrm>
                <a:off x="6405944" y="3690674"/>
                <a:ext cx="174307" cy="47625"/>
              </a:xfrm>
              <a:custGeom>
                <a:avLst/>
                <a:gdLst>
                  <a:gd name="connsiteX0" fmla="*/ 21907 w 174307"/>
                  <a:gd name="connsiteY0" fmla="*/ 47625 h 47625"/>
                  <a:gd name="connsiteX1" fmla="*/ 154305 w 174307"/>
                  <a:gd name="connsiteY1" fmla="*/ 47625 h 47625"/>
                  <a:gd name="connsiteX2" fmla="*/ 174307 w 174307"/>
                  <a:gd name="connsiteY2" fmla="*/ 0 h 47625"/>
                  <a:gd name="connsiteX3" fmla="*/ 0 w 174307"/>
                  <a:gd name="connsiteY3" fmla="*/ 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307" h="47625" extrusionOk="0">
                    <a:moveTo>
                      <a:pt x="21907" y="47625"/>
                    </a:moveTo>
                    <a:lnTo>
                      <a:pt x="154305" y="47625"/>
                    </a:lnTo>
                    <a:lnTo>
                      <a:pt x="17430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>
                    <a:srgbClr val="000000"/>
                  </a:buClr>
                  <a:defRPr/>
                </a:pPr>
                <a:endParaRPr lang="en-US" sz="1800" b="1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8" name="Freeform: Shape 87">
                <a:extLst>
                  <a:ext uri="{FF2B5EF4-FFF2-40B4-BE49-F238E27FC236}">
                    <a16:creationId xmlns:a16="http://schemas.microsoft.com/office/drawing/2014/main" id="{280BC98C-5809-40E3-ABF5-D33B54FE22E8}"/>
                  </a:ext>
                </a:extLst>
              </p:cNvPr>
              <p:cNvSpPr/>
              <p:nvPr/>
            </p:nvSpPr>
            <p:spPr bwMode="auto">
              <a:xfrm>
                <a:off x="6435471" y="3757348"/>
                <a:ext cx="119062" cy="38100"/>
              </a:xfrm>
              <a:custGeom>
                <a:avLst/>
                <a:gdLst>
                  <a:gd name="connsiteX0" fmla="*/ 18098 w 119062"/>
                  <a:gd name="connsiteY0" fmla="*/ 38100 h 38100"/>
                  <a:gd name="connsiteX1" fmla="*/ 101918 w 119062"/>
                  <a:gd name="connsiteY1" fmla="*/ 38100 h 38100"/>
                  <a:gd name="connsiteX2" fmla="*/ 119063 w 119062"/>
                  <a:gd name="connsiteY2" fmla="*/ 0 h 38100"/>
                  <a:gd name="connsiteX3" fmla="*/ 0 w 119062"/>
                  <a:gd name="connsiteY3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062" h="38100" extrusionOk="0">
                    <a:moveTo>
                      <a:pt x="18098" y="38100"/>
                    </a:moveTo>
                    <a:lnTo>
                      <a:pt x="101918" y="38100"/>
                    </a:lnTo>
                    <a:lnTo>
                      <a:pt x="11906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>
                    <a:srgbClr val="000000"/>
                  </a:buClr>
                  <a:defRPr/>
                </a:pPr>
                <a:endParaRPr lang="en-US" sz="1800" b="1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9" name="Freeform: Shape 88">
                <a:extLst>
                  <a:ext uri="{FF2B5EF4-FFF2-40B4-BE49-F238E27FC236}">
                    <a16:creationId xmlns:a16="http://schemas.microsoft.com/office/drawing/2014/main" id="{1CD2B5B6-FA7C-4F34-924E-C840913800B2}"/>
                  </a:ext>
                </a:extLst>
              </p:cNvPr>
              <p:cNvSpPr/>
              <p:nvPr/>
            </p:nvSpPr>
            <p:spPr bwMode="auto">
              <a:xfrm>
                <a:off x="6367844" y="3604949"/>
                <a:ext cx="245744" cy="66675"/>
              </a:xfrm>
              <a:custGeom>
                <a:avLst/>
                <a:gdLst>
                  <a:gd name="connsiteX0" fmla="*/ 245745 w 245744"/>
                  <a:gd name="connsiteY0" fmla="*/ 0 h 66675"/>
                  <a:gd name="connsiteX1" fmla="*/ 0 w 245744"/>
                  <a:gd name="connsiteY1" fmla="*/ 0 h 66675"/>
                  <a:gd name="connsiteX2" fmla="*/ 30480 w 245744"/>
                  <a:gd name="connsiteY2" fmla="*/ 66675 h 66675"/>
                  <a:gd name="connsiteX3" fmla="*/ 218122 w 245744"/>
                  <a:gd name="connsiteY3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5744" h="66675" extrusionOk="0">
                    <a:moveTo>
                      <a:pt x="245745" y="0"/>
                    </a:moveTo>
                    <a:lnTo>
                      <a:pt x="0" y="0"/>
                    </a:lnTo>
                    <a:lnTo>
                      <a:pt x="30480" y="66675"/>
                    </a:lnTo>
                    <a:lnTo>
                      <a:pt x="218122" y="6667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>
                    <a:srgbClr val="000000"/>
                  </a:buClr>
                  <a:defRPr/>
                </a:pPr>
                <a:endParaRPr lang="en-US" sz="1800" b="1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0" name="Freeform: Shape 89">
                <a:extLst>
                  <a:ext uri="{FF2B5EF4-FFF2-40B4-BE49-F238E27FC236}">
                    <a16:creationId xmlns:a16="http://schemas.microsoft.com/office/drawing/2014/main" id="{4AAEC294-ECF5-430E-A293-B851CF29B8BA}"/>
                  </a:ext>
                </a:extLst>
              </p:cNvPr>
              <p:cNvSpPr/>
              <p:nvPr/>
            </p:nvSpPr>
            <p:spPr bwMode="auto">
              <a:xfrm>
                <a:off x="6308789" y="3509699"/>
                <a:ext cx="361950" cy="361950"/>
              </a:xfrm>
              <a:custGeom>
                <a:avLst/>
                <a:gdLst>
                  <a:gd name="connsiteX0" fmla="*/ 0 w 361950"/>
                  <a:gd name="connsiteY0" fmla="*/ 0 h 361950"/>
                  <a:gd name="connsiteX1" fmla="*/ 361950 w 361950"/>
                  <a:gd name="connsiteY1" fmla="*/ 0 h 361950"/>
                  <a:gd name="connsiteX2" fmla="*/ 361950 w 361950"/>
                  <a:gd name="connsiteY2" fmla="*/ 361950 h 361950"/>
                  <a:gd name="connsiteX3" fmla="*/ 0 w 361950"/>
                  <a:gd name="connsiteY3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61950" extrusionOk="0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361950"/>
                    </a:lnTo>
                    <a:lnTo>
                      <a:pt x="0" y="361950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>
                    <a:srgbClr val="000000"/>
                  </a:buClr>
                  <a:defRPr/>
                </a:pPr>
                <a:endParaRPr lang="en-US" sz="1800" b="1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251" name="Graphic 466">
            <a:extLst>
              <a:ext uri="{FF2B5EF4-FFF2-40B4-BE49-F238E27FC236}">
                <a16:creationId xmlns:a16="http://schemas.microsoft.com/office/drawing/2014/main" id="{899E9D73-85CD-4156-8DFB-C00B9D25EAC9}"/>
              </a:ext>
            </a:extLst>
          </p:cNvPr>
          <p:cNvGrpSpPr/>
          <p:nvPr/>
        </p:nvGrpSpPr>
        <p:grpSpPr bwMode="auto">
          <a:xfrm>
            <a:off x="13440083" y="3865868"/>
            <a:ext cx="614361" cy="614361"/>
            <a:chOff x="0" y="0"/>
            <a:chExt cx="409574" cy="409574"/>
          </a:xfrm>
        </p:grpSpPr>
        <p:sp>
          <p:nvSpPr>
            <p:cNvPr id="252" name="Freeform: Shape 92">
              <a:extLst>
                <a:ext uri="{FF2B5EF4-FFF2-40B4-BE49-F238E27FC236}">
                  <a16:creationId xmlns:a16="http://schemas.microsoft.com/office/drawing/2014/main" id="{C0894924-4171-4FD5-B292-4472DD1B9566}"/>
                </a:ext>
              </a:extLst>
            </p:cNvPr>
            <p:cNvSpPr/>
            <p:nvPr/>
          </p:nvSpPr>
          <p:spPr bwMode="auto">
            <a:xfrm>
              <a:off x="0" y="0"/>
              <a:ext cx="409574" cy="409574"/>
            </a:xfrm>
            <a:custGeom>
              <a:avLst/>
              <a:gdLst>
                <a:gd name="connsiteX0" fmla="*/ 0 w 409575"/>
                <a:gd name="connsiteY0" fmla="*/ 0 h 409575"/>
                <a:gd name="connsiteX1" fmla="*/ 409575 w 409575"/>
                <a:gd name="connsiteY1" fmla="*/ 0 h 409575"/>
                <a:gd name="connsiteX2" fmla="*/ 409575 w 409575"/>
                <a:gd name="connsiteY2" fmla="*/ 409575 h 409575"/>
                <a:gd name="connsiteX3" fmla="*/ 0 w 409575"/>
                <a:gd name="connsiteY3" fmla="*/ 40957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575" h="409575" extrusionOk="0">
                  <a:moveTo>
                    <a:pt x="0" y="0"/>
                  </a:moveTo>
                  <a:lnTo>
                    <a:pt x="409575" y="0"/>
                  </a:lnTo>
                  <a:lnTo>
                    <a:pt x="409575" y="409575"/>
                  </a:lnTo>
                  <a:lnTo>
                    <a:pt x="0" y="409575"/>
                  </a:lnTo>
                  <a:close/>
                </a:path>
              </a:pathLst>
            </a:custGeom>
            <a:solidFill>
              <a:srgbClr val="676A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buClr>
                  <a:srgbClr val="000000"/>
                </a:buClr>
                <a:defRPr/>
              </a:pPr>
              <a:endParaRPr lang="en-US" sz="1800" b="1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253" name="Graphic 466">
              <a:extLst>
                <a:ext uri="{FF2B5EF4-FFF2-40B4-BE49-F238E27FC236}">
                  <a16:creationId xmlns:a16="http://schemas.microsoft.com/office/drawing/2014/main" id="{F325C1CB-C995-4B39-AE9A-41A1A1E005D0}"/>
                </a:ext>
              </a:extLst>
            </p:cNvPr>
            <p:cNvGrpSpPr/>
            <p:nvPr/>
          </p:nvGrpSpPr>
          <p:grpSpPr bwMode="auto">
            <a:xfrm>
              <a:off x="28575" y="28575"/>
              <a:ext cx="361949" cy="361949"/>
              <a:chOff x="0" y="0"/>
              <a:chExt cx="361949" cy="361949"/>
            </a:xfrm>
            <a:solidFill>
              <a:srgbClr val="000000"/>
            </a:solidFill>
          </p:grpSpPr>
          <p:sp>
            <p:nvSpPr>
              <p:cNvPr id="254" name="Freeform: Shape 95">
                <a:extLst>
                  <a:ext uri="{FF2B5EF4-FFF2-40B4-BE49-F238E27FC236}">
                    <a16:creationId xmlns:a16="http://schemas.microsoft.com/office/drawing/2014/main" id="{1E8A6307-04D5-4AAF-B9AB-406AA546BCD6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361949" cy="361949"/>
              </a:xfrm>
              <a:custGeom>
                <a:avLst/>
                <a:gdLst>
                  <a:gd name="connsiteX0" fmla="*/ 0 w 361950"/>
                  <a:gd name="connsiteY0" fmla="*/ 0 h 361950"/>
                  <a:gd name="connsiteX1" fmla="*/ 361950 w 361950"/>
                  <a:gd name="connsiteY1" fmla="*/ 0 h 361950"/>
                  <a:gd name="connsiteX2" fmla="*/ 361950 w 361950"/>
                  <a:gd name="connsiteY2" fmla="*/ 361950 h 361950"/>
                  <a:gd name="connsiteX3" fmla="*/ 0 w 361950"/>
                  <a:gd name="connsiteY3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61950" extrusionOk="0">
                    <a:moveTo>
                      <a:pt x="0" y="0"/>
                    </a:moveTo>
                    <a:lnTo>
                      <a:pt x="361950" y="0"/>
                    </a:lnTo>
                    <a:lnTo>
                      <a:pt x="361950" y="361950"/>
                    </a:lnTo>
                    <a:lnTo>
                      <a:pt x="0" y="361950"/>
                    </a:ln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buClr>
                    <a:srgbClr val="000000"/>
                  </a:buClr>
                  <a:defRPr/>
                </a:pPr>
                <a:endParaRPr lang="en-US" sz="1800" b="1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255" name="Graphic 466">
                <a:extLst>
                  <a:ext uri="{FF2B5EF4-FFF2-40B4-BE49-F238E27FC236}">
                    <a16:creationId xmlns:a16="http://schemas.microsoft.com/office/drawing/2014/main" id="{846347CE-0E0A-4682-B2EE-CF3B89764662}"/>
                  </a:ext>
                </a:extLst>
              </p:cNvPr>
              <p:cNvGrpSpPr/>
              <p:nvPr/>
            </p:nvGrpSpPr>
            <p:grpSpPr bwMode="auto">
              <a:xfrm>
                <a:off x="85724" y="80959"/>
                <a:ext cx="200025" cy="205770"/>
                <a:chOff x="0" y="0"/>
                <a:chExt cx="200025" cy="205770"/>
              </a:xfrm>
              <a:solidFill>
                <a:srgbClr val="FFFFFF"/>
              </a:solidFill>
            </p:grpSpPr>
            <p:sp>
              <p:nvSpPr>
                <p:cNvPr id="256" name="Freeform: Shape 97">
                  <a:extLst>
                    <a:ext uri="{FF2B5EF4-FFF2-40B4-BE49-F238E27FC236}">
                      <a16:creationId xmlns:a16="http://schemas.microsoft.com/office/drawing/2014/main" id="{3D0DDCD7-BD74-4E73-8B23-25F73060D483}"/>
                    </a:ext>
                  </a:extLst>
                </p:cNvPr>
                <p:cNvSpPr/>
                <p:nvPr/>
              </p:nvSpPr>
              <p:spPr bwMode="auto">
                <a:xfrm>
                  <a:off x="45704" y="0"/>
                  <a:ext cx="126695" cy="124807"/>
                </a:xfrm>
                <a:custGeom>
                  <a:avLst/>
                  <a:gdLst>
                    <a:gd name="connsiteX0" fmla="*/ 52402 w 126696"/>
                    <a:gd name="connsiteY0" fmla="*/ 101949 h 124808"/>
                    <a:gd name="connsiteX1" fmla="*/ 102884 w 126696"/>
                    <a:gd name="connsiteY1" fmla="*/ 61944 h 124808"/>
                    <a:gd name="connsiteX2" fmla="*/ 118124 w 126696"/>
                    <a:gd name="connsiteY2" fmla="*/ 61944 h 124808"/>
                    <a:gd name="connsiteX3" fmla="*/ 49544 w 126696"/>
                    <a:gd name="connsiteY3" fmla="*/ 116236 h 124808"/>
                    <a:gd name="connsiteX4" fmla="*/ 49544 w 126696"/>
                    <a:gd name="connsiteY4" fmla="*/ 124809 h 124808"/>
                    <a:gd name="connsiteX5" fmla="*/ 126697 w 126696"/>
                    <a:gd name="connsiteY5" fmla="*/ 61944 h 124808"/>
                    <a:gd name="connsiteX6" fmla="*/ 125744 w 126696"/>
                    <a:gd name="connsiteY6" fmla="*/ 61944 h 124808"/>
                    <a:gd name="connsiteX7" fmla="*/ 125744 w 126696"/>
                    <a:gd name="connsiteY7" fmla="*/ 42894 h 124808"/>
                    <a:gd name="connsiteX8" fmla="*/ 102884 w 126696"/>
                    <a:gd name="connsiteY8" fmla="*/ 42894 h 124808"/>
                    <a:gd name="connsiteX9" fmla="*/ 52402 w 126696"/>
                    <a:gd name="connsiteY9" fmla="*/ 31 h 124808"/>
                    <a:gd name="connsiteX10" fmla="*/ 22 w 126696"/>
                    <a:gd name="connsiteY10" fmla="*/ 50114 h 124808"/>
                    <a:gd name="connsiteX11" fmla="*/ 14 w 126696"/>
                    <a:gd name="connsiteY11" fmla="*/ 50514 h 124808"/>
                    <a:gd name="connsiteX12" fmla="*/ 49105 w 126696"/>
                    <a:gd name="connsiteY12" fmla="*/ 101979 h 124808"/>
                    <a:gd name="connsiteX13" fmla="*/ 52402 w 126696"/>
                    <a:gd name="connsiteY13" fmla="*/ 101949 h 124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6696" h="124808" extrusionOk="0">
                      <a:moveTo>
                        <a:pt x="52402" y="101949"/>
                      </a:moveTo>
                      <a:cubicBezTo>
                        <a:pt x="75857" y="100269"/>
                        <a:pt x="95890" y="84395"/>
                        <a:pt x="102884" y="61944"/>
                      </a:cubicBezTo>
                      <a:lnTo>
                        <a:pt x="118124" y="61944"/>
                      </a:lnTo>
                      <a:cubicBezTo>
                        <a:pt x="111270" y="94163"/>
                        <a:pt x="82477" y="116957"/>
                        <a:pt x="49544" y="116236"/>
                      </a:cubicBezTo>
                      <a:lnTo>
                        <a:pt x="49544" y="124809"/>
                      </a:lnTo>
                      <a:cubicBezTo>
                        <a:pt x="87644" y="124809"/>
                        <a:pt x="119077" y="90519"/>
                        <a:pt x="126697" y="61944"/>
                      </a:cubicBezTo>
                      <a:lnTo>
                        <a:pt x="125744" y="61944"/>
                      </a:lnTo>
                      <a:lnTo>
                        <a:pt x="125744" y="42894"/>
                      </a:lnTo>
                      <a:lnTo>
                        <a:pt x="102884" y="42894"/>
                      </a:lnTo>
                      <a:cubicBezTo>
                        <a:pt x="99652" y="17712"/>
                        <a:pt x="77774" y="-864"/>
                        <a:pt x="52402" y="31"/>
                      </a:cubicBezTo>
                      <a:cubicBezTo>
                        <a:pt x="24108" y="-603"/>
                        <a:pt x="656" y="21820"/>
                        <a:pt x="22" y="50114"/>
                      </a:cubicBezTo>
                      <a:cubicBezTo>
                        <a:pt x="19" y="50247"/>
                        <a:pt x="16" y="50380"/>
                        <a:pt x="14" y="50514"/>
                      </a:cubicBezTo>
                      <a:cubicBezTo>
                        <a:pt x="-641" y="78282"/>
                        <a:pt x="21337" y="101323"/>
                        <a:pt x="49105" y="101979"/>
                      </a:cubicBezTo>
                      <a:cubicBezTo>
                        <a:pt x="50204" y="102005"/>
                        <a:pt x="51304" y="101994"/>
                        <a:pt x="52402" y="101949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lang="en-US" sz="1800" b="1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57" name="Freeform: Shape 99">
                  <a:extLst>
                    <a:ext uri="{FF2B5EF4-FFF2-40B4-BE49-F238E27FC236}">
                      <a16:creationId xmlns:a16="http://schemas.microsoft.com/office/drawing/2014/main" id="{B5C8D754-B4B4-4CE0-A969-4453CDE210FF}"/>
                    </a:ext>
                  </a:extLst>
                </p:cNvPr>
                <p:cNvSpPr/>
                <p:nvPr/>
              </p:nvSpPr>
              <p:spPr bwMode="auto">
                <a:xfrm>
                  <a:off x="0" y="126712"/>
                  <a:ext cx="200025" cy="79056"/>
                </a:xfrm>
                <a:custGeom>
                  <a:avLst/>
                  <a:gdLst>
                    <a:gd name="connsiteX0" fmla="*/ 140018 w 200025"/>
                    <a:gd name="connsiteY0" fmla="*/ 0 h 79057"/>
                    <a:gd name="connsiteX1" fmla="*/ 100013 w 200025"/>
                    <a:gd name="connsiteY1" fmla="*/ 11430 h 79057"/>
                    <a:gd name="connsiteX2" fmla="*/ 61913 w 200025"/>
                    <a:gd name="connsiteY2" fmla="*/ 953 h 79057"/>
                    <a:gd name="connsiteX3" fmla="*/ 0 w 200025"/>
                    <a:gd name="connsiteY3" fmla="*/ 79058 h 79057"/>
                    <a:gd name="connsiteX4" fmla="*/ 200025 w 200025"/>
                    <a:gd name="connsiteY4" fmla="*/ 78105 h 79057"/>
                    <a:gd name="connsiteX5" fmla="*/ 140018 w 200025"/>
                    <a:gd name="connsiteY5" fmla="*/ 0 h 79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025" h="79057" extrusionOk="0">
                      <a:moveTo>
                        <a:pt x="140018" y="0"/>
                      </a:moveTo>
                      <a:cubicBezTo>
                        <a:pt x="128447" y="8406"/>
                        <a:pt x="114278" y="12454"/>
                        <a:pt x="100013" y="11430"/>
                      </a:cubicBezTo>
                      <a:cubicBezTo>
                        <a:pt x="86516" y="12130"/>
                        <a:pt x="73153" y="8455"/>
                        <a:pt x="61913" y="953"/>
                      </a:cubicBezTo>
                      <a:cubicBezTo>
                        <a:pt x="26670" y="13335"/>
                        <a:pt x="0" y="40958"/>
                        <a:pt x="0" y="79058"/>
                      </a:cubicBezTo>
                      <a:cubicBezTo>
                        <a:pt x="36195" y="79058"/>
                        <a:pt x="160973" y="78105"/>
                        <a:pt x="200025" y="78105"/>
                      </a:cubicBezTo>
                      <a:cubicBezTo>
                        <a:pt x="200025" y="39053"/>
                        <a:pt x="175260" y="11430"/>
                        <a:pt x="140018" y="0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>
                    <a:buClr>
                      <a:srgbClr val="000000"/>
                    </a:buClr>
                    <a:defRPr/>
                  </a:pPr>
                  <a:endParaRPr lang="en-US" sz="1800" b="1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</p:grpSp>
      <p:sp>
        <p:nvSpPr>
          <p:cNvPr id="258" name="Rectangle 35">
            <a:extLst>
              <a:ext uri="{FF2B5EF4-FFF2-40B4-BE49-F238E27FC236}">
                <a16:creationId xmlns:a16="http://schemas.microsoft.com/office/drawing/2014/main" id="{EA9F891B-8DC0-41B3-9959-2BD2B2182869}"/>
              </a:ext>
            </a:extLst>
          </p:cNvPr>
          <p:cNvSpPr/>
          <p:nvPr/>
        </p:nvSpPr>
        <p:spPr bwMode="auto">
          <a:xfrm>
            <a:off x="14745542" y="6774122"/>
            <a:ext cx="1607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100"/>
              <a:defRPr/>
            </a:pPr>
            <a:r>
              <a:rPr lang="ru-RU" sz="1800">
                <a:cs typeface="Arial"/>
              </a:rPr>
              <a:t>Теги и фильтрация</a:t>
            </a:r>
            <a:endParaRPr lang="en-US" sz="1800">
              <a:cs typeface="Arial"/>
            </a:endParaRPr>
          </a:p>
        </p:txBody>
      </p:sp>
      <p:sp>
        <p:nvSpPr>
          <p:cNvPr id="259" name="Freeform: Shape 505">
            <a:extLst>
              <a:ext uri="{FF2B5EF4-FFF2-40B4-BE49-F238E27FC236}">
                <a16:creationId xmlns:a16="http://schemas.microsoft.com/office/drawing/2014/main" id="{3D88EB97-35F8-4FCC-8154-785C58E2A0AE}"/>
              </a:ext>
            </a:extLst>
          </p:cNvPr>
          <p:cNvSpPr/>
          <p:nvPr/>
        </p:nvSpPr>
        <p:spPr bwMode="auto">
          <a:xfrm>
            <a:off x="6384629" y="8403904"/>
            <a:ext cx="385763" cy="385763"/>
          </a:xfrm>
          <a:custGeom>
            <a:avLst/>
            <a:gdLst>
              <a:gd name="connsiteX0" fmla="*/ 0 w 257175"/>
              <a:gd name="connsiteY0" fmla="*/ 0 h 257175"/>
              <a:gd name="connsiteX1" fmla="*/ 257175 w 257175"/>
              <a:gd name="connsiteY1" fmla="*/ 0 h 257175"/>
              <a:gd name="connsiteX2" fmla="*/ 257175 w 257175"/>
              <a:gd name="connsiteY2" fmla="*/ 257175 h 257175"/>
              <a:gd name="connsiteX3" fmla="*/ 0 w 257175"/>
              <a:gd name="connsiteY3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175" h="257175" extrusionOk="0">
                <a:moveTo>
                  <a:pt x="0" y="0"/>
                </a:moveTo>
                <a:lnTo>
                  <a:pt x="257175" y="0"/>
                </a:lnTo>
                <a:lnTo>
                  <a:pt x="257175" y="257175"/>
                </a:lnTo>
                <a:lnTo>
                  <a:pt x="0" y="257175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buClr>
                <a:srgbClr val="000000"/>
              </a:buClr>
              <a:defRPr/>
            </a:pP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0" name="Freeform: Shape 494">
            <a:extLst>
              <a:ext uri="{FF2B5EF4-FFF2-40B4-BE49-F238E27FC236}">
                <a16:creationId xmlns:a16="http://schemas.microsoft.com/office/drawing/2014/main" id="{0A1D32E5-693D-4D21-8523-2D80114D3001}"/>
              </a:ext>
            </a:extLst>
          </p:cNvPr>
          <p:cNvSpPr/>
          <p:nvPr/>
        </p:nvSpPr>
        <p:spPr bwMode="auto">
          <a:xfrm>
            <a:off x="8073483" y="8386882"/>
            <a:ext cx="677790" cy="614363"/>
          </a:xfrm>
          <a:custGeom>
            <a:avLst/>
            <a:gdLst>
              <a:gd name="connsiteX0" fmla="*/ 0 w 409575"/>
              <a:gd name="connsiteY0" fmla="*/ 0 h 409575"/>
              <a:gd name="connsiteX1" fmla="*/ 409575 w 409575"/>
              <a:gd name="connsiteY1" fmla="*/ 0 h 409575"/>
              <a:gd name="connsiteX2" fmla="*/ 409575 w 409575"/>
              <a:gd name="connsiteY2" fmla="*/ 409575 h 409575"/>
              <a:gd name="connsiteX3" fmla="*/ 0 w 409575"/>
              <a:gd name="connsiteY3" fmla="*/ 4095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" h="409575" extrusionOk="0">
                <a:moveTo>
                  <a:pt x="0" y="0"/>
                </a:moveTo>
                <a:lnTo>
                  <a:pt x="409575" y="0"/>
                </a:lnTo>
                <a:lnTo>
                  <a:pt x="409575" y="409575"/>
                </a:lnTo>
                <a:lnTo>
                  <a:pt x="0" y="409575"/>
                </a:lnTo>
                <a:close/>
              </a:path>
            </a:pathLst>
          </a:custGeom>
          <a:solidFill>
            <a:srgbClr val="676A7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buClr>
                <a:srgbClr val="000000"/>
              </a:buClr>
              <a:defRPr/>
            </a:pP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1" name="Freeform: Shape 494">
            <a:extLst>
              <a:ext uri="{FF2B5EF4-FFF2-40B4-BE49-F238E27FC236}">
                <a16:creationId xmlns:a16="http://schemas.microsoft.com/office/drawing/2014/main" id="{0024B893-709B-4966-9B12-4AA69D85814C}"/>
              </a:ext>
            </a:extLst>
          </p:cNvPr>
          <p:cNvSpPr/>
          <p:nvPr/>
        </p:nvSpPr>
        <p:spPr bwMode="auto">
          <a:xfrm>
            <a:off x="9895176" y="8385032"/>
            <a:ext cx="677790" cy="614363"/>
          </a:xfrm>
          <a:custGeom>
            <a:avLst/>
            <a:gdLst>
              <a:gd name="connsiteX0" fmla="*/ 0 w 409575"/>
              <a:gd name="connsiteY0" fmla="*/ 0 h 409575"/>
              <a:gd name="connsiteX1" fmla="*/ 409575 w 409575"/>
              <a:gd name="connsiteY1" fmla="*/ 0 h 409575"/>
              <a:gd name="connsiteX2" fmla="*/ 409575 w 409575"/>
              <a:gd name="connsiteY2" fmla="*/ 409575 h 409575"/>
              <a:gd name="connsiteX3" fmla="*/ 0 w 409575"/>
              <a:gd name="connsiteY3" fmla="*/ 4095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" h="409575" extrusionOk="0">
                <a:moveTo>
                  <a:pt x="0" y="0"/>
                </a:moveTo>
                <a:lnTo>
                  <a:pt x="409575" y="0"/>
                </a:lnTo>
                <a:lnTo>
                  <a:pt x="409575" y="409575"/>
                </a:lnTo>
                <a:lnTo>
                  <a:pt x="0" y="409575"/>
                </a:lnTo>
                <a:close/>
              </a:path>
            </a:pathLst>
          </a:custGeom>
          <a:solidFill>
            <a:srgbClr val="676A7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buClr>
                <a:srgbClr val="000000"/>
              </a:buClr>
              <a:defRPr/>
            </a:pP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2" name="Freeform: Shape 494">
            <a:extLst>
              <a:ext uri="{FF2B5EF4-FFF2-40B4-BE49-F238E27FC236}">
                <a16:creationId xmlns:a16="http://schemas.microsoft.com/office/drawing/2014/main" id="{5838F780-735B-42E7-A624-4BF6D72E661B}"/>
              </a:ext>
            </a:extLst>
          </p:cNvPr>
          <p:cNvSpPr/>
          <p:nvPr/>
        </p:nvSpPr>
        <p:spPr bwMode="auto">
          <a:xfrm>
            <a:off x="11693846" y="8385170"/>
            <a:ext cx="677790" cy="614363"/>
          </a:xfrm>
          <a:custGeom>
            <a:avLst/>
            <a:gdLst>
              <a:gd name="connsiteX0" fmla="*/ 0 w 409575"/>
              <a:gd name="connsiteY0" fmla="*/ 0 h 409575"/>
              <a:gd name="connsiteX1" fmla="*/ 409575 w 409575"/>
              <a:gd name="connsiteY1" fmla="*/ 0 h 409575"/>
              <a:gd name="connsiteX2" fmla="*/ 409575 w 409575"/>
              <a:gd name="connsiteY2" fmla="*/ 409575 h 409575"/>
              <a:gd name="connsiteX3" fmla="*/ 0 w 409575"/>
              <a:gd name="connsiteY3" fmla="*/ 4095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" h="409575" extrusionOk="0">
                <a:moveTo>
                  <a:pt x="0" y="0"/>
                </a:moveTo>
                <a:lnTo>
                  <a:pt x="409575" y="0"/>
                </a:lnTo>
                <a:lnTo>
                  <a:pt x="409575" y="409575"/>
                </a:lnTo>
                <a:lnTo>
                  <a:pt x="0" y="409575"/>
                </a:lnTo>
                <a:close/>
              </a:path>
            </a:pathLst>
          </a:custGeom>
          <a:solidFill>
            <a:srgbClr val="676A7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buClr>
                <a:srgbClr val="000000"/>
              </a:buClr>
              <a:defRPr/>
            </a:pP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3" name="Freeform: Shape 494">
            <a:extLst>
              <a:ext uri="{FF2B5EF4-FFF2-40B4-BE49-F238E27FC236}">
                <a16:creationId xmlns:a16="http://schemas.microsoft.com/office/drawing/2014/main" id="{E353E2F0-6405-4136-B030-C69A24AE584A}"/>
              </a:ext>
            </a:extLst>
          </p:cNvPr>
          <p:cNvSpPr/>
          <p:nvPr/>
        </p:nvSpPr>
        <p:spPr bwMode="auto">
          <a:xfrm>
            <a:off x="13664876" y="8384060"/>
            <a:ext cx="677790" cy="614363"/>
          </a:xfrm>
          <a:custGeom>
            <a:avLst/>
            <a:gdLst>
              <a:gd name="connsiteX0" fmla="*/ 0 w 409575"/>
              <a:gd name="connsiteY0" fmla="*/ 0 h 409575"/>
              <a:gd name="connsiteX1" fmla="*/ 409575 w 409575"/>
              <a:gd name="connsiteY1" fmla="*/ 0 h 409575"/>
              <a:gd name="connsiteX2" fmla="*/ 409575 w 409575"/>
              <a:gd name="connsiteY2" fmla="*/ 409575 h 409575"/>
              <a:gd name="connsiteX3" fmla="*/ 0 w 409575"/>
              <a:gd name="connsiteY3" fmla="*/ 4095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" h="409575" extrusionOk="0">
                <a:moveTo>
                  <a:pt x="0" y="0"/>
                </a:moveTo>
                <a:lnTo>
                  <a:pt x="409575" y="0"/>
                </a:lnTo>
                <a:lnTo>
                  <a:pt x="409575" y="409575"/>
                </a:lnTo>
                <a:lnTo>
                  <a:pt x="0" y="409575"/>
                </a:lnTo>
                <a:close/>
              </a:path>
            </a:pathLst>
          </a:custGeom>
          <a:solidFill>
            <a:srgbClr val="676A7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buClr>
                <a:srgbClr val="000000"/>
              </a:buClr>
              <a:defRPr/>
            </a:pP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4" name="Rectangle 81">
            <a:extLst>
              <a:ext uri="{FF2B5EF4-FFF2-40B4-BE49-F238E27FC236}">
                <a16:creationId xmlns:a16="http://schemas.microsoft.com/office/drawing/2014/main" id="{6FF5DCFC-300E-41E5-B280-3BB7486CD61B}"/>
              </a:ext>
            </a:extLst>
          </p:cNvPr>
          <p:cNvSpPr/>
          <p:nvPr/>
        </p:nvSpPr>
        <p:spPr bwMode="auto">
          <a:xfrm>
            <a:off x="13295729" y="9124637"/>
            <a:ext cx="1620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100"/>
              <a:defRPr/>
            </a:pPr>
            <a:r>
              <a:rPr lang="ru-RU" sz="1800">
                <a:cs typeface="Arial"/>
              </a:rPr>
              <a:t>К системам бизнес-аналитики</a:t>
            </a:r>
            <a:endParaRPr lang="en-US" sz="1800">
              <a:cs typeface="Arial"/>
            </a:endParaRPr>
          </a:p>
        </p:txBody>
      </p:sp>
      <p:sp>
        <p:nvSpPr>
          <p:cNvPr id="265" name="Прямоугольник 264">
            <a:extLst>
              <a:ext uri="{FF2B5EF4-FFF2-40B4-BE49-F238E27FC236}">
                <a16:creationId xmlns:a16="http://schemas.microsoft.com/office/drawing/2014/main" id="{E459042B-4D03-441C-9B72-B53CBA7F3BF5}"/>
              </a:ext>
            </a:extLst>
          </p:cNvPr>
          <p:cNvSpPr/>
          <p:nvPr/>
        </p:nvSpPr>
        <p:spPr bwMode="auto">
          <a:xfrm>
            <a:off x="5830012" y="5168141"/>
            <a:ext cx="6481711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FF8337"/>
              </a:buClr>
              <a:buSzPts val="2600"/>
              <a:defRPr/>
            </a:pPr>
            <a:r>
              <a:rPr lang="ru-RU" sz="4050">
                <a:solidFill>
                  <a:schemeClr val="bg1"/>
                </a:solidFill>
                <a:ea typeface="Quattrocento Sans"/>
                <a:cs typeface="Arial"/>
              </a:rPr>
              <a:t>КОМПОНЕНТЫ И ПРОЦЕССЫ</a:t>
            </a:r>
            <a:endParaRPr lang="en-US" sz="4050">
              <a:solidFill>
                <a:schemeClr val="bg1"/>
              </a:solidFill>
              <a:ea typeface="Quattrocento Sans"/>
              <a:cs typeface="Arial"/>
            </a:endParaRPr>
          </a:p>
        </p:txBody>
      </p:sp>
      <p:sp>
        <p:nvSpPr>
          <p:cNvPr id="266" name="Прямоугольник 265">
            <a:extLst>
              <a:ext uri="{FF2B5EF4-FFF2-40B4-BE49-F238E27FC236}">
                <a16:creationId xmlns:a16="http://schemas.microsoft.com/office/drawing/2014/main" id="{D351EA33-03D1-439D-8B24-4D43E62E46B7}"/>
              </a:ext>
            </a:extLst>
          </p:cNvPr>
          <p:cNvSpPr/>
          <p:nvPr/>
        </p:nvSpPr>
        <p:spPr bwMode="auto">
          <a:xfrm>
            <a:off x="5830011" y="7570937"/>
            <a:ext cx="6844310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FF8337"/>
              </a:buClr>
              <a:buSzPts val="2600"/>
              <a:defRPr/>
            </a:pPr>
            <a:r>
              <a:rPr lang="ru-RU" sz="4050">
                <a:solidFill>
                  <a:schemeClr val="bg1"/>
                </a:solidFill>
                <a:ea typeface="Quattrocento Sans"/>
                <a:cs typeface="Arial"/>
              </a:rPr>
              <a:t>КОННЕКТОРЫ И РАСШИРЕНИЯ</a:t>
            </a:r>
            <a:endParaRPr lang="en-US" sz="4050">
              <a:solidFill>
                <a:schemeClr val="bg1"/>
              </a:solidFill>
              <a:ea typeface="Quattrocento Sans"/>
              <a:cs typeface="Arial"/>
            </a:endParaRPr>
          </a:p>
        </p:txBody>
      </p:sp>
      <p:sp>
        <p:nvSpPr>
          <p:cNvPr id="267" name="Прямоугольник 266">
            <a:extLst>
              <a:ext uri="{FF2B5EF4-FFF2-40B4-BE49-F238E27FC236}">
                <a16:creationId xmlns:a16="http://schemas.microsoft.com/office/drawing/2014/main" id="{713240BD-66F2-4ECE-B996-82B4442C2057}"/>
              </a:ext>
            </a:extLst>
          </p:cNvPr>
          <p:cNvSpPr/>
          <p:nvPr/>
        </p:nvSpPr>
        <p:spPr bwMode="auto">
          <a:xfrm>
            <a:off x="762317" y="2075384"/>
            <a:ext cx="5321072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533">
              <a:buClr>
                <a:srgbClr val="000000"/>
              </a:buClr>
              <a:buSzPts val="1400"/>
              <a:defRPr/>
            </a:pPr>
            <a:r>
              <a:rPr lang="ru-RU" sz="4050" b="1" dirty="0">
                <a:solidFill>
                  <a:schemeClr val="bg1"/>
                </a:solidFill>
                <a:cs typeface="Arial"/>
              </a:rPr>
              <a:t>БИЗНЕС-ПРИЛОЖЕНИЯ</a:t>
            </a:r>
          </a:p>
          <a:p>
            <a:pPr defTabSz="1371533">
              <a:buClr>
                <a:srgbClr val="000000"/>
              </a:buClr>
              <a:buSzPts val="1400"/>
              <a:defRPr/>
            </a:pPr>
            <a:endParaRPr lang="ru-RU" sz="405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68" name="Равнобедренный треугольник 2">
            <a:extLst>
              <a:ext uri="{FF2B5EF4-FFF2-40B4-BE49-F238E27FC236}">
                <a16:creationId xmlns:a16="http://schemas.microsoft.com/office/drawing/2014/main" id="{97EB940F-B1EA-4B0E-83B2-010D20397A2C}"/>
              </a:ext>
            </a:extLst>
          </p:cNvPr>
          <p:cNvSpPr/>
          <p:nvPr/>
        </p:nvSpPr>
        <p:spPr bwMode="auto">
          <a:xfrm rot="16199998">
            <a:off x="17528638" y="1988366"/>
            <a:ext cx="841304" cy="677423"/>
          </a:xfrm>
          <a:custGeom>
            <a:avLst/>
            <a:gdLst>
              <a:gd name="connsiteX0" fmla="*/ 0 w 965200"/>
              <a:gd name="connsiteY0" fmla="*/ 711200 h 711200"/>
              <a:gd name="connsiteX1" fmla="*/ 482600 w 965200"/>
              <a:gd name="connsiteY1" fmla="*/ 0 h 711200"/>
              <a:gd name="connsiteX2" fmla="*/ 965200 w 965200"/>
              <a:gd name="connsiteY2" fmla="*/ 711200 h 711200"/>
              <a:gd name="connsiteX3" fmla="*/ 0 w 965200"/>
              <a:gd name="connsiteY3" fmla="*/ 711200 h 711200"/>
              <a:gd name="connsiteX0" fmla="*/ 0 w 965200"/>
              <a:gd name="connsiteY0" fmla="*/ 723900 h 723900"/>
              <a:gd name="connsiteX1" fmla="*/ 0 w 965200"/>
              <a:gd name="connsiteY1" fmla="*/ 0 h 723900"/>
              <a:gd name="connsiteX2" fmla="*/ 965200 w 965200"/>
              <a:gd name="connsiteY2" fmla="*/ 723900 h 723900"/>
              <a:gd name="connsiteX3" fmla="*/ 0 w 965200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5200" h="723900" extrusionOk="0">
                <a:moveTo>
                  <a:pt x="0" y="723900"/>
                </a:moveTo>
                <a:lnTo>
                  <a:pt x="0" y="0"/>
                </a:lnTo>
                <a:lnTo>
                  <a:pt x="965200" y="723900"/>
                </a:lnTo>
                <a:lnTo>
                  <a:pt x="0" y="72390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4050"/>
          </a:p>
        </p:txBody>
      </p:sp>
      <p:pic>
        <p:nvPicPr>
          <p:cNvPr id="269" name="Рисунок 268">
            <a:extLst>
              <a:ext uri="{FF2B5EF4-FFF2-40B4-BE49-F238E27FC236}">
                <a16:creationId xmlns:a16="http://schemas.microsoft.com/office/drawing/2014/main" id="{E8AD59EE-9ECE-490E-8EB4-7D1E85F03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90005" y="8446900"/>
            <a:ext cx="375011" cy="375011"/>
          </a:xfrm>
          <a:prstGeom prst="rect">
            <a:avLst/>
          </a:prstGeom>
        </p:spPr>
      </p:pic>
      <p:pic>
        <p:nvPicPr>
          <p:cNvPr id="270" name="Рисунок 269">
            <a:extLst>
              <a:ext uri="{FF2B5EF4-FFF2-40B4-BE49-F238E27FC236}">
                <a16:creationId xmlns:a16="http://schemas.microsoft.com/office/drawing/2014/main" id="{28E02DE5-9E76-4359-A914-592B4CFCD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217869" y="8514150"/>
            <a:ext cx="413727" cy="413727"/>
          </a:xfrm>
          <a:prstGeom prst="rect">
            <a:avLst/>
          </a:prstGeom>
        </p:spPr>
      </p:pic>
      <p:pic>
        <p:nvPicPr>
          <p:cNvPr id="271" name="Рисунок 270">
            <a:extLst>
              <a:ext uri="{FF2B5EF4-FFF2-40B4-BE49-F238E27FC236}">
                <a16:creationId xmlns:a16="http://schemas.microsoft.com/office/drawing/2014/main" id="{C5024B69-D071-4860-AFC0-857E0DCA4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039563" y="8483885"/>
            <a:ext cx="413727" cy="413727"/>
          </a:xfrm>
          <a:prstGeom prst="rect">
            <a:avLst/>
          </a:prstGeom>
        </p:spPr>
      </p:pic>
      <p:pic>
        <p:nvPicPr>
          <p:cNvPr id="272" name="Рисунок 271">
            <a:extLst>
              <a:ext uri="{FF2B5EF4-FFF2-40B4-BE49-F238E27FC236}">
                <a16:creationId xmlns:a16="http://schemas.microsoft.com/office/drawing/2014/main" id="{719BB0DF-0C73-47F5-977C-E4D1C386D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798796" y="8482554"/>
            <a:ext cx="413727" cy="413727"/>
          </a:xfrm>
          <a:prstGeom prst="rect">
            <a:avLst/>
          </a:prstGeom>
        </p:spPr>
      </p:pic>
      <p:pic>
        <p:nvPicPr>
          <p:cNvPr id="273" name="Рисунок 272">
            <a:extLst>
              <a:ext uri="{FF2B5EF4-FFF2-40B4-BE49-F238E27FC236}">
                <a16:creationId xmlns:a16="http://schemas.microsoft.com/office/drawing/2014/main" id="{FA4EF64B-DAB7-4740-8F07-7B60880F6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782264" y="8520747"/>
            <a:ext cx="413727" cy="413727"/>
          </a:xfrm>
          <a:prstGeom prst="rect">
            <a:avLst/>
          </a:prstGeom>
        </p:spPr>
      </p:pic>
      <p:pic>
        <p:nvPicPr>
          <p:cNvPr id="274" name="Рисунок 17">
            <a:extLst>
              <a:ext uri="{FF2B5EF4-FFF2-40B4-BE49-F238E27FC236}">
                <a16:creationId xmlns:a16="http://schemas.microsoft.com/office/drawing/2014/main" id="{2B294F6E-A620-4918-B099-24CC5127E1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198" r="1872" b="14545"/>
          <a:stretch/>
        </p:blipFill>
        <p:spPr bwMode="auto">
          <a:xfrm>
            <a:off x="-3998" y="4177280"/>
            <a:ext cx="5530626" cy="4425641"/>
          </a:xfrm>
          <a:prstGeom prst="rect">
            <a:avLst/>
          </a:prstGeom>
          <a:ln>
            <a:noFill/>
          </a:ln>
        </p:spPr>
      </p:pic>
      <p:pic>
        <p:nvPicPr>
          <p:cNvPr id="275" name="Рисунок 274">
            <a:extLst>
              <a:ext uri="{FF2B5EF4-FFF2-40B4-BE49-F238E27FC236}">
                <a16:creationId xmlns:a16="http://schemas.microsoft.com/office/drawing/2014/main" id="{A8F1E11C-33B0-44DD-BEEF-678EEB3F36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65"/>
          <a:stretch/>
        </p:blipFill>
        <p:spPr bwMode="auto">
          <a:xfrm>
            <a:off x="1" y="4409738"/>
            <a:ext cx="4231493" cy="3161199"/>
          </a:xfrm>
          <a:prstGeom prst="rect">
            <a:avLst/>
          </a:prstGeom>
        </p:spPr>
      </p:pic>
      <p:sp>
        <p:nvSpPr>
          <p:cNvPr id="279" name="Freeform: Shape 494">
            <a:extLst>
              <a:ext uri="{FF2B5EF4-FFF2-40B4-BE49-F238E27FC236}">
                <a16:creationId xmlns:a16="http://schemas.microsoft.com/office/drawing/2014/main" id="{E4F1B28C-E994-4920-B232-132B2A4FC19A}"/>
              </a:ext>
            </a:extLst>
          </p:cNvPr>
          <p:cNvSpPr/>
          <p:nvPr/>
        </p:nvSpPr>
        <p:spPr bwMode="auto">
          <a:xfrm>
            <a:off x="15666260" y="8410907"/>
            <a:ext cx="677790" cy="614363"/>
          </a:xfrm>
          <a:custGeom>
            <a:avLst/>
            <a:gdLst>
              <a:gd name="connsiteX0" fmla="*/ 0 w 409575"/>
              <a:gd name="connsiteY0" fmla="*/ 0 h 409575"/>
              <a:gd name="connsiteX1" fmla="*/ 409575 w 409575"/>
              <a:gd name="connsiteY1" fmla="*/ 0 h 409575"/>
              <a:gd name="connsiteX2" fmla="*/ 409575 w 409575"/>
              <a:gd name="connsiteY2" fmla="*/ 409575 h 409575"/>
              <a:gd name="connsiteX3" fmla="*/ 0 w 409575"/>
              <a:gd name="connsiteY3" fmla="*/ 4095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" h="409575" extrusionOk="0">
                <a:moveTo>
                  <a:pt x="0" y="0"/>
                </a:moveTo>
                <a:lnTo>
                  <a:pt x="409575" y="0"/>
                </a:lnTo>
                <a:lnTo>
                  <a:pt x="409575" y="409575"/>
                </a:lnTo>
                <a:lnTo>
                  <a:pt x="0" y="409575"/>
                </a:lnTo>
                <a:close/>
              </a:path>
            </a:pathLst>
          </a:custGeom>
          <a:solidFill>
            <a:srgbClr val="676A7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buClr>
                <a:srgbClr val="000000"/>
              </a:buClr>
              <a:defRPr/>
            </a:pP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0" name="Rectangle 81">
            <a:extLst>
              <a:ext uri="{FF2B5EF4-FFF2-40B4-BE49-F238E27FC236}">
                <a16:creationId xmlns:a16="http://schemas.microsoft.com/office/drawing/2014/main" id="{9D63E0DE-BBAF-436D-A4A8-BBD38DD8420E}"/>
              </a:ext>
            </a:extLst>
          </p:cNvPr>
          <p:cNvSpPr/>
          <p:nvPr/>
        </p:nvSpPr>
        <p:spPr bwMode="auto">
          <a:xfrm>
            <a:off x="15208958" y="9172003"/>
            <a:ext cx="1620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100"/>
              <a:defRPr/>
            </a:pPr>
            <a:r>
              <a:rPr lang="ru-RU" sz="1800">
                <a:cs typeface="Arial"/>
              </a:rPr>
              <a:t>К системам </a:t>
            </a:r>
            <a:r>
              <a:rPr lang="en-US" sz="1800">
                <a:cs typeface="Arial"/>
              </a:rPr>
              <a:t>AI </a:t>
            </a:r>
            <a:r>
              <a:rPr lang="ru-RU" sz="1800">
                <a:cs typeface="Arial"/>
              </a:rPr>
              <a:t>и </a:t>
            </a:r>
            <a:r>
              <a:rPr lang="en-US" sz="1800">
                <a:cs typeface="Arial"/>
              </a:rPr>
              <a:t>ML</a:t>
            </a:r>
            <a:endParaRPr sz="4050"/>
          </a:p>
        </p:txBody>
      </p:sp>
      <p:pic>
        <p:nvPicPr>
          <p:cNvPr id="281" name="Рисунок 280">
            <a:extLst>
              <a:ext uri="{FF2B5EF4-FFF2-40B4-BE49-F238E27FC236}">
                <a16:creationId xmlns:a16="http://schemas.microsoft.com/office/drawing/2014/main" id="{85316701-24E2-471B-8490-E9D86297E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812231" y="8536662"/>
            <a:ext cx="413727" cy="413727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4A807728-CDB8-478D-9914-FBCC9E93B1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" y="-14290"/>
            <a:ext cx="9929813" cy="1271588"/>
          </a:xfrm>
          <a:prstGeom prst="rect">
            <a:avLst/>
          </a:prstGeom>
        </p:spPr>
      </p:pic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5198B8F4-A3D8-4075-8FD8-91BE51527DFF}"/>
              </a:ext>
            </a:extLst>
          </p:cNvPr>
          <p:cNvSpPr/>
          <p:nvPr/>
        </p:nvSpPr>
        <p:spPr>
          <a:xfrm>
            <a:off x="604805" y="408289"/>
            <a:ext cx="458414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600" b="1" dirty="0">
                <a:solidFill>
                  <a:prstClr val="white"/>
                </a:solidFill>
              </a:rPr>
              <a:t>ПЛАТФОРМА </a:t>
            </a:r>
            <a:r>
              <a:rPr lang="en-US" sz="3600" b="1" dirty="0" err="1">
                <a:solidFill>
                  <a:prstClr val="white"/>
                </a:solidFill>
              </a:rPr>
              <a:t>BPMSoft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8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25169E9-B0AD-4B55-9807-C5EBC3461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-14290"/>
            <a:ext cx="9929813" cy="1271588"/>
          </a:xfrm>
          <a:prstGeom prst="rect">
            <a:avLst/>
          </a:prstGeom>
        </p:spPr>
      </p:pic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F83746A1-2660-4C58-B8D8-DA14E7C141E9}"/>
              </a:ext>
            </a:extLst>
          </p:cNvPr>
          <p:cNvSpPr/>
          <p:nvPr/>
        </p:nvSpPr>
        <p:spPr>
          <a:xfrm>
            <a:off x="604805" y="408289"/>
            <a:ext cx="8604471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600" b="1" dirty="0">
                <a:solidFill>
                  <a:prstClr val="white"/>
                </a:solidFill>
              </a:rPr>
              <a:t>ТЕХНОЛОГИИ РАЗРАБОТКИ ПРИЛОЖЕНИЙ</a:t>
            </a:r>
          </a:p>
        </p:txBody>
      </p:sp>
      <p:sp>
        <p:nvSpPr>
          <p:cNvPr id="22" name="Google Shape;556;p117">
            <a:extLst>
              <a:ext uri="{FF2B5EF4-FFF2-40B4-BE49-F238E27FC236}">
                <a16:creationId xmlns:a16="http://schemas.microsoft.com/office/drawing/2014/main" id="{3155FFFF-43FD-424D-8459-95E73014D97F}"/>
              </a:ext>
            </a:extLst>
          </p:cNvPr>
          <p:cNvSpPr txBox="1"/>
          <p:nvPr/>
        </p:nvSpPr>
        <p:spPr>
          <a:xfrm>
            <a:off x="9230994" y="3582063"/>
            <a:ext cx="7731678" cy="5183847"/>
          </a:xfrm>
          <a:prstGeom prst="rect">
            <a:avLst/>
          </a:prstGeom>
          <a:solidFill>
            <a:schemeClr val="lt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54000" dist="38100" dir="7620000" sx="97000" sy="97000" algn="t" rotWithShape="0">
              <a:srgbClr val="0D2E4E">
                <a:alpha val="3647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sz="2400" b="1" kern="0">
              <a:solidFill>
                <a:srgbClr val="000000"/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34" name="Rectangle 50">
            <a:extLst>
              <a:ext uri="{FF2B5EF4-FFF2-40B4-BE49-F238E27FC236}">
                <a16:creationId xmlns:a16="http://schemas.microsoft.com/office/drawing/2014/main" id="{A5AE4253-D6C9-423A-89F1-FF4CCD940433}"/>
              </a:ext>
            </a:extLst>
          </p:cNvPr>
          <p:cNvSpPr/>
          <p:nvPr/>
        </p:nvSpPr>
        <p:spPr>
          <a:xfrm>
            <a:off x="13151335" y="4238504"/>
            <a:ext cx="3576719" cy="1057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 algn="ctr" fontAlgn="ctr">
              <a:buClr>
                <a:srgbClr val="000000"/>
              </a:buClr>
              <a:defRPr/>
            </a:pPr>
            <a:endParaRPr lang="en-US" sz="1350" b="1" kern="0">
              <a:solidFill>
                <a:srgbClr val="002060"/>
              </a:solidFill>
              <a:latin typeface="Montserrat" panose="020B0604020202020204" charset="-52"/>
              <a:cs typeface="Segoe UI" panose="020B0502040204020203" pitchFamily="34" charset="0"/>
              <a:sym typeface="Arial"/>
            </a:endParaRPr>
          </a:p>
        </p:txBody>
      </p:sp>
      <p:sp>
        <p:nvSpPr>
          <p:cNvPr id="35" name="Rectangle 45">
            <a:extLst>
              <a:ext uri="{FF2B5EF4-FFF2-40B4-BE49-F238E27FC236}">
                <a16:creationId xmlns:a16="http://schemas.microsoft.com/office/drawing/2014/main" id="{74FFCD09-869D-42E4-BD84-6906FE1F62BE}"/>
              </a:ext>
            </a:extLst>
          </p:cNvPr>
          <p:cNvSpPr/>
          <p:nvPr/>
        </p:nvSpPr>
        <p:spPr>
          <a:xfrm>
            <a:off x="9465616" y="4238504"/>
            <a:ext cx="3456191" cy="1057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 algn="ctr" fontAlgn="ctr">
              <a:buClr>
                <a:srgbClr val="000000"/>
              </a:buClr>
              <a:defRPr/>
            </a:pPr>
            <a:endParaRPr lang="en-US" sz="1350" b="1" kern="0">
              <a:solidFill>
                <a:srgbClr val="002060"/>
              </a:solidFill>
              <a:latin typeface="Montserrat" panose="020B0604020202020204" charset="-52"/>
              <a:cs typeface="Segoe UI" panose="020B0502040204020203" pitchFamily="34" charset="0"/>
              <a:sym typeface="Arial"/>
            </a:endParaRPr>
          </a:p>
        </p:txBody>
      </p:sp>
      <p:sp>
        <p:nvSpPr>
          <p:cNvPr id="36" name="Rectangle 57">
            <a:extLst>
              <a:ext uri="{FF2B5EF4-FFF2-40B4-BE49-F238E27FC236}">
                <a16:creationId xmlns:a16="http://schemas.microsoft.com/office/drawing/2014/main" id="{A30F818B-B10C-4680-A73D-332C9B2ABA3C}"/>
              </a:ext>
            </a:extLst>
          </p:cNvPr>
          <p:cNvSpPr/>
          <p:nvPr/>
        </p:nvSpPr>
        <p:spPr>
          <a:xfrm>
            <a:off x="13151333" y="5892548"/>
            <a:ext cx="3576719" cy="1057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 algn="ctr" fontAlgn="ctr">
              <a:buClr>
                <a:srgbClr val="000000"/>
              </a:buClr>
              <a:defRPr/>
            </a:pPr>
            <a:endParaRPr lang="en-US" sz="1350" b="1" kern="0">
              <a:solidFill>
                <a:srgbClr val="002060"/>
              </a:solidFill>
              <a:latin typeface="Montserrat" panose="020B0604020202020204" charset="-52"/>
              <a:cs typeface="Segoe UI" panose="020B0502040204020203" pitchFamily="34" charset="0"/>
              <a:sym typeface="Arial"/>
            </a:endParaRPr>
          </a:p>
        </p:txBody>
      </p:sp>
      <p:sp>
        <p:nvSpPr>
          <p:cNvPr id="37" name="Rectangle 59">
            <a:extLst>
              <a:ext uri="{FF2B5EF4-FFF2-40B4-BE49-F238E27FC236}">
                <a16:creationId xmlns:a16="http://schemas.microsoft.com/office/drawing/2014/main" id="{7C921783-D37F-4F8E-BF52-FAC5D32B568C}"/>
              </a:ext>
            </a:extLst>
          </p:cNvPr>
          <p:cNvSpPr/>
          <p:nvPr/>
        </p:nvSpPr>
        <p:spPr>
          <a:xfrm>
            <a:off x="9465614" y="5892548"/>
            <a:ext cx="3456191" cy="1057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 algn="ctr" fontAlgn="ctr">
              <a:buClr>
                <a:srgbClr val="000000"/>
              </a:buClr>
              <a:defRPr/>
            </a:pPr>
            <a:endParaRPr lang="en-US" sz="1350" b="1" kern="0">
              <a:solidFill>
                <a:srgbClr val="002060"/>
              </a:solidFill>
              <a:latin typeface="Montserrat" panose="020B0604020202020204" charset="-52"/>
              <a:cs typeface="Segoe UI" panose="020B0502040204020203" pitchFamily="34" charset="0"/>
              <a:sym typeface="Arial"/>
            </a:endParaRPr>
          </a:p>
        </p:txBody>
      </p:sp>
      <p:sp>
        <p:nvSpPr>
          <p:cNvPr id="38" name="Google Shape;556;p117">
            <a:extLst>
              <a:ext uri="{FF2B5EF4-FFF2-40B4-BE49-F238E27FC236}">
                <a16:creationId xmlns:a16="http://schemas.microsoft.com/office/drawing/2014/main" id="{4C08968C-E550-4438-9EAC-343FBDEAACF7}"/>
              </a:ext>
            </a:extLst>
          </p:cNvPr>
          <p:cNvSpPr txBox="1"/>
          <p:nvPr/>
        </p:nvSpPr>
        <p:spPr>
          <a:xfrm>
            <a:off x="1124397" y="3582062"/>
            <a:ext cx="6705024" cy="5183847"/>
          </a:xfrm>
          <a:prstGeom prst="rect">
            <a:avLst/>
          </a:prstGeom>
          <a:solidFill>
            <a:schemeClr val="lt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54000" dist="38100" dir="7620000" sx="97000" sy="97000" algn="t" rotWithShape="0">
              <a:srgbClr val="0D2E4E">
                <a:alpha val="3647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sz="2100" kern="0">
              <a:solidFill>
                <a:srgbClr val="000000"/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39" name="Google Shape;556;p117">
            <a:extLst>
              <a:ext uri="{FF2B5EF4-FFF2-40B4-BE49-F238E27FC236}">
                <a16:creationId xmlns:a16="http://schemas.microsoft.com/office/drawing/2014/main" id="{0782947F-02AF-4D7D-9853-642E6E65641C}"/>
              </a:ext>
            </a:extLst>
          </p:cNvPr>
          <p:cNvSpPr txBox="1"/>
          <p:nvPr/>
        </p:nvSpPr>
        <p:spPr>
          <a:xfrm>
            <a:off x="1124397" y="3582062"/>
            <a:ext cx="6705024" cy="68579"/>
          </a:xfrm>
          <a:prstGeom prst="rect">
            <a:avLst/>
          </a:prstGeom>
          <a:solidFill>
            <a:srgbClr val="FF4013"/>
          </a:solidFill>
          <a:ln>
            <a:noFill/>
          </a:ln>
          <a:effectLst/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sz="2100" kern="0">
              <a:solidFill>
                <a:srgbClr val="000000"/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46F868-9F8E-47F7-94E7-2DA2A3E6FCB7}"/>
              </a:ext>
            </a:extLst>
          </p:cNvPr>
          <p:cNvSpPr txBox="1"/>
          <p:nvPr/>
        </p:nvSpPr>
        <p:spPr>
          <a:xfrm>
            <a:off x="2077316" y="2721856"/>
            <a:ext cx="5409652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ru-RU" sz="3500" b="1" kern="0" dirty="0">
                <a:solidFill>
                  <a:srgbClr val="FF4013"/>
                </a:solidFill>
                <a:cs typeface="Arial"/>
                <a:sym typeface="Arial"/>
              </a:rPr>
              <a:t>ОТКРЫТАЯ ПЛАТФОРМА</a:t>
            </a:r>
            <a:endParaRPr lang="en-US" sz="3500" b="1" kern="0" dirty="0">
              <a:solidFill>
                <a:srgbClr val="FF4013"/>
              </a:solidFill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A4F96BA-EDB2-4721-99E7-040E0F99DFF8}"/>
              </a:ext>
            </a:extLst>
          </p:cNvPr>
          <p:cNvSpPr txBox="1"/>
          <p:nvPr/>
        </p:nvSpPr>
        <p:spPr>
          <a:xfrm>
            <a:off x="9531337" y="2706821"/>
            <a:ext cx="7520078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ru-RU" sz="3500" b="1" kern="0" dirty="0">
                <a:solidFill>
                  <a:srgbClr val="FF4013"/>
                </a:solidFill>
                <a:cs typeface="Arial"/>
                <a:sym typeface="Arial"/>
              </a:rPr>
              <a:t>ЯЗЫКИ И СРЕДСТВА РАЗРАБОТКИ</a:t>
            </a:r>
            <a:endParaRPr lang="en-US" sz="3500" b="1" kern="0" dirty="0">
              <a:solidFill>
                <a:srgbClr val="FF4013"/>
              </a:solidFill>
              <a:cs typeface="Arial"/>
              <a:sym typeface="Arial"/>
            </a:endParaRPr>
          </a:p>
        </p:txBody>
      </p:sp>
      <p:sp>
        <p:nvSpPr>
          <p:cNvPr id="42" name="Google Shape;609;p74">
            <a:extLst>
              <a:ext uri="{FF2B5EF4-FFF2-40B4-BE49-F238E27FC236}">
                <a16:creationId xmlns:a16="http://schemas.microsoft.com/office/drawing/2014/main" id="{47809086-1A45-472D-A340-3507C103F26C}"/>
              </a:ext>
            </a:extLst>
          </p:cNvPr>
          <p:cNvSpPr txBox="1"/>
          <p:nvPr/>
        </p:nvSpPr>
        <p:spPr>
          <a:xfrm>
            <a:off x="1384704" y="3814110"/>
            <a:ext cx="6289398" cy="398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63" tIns="51413" rIns="102863" bIns="51413" anchor="t" anchorCtr="0">
            <a:noAutofit/>
          </a:bodyPr>
          <a:lstStyle/>
          <a:p>
            <a:pPr marL="428615" indent="-428615" defTabSz="1371567">
              <a:spcBef>
                <a:spcPts val="1800"/>
              </a:spcBef>
              <a:buClr>
                <a:srgbClr val="FF4013"/>
              </a:buClr>
              <a:buSzPct val="120000"/>
              <a:buFont typeface="Wingdings 3" panose="05040102010807070707" pitchFamily="18" charset="2"/>
              <a:buChar char=""/>
              <a:defRPr/>
            </a:pPr>
            <a:r>
              <a:rPr lang="ru-RU" sz="2400" b="1" kern="0" dirty="0">
                <a:cs typeface="Arial" panose="020B0604020202020204" pitchFamily="34" charset="0"/>
                <a:sym typeface="Arial"/>
              </a:rPr>
              <a:t>Пакетная архитектура</a:t>
            </a:r>
            <a:r>
              <a:rPr lang="ru-RU" sz="2400" kern="0" dirty="0">
                <a:cs typeface="Arial" panose="020B0604020202020204" pitchFamily="34" charset="0"/>
                <a:sym typeface="Arial"/>
              </a:rPr>
              <a:t> позволяет выделять целостные функциональные блоки в виде отдельных модулей,</a:t>
            </a:r>
            <a:r>
              <a:rPr lang="en-US" sz="2400" kern="0" dirty="0">
                <a:cs typeface="Arial" panose="020B0604020202020204" pitchFamily="34" charset="0"/>
                <a:sym typeface="Arial"/>
              </a:rPr>
              <a:t> </a:t>
            </a:r>
            <a:r>
              <a:rPr lang="ru-RU" sz="2400" kern="0" dirty="0">
                <a:cs typeface="Arial" panose="020B0604020202020204" pitchFamily="34" charset="0"/>
                <a:sym typeface="Arial"/>
              </a:rPr>
              <a:t>управлять иерархией пакетов и их версионностью.</a:t>
            </a:r>
            <a:endParaRPr lang="en-US" sz="2400" kern="0" dirty="0">
              <a:cs typeface="Arial" panose="020B0604020202020204" pitchFamily="34" charset="0"/>
              <a:sym typeface="Arial"/>
            </a:endParaRPr>
          </a:p>
          <a:p>
            <a:pPr marL="428615" indent="-428615" defTabSz="1371567">
              <a:spcBef>
                <a:spcPts val="1800"/>
              </a:spcBef>
              <a:buClr>
                <a:srgbClr val="FF4013"/>
              </a:buClr>
              <a:buSzPct val="120000"/>
              <a:buFont typeface="Wingdings 3" panose="05040102010807070707" pitchFamily="18" charset="2"/>
              <a:buChar char=""/>
              <a:defRPr/>
            </a:pPr>
            <a:r>
              <a:rPr lang="ru-RU" sz="2400" dirty="0">
                <a:cs typeface="Arial" panose="020B0604020202020204" pitchFamily="34" charset="0"/>
              </a:rPr>
              <a:t>Поддержка стандартных 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ru-RU" sz="2400" b="1" dirty="0">
                <a:cs typeface="Arial" panose="020B0604020202020204" pitchFamily="34" charset="0"/>
              </a:rPr>
              <a:t>языков программирования </a:t>
            </a:r>
            <a:br>
              <a:rPr lang="en-US" sz="2400" b="1" dirty="0">
                <a:cs typeface="Arial" panose="020B0604020202020204" pitchFamily="34" charset="0"/>
              </a:rPr>
            </a:br>
            <a:r>
              <a:rPr lang="ru-RU" sz="2400" b="1" dirty="0">
                <a:cs typeface="Arial" panose="020B0604020202020204" pitchFamily="34" charset="0"/>
              </a:rPr>
              <a:t>и фреймворков</a:t>
            </a:r>
            <a:r>
              <a:rPr lang="ru-RU" sz="2400" dirty="0">
                <a:cs typeface="Arial" panose="020B0604020202020204" pitchFamily="34" charset="0"/>
              </a:rPr>
              <a:t> ускоряет и упрощает разработку. </a:t>
            </a:r>
            <a:endParaRPr lang="en-US" sz="2400" dirty="0">
              <a:cs typeface="Arial" panose="020B0604020202020204" pitchFamily="34" charset="0"/>
            </a:endParaRPr>
          </a:p>
          <a:p>
            <a:pPr defTabSz="1371567">
              <a:spcBef>
                <a:spcPts val="1800"/>
              </a:spcBef>
              <a:buClr>
                <a:srgbClr val="FF4013"/>
              </a:buClr>
              <a:buSzPct val="120000"/>
              <a:defRPr/>
            </a:pPr>
            <a:r>
              <a:rPr lang="ru-RU" sz="1800" kern="0" dirty="0">
                <a:solidFill>
                  <a:srgbClr val="0D2E4E"/>
                </a:solidFill>
                <a:cs typeface="Segoe UI" panose="020B0502040204020203" pitchFamily="34" charset="0"/>
                <a:sym typeface="Arial"/>
              </a:rPr>
              <a:t> </a:t>
            </a:r>
            <a:endParaRPr lang="en-US" sz="1800" kern="0" dirty="0">
              <a:solidFill>
                <a:srgbClr val="0D2E4E"/>
              </a:solidFill>
              <a:cs typeface="Segoe UI" panose="020B0502040204020203" pitchFamily="34" charset="0"/>
              <a:sym typeface="Arial"/>
            </a:endParaRPr>
          </a:p>
        </p:txBody>
      </p:sp>
      <p:sp>
        <p:nvSpPr>
          <p:cNvPr id="43" name="Google Shape;556;p117">
            <a:extLst>
              <a:ext uri="{FF2B5EF4-FFF2-40B4-BE49-F238E27FC236}">
                <a16:creationId xmlns:a16="http://schemas.microsoft.com/office/drawing/2014/main" id="{A177A490-A475-4406-B2F5-AC52AC2DBB22}"/>
              </a:ext>
            </a:extLst>
          </p:cNvPr>
          <p:cNvSpPr txBox="1"/>
          <p:nvPr/>
        </p:nvSpPr>
        <p:spPr>
          <a:xfrm>
            <a:off x="9230994" y="3582062"/>
            <a:ext cx="7731678" cy="87728"/>
          </a:xfrm>
          <a:prstGeom prst="rect">
            <a:avLst/>
          </a:prstGeom>
          <a:solidFill>
            <a:srgbClr val="FF4013"/>
          </a:solidFill>
          <a:ln>
            <a:noFill/>
          </a:ln>
          <a:effectLst/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sz="2400" b="1" kern="0">
              <a:solidFill>
                <a:srgbClr val="000000"/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685197-E5FA-40BE-8EC9-9FF448E265F4}"/>
              </a:ext>
            </a:extLst>
          </p:cNvPr>
          <p:cNvSpPr txBox="1"/>
          <p:nvPr/>
        </p:nvSpPr>
        <p:spPr>
          <a:xfrm>
            <a:off x="9930959" y="3848452"/>
            <a:ext cx="3033261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28700">
              <a:buClr>
                <a:srgbClr val="03101C"/>
              </a:buClr>
              <a:buSzPct val="75000"/>
              <a:defRPr/>
            </a:pPr>
            <a:r>
              <a:rPr lang="ru-RU" sz="1575" b="1" dirty="0">
                <a:solidFill>
                  <a:srgbClr val="0D2E4E"/>
                </a:solidFill>
                <a:cs typeface="Segoe UI" panose="020B0502040204020203" pitchFamily="34" charset="0"/>
                <a:sym typeface="Arial"/>
              </a:rPr>
              <a:t>ФРЕЙМВОРКИ: </a:t>
            </a:r>
            <a:r>
              <a:rPr lang="en-US" sz="1575" b="1" dirty="0">
                <a:solidFill>
                  <a:srgbClr val="0D2E4E"/>
                </a:solidFill>
                <a:cs typeface="Segoe UI" panose="020B0502040204020203" pitchFamily="34" charset="0"/>
                <a:sym typeface="Arial"/>
              </a:rPr>
              <a:t>FRONTEND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62AC706-8567-4388-BBDD-16D26F28B334}"/>
              </a:ext>
            </a:extLst>
          </p:cNvPr>
          <p:cNvSpPr txBox="1"/>
          <p:nvPr/>
        </p:nvSpPr>
        <p:spPr>
          <a:xfrm>
            <a:off x="13499480" y="3843481"/>
            <a:ext cx="2955966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28700">
              <a:buClr>
                <a:srgbClr val="03101C"/>
              </a:buClr>
              <a:buSzPct val="75000"/>
              <a:defRPr/>
            </a:pPr>
            <a:r>
              <a:rPr lang="ru-RU" sz="1575" b="1" dirty="0">
                <a:solidFill>
                  <a:srgbClr val="0D2E4E"/>
                </a:solidFill>
                <a:cs typeface="Segoe UI" panose="020B0502040204020203" pitchFamily="34" charset="0"/>
              </a:rPr>
              <a:t>ФРЕЙМВОРКИ: </a:t>
            </a:r>
            <a:r>
              <a:rPr lang="en-US" sz="1575" b="1" dirty="0">
                <a:solidFill>
                  <a:srgbClr val="0D2E4E"/>
                </a:solidFill>
                <a:cs typeface="Segoe UI" panose="020B0502040204020203" pitchFamily="34" charset="0"/>
              </a:rPr>
              <a:t>BACKEND</a:t>
            </a:r>
          </a:p>
        </p:txBody>
      </p:sp>
      <p:grpSp>
        <p:nvGrpSpPr>
          <p:cNvPr id="46" name="Group 16">
            <a:extLst>
              <a:ext uri="{FF2B5EF4-FFF2-40B4-BE49-F238E27FC236}">
                <a16:creationId xmlns:a16="http://schemas.microsoft.com/office/drawing/2014/main" id="{2C4F2A35-97B1-4C07-AD9F-2CF8CA30CC8C}"/>
              </a:ext>
            </a:extLst>
          </p:cNvPr>
          <p:cNvGrpSpPr/>
          <p:nvPr/>
        </p:nvGrpSpPr>
        <p:grpSpPr>
          <a:xfrm>
            <a:off x="9465614" y="7083214"/>
            <a:ext cx="7262438" cy="1478810"/>
            <a:chOff x="4389835" y="3686753"/>
            <a:chExt cx="4841625" cy="98587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C953C0B-EFF8-4B97-9FF4-D0DEC09512E5}"/>
                </a:ext>
              </a:extLst>
            </p:cNvPr>
            <p:cNvSpPr txBox="1"/>
            <p:nvPr/>
          </p:nvSpPr>
          <p:spPr>
            <a:xfrm>
              <a:off x="4759032" y="3686753"/>
              <a:ext cx="4094872" cy="22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28700">
                <a:buClr>
                  <a:srgbClr val="03101C"/>
                </a:buClr>
                <a:buSzPct val="75000"/>
                <a:defRPr/>
              </a:pPr>
              <a:r>
                <a:rPr lang="ru-RU" sz="1575" b="1" dirty="0">
                  <a:solidFill>
                    <a:srgbClr val="0D2E4E"/>
                  </a:solidFill>
                  <a:cs typeface="Segoe UI" panose="020B0502040204020203" pitchFamily="34" charset="0"/>
                </a:rPr>
                <a:t>ФРЕЙМВОРКИ: </a:t>
              </a:r>
              <a:r>
                <a:rPr lang="en-US" sz="1575" b="1" dirty="0">
                  <a:solidFill>
                    <a:srgbClr val="0D2E4E"/>
                  </a:solidFill>
                  <a:cs typeface="Segoe UI" panose="020B0502040204020203" pitchFamily="34" charset="0"/>
                </a:rPr>
                <a:t>MOBILE</a:t>
              </a:r>
            </a:p>
          </p:txBody>
        </p:sp>
        <p:sp>
          <p:nvSpPr>
            <p:cNvPr id="48" name="Rectangle 159">
              <a:extLst>
                <a:ext uri="{FF2B5EF4-FFF2-40B4-BE49-F238E27FC236}">
                  <a16:creationId xmlns:a16="http://schemas.microsoft.com/office/drawing/2014/main" id="{BC8F314A-B582-4EEA-AA22-04331B29188E}"/>
                </a:ext>
              </a:extLst>
            </p:cNvPr>
            <p:cNvSpPr/>
            <p:nvPr/>
          </p:nvSpPr>
          <p:spPr>
            <a:xfrm>
              <a:off x="4389835" y="3967890"/>
              <a:ext cx="4841625" cy="7047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fontAlgn="ctr">
                <a:buClr>
                  <a:srgbClr val="000000"/>
                </a:buClr>
                <a:defRPr/>
              </a:pPr>
              <a:endParaRPr lang="en-US" sz="1350" b="1" kern="0">
                <a:solidFill>
                  <a:srgbClr val="002060"/>
                </a:solidFill>
                <a:cs typeface="Segoe UI" panose="020B0502040204020203" pitchFamily="34" charset="0"/>
                <a:sym typeface="Arial"/>
              </a:endParaRPr>
            </a:p>
          </p:txBody>
        </p:sp>
      </p:grpSp>
      <p:pic>
        <p:nvPicPr>
          <p:cNvPr id="50" name="Picture 2" descr="C:\Users\Dave\Desktop\Logo-Sencha-ExtJS-Stack-LightBGs.png">
            <a:extLst>
              <a:ext uri="{FF2B5EF4-FFF2-40B4-BE49-F238E27FC236}">
                <a16:creationId xmlns:a16="http://schemas.microsoft.com/office/drawing/2014/main" id="{327FDFC1-4C37-4951-9433-52AF780D8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828" y="4362452"/>
            <a:ext cx="636194" cy="71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B840BCD-9CB3-4184-8F1F-188BD47C49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4146" y="4262063"/>
            <a:ext cx="970665" cy="90449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F05345EF-4F01-44CB-82B8-19D5E8183F14}"/>
              </a:ext>
            </a:extLst>
          </p:cNvPr>
          <p:cNvSpPr txBox="1"/>
          <p:nvPr/>
        </p:nvSpPr>
        <p:spPr>
          <a:xfrm>
            <a:off x="10019410" y="5502496"/>
            <a:ext cx="2856356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28700">
              <a:buClr>
                <a:srgbClr val="03101C"/>
              </a:buClr>
              <a:buSzPct val="75000"/>
              <a:defRPr/>
            </a:pPr>
            <a:r>
              <a:rPr lang="ru-RU" sz="1575" b="1" dirty="0">
                <a:solidFill>
                  <a:srgbClr val="0D2E4E"/>
                </a:solidFill>
                <a:cs typeface="Segoe UI" panose="020B0502040204020203" pitchFamily="34" charset="0"/>
              </a:rPr>
              <a:t>ЯЗЫКИ:</a:t>
            </a:r>
            <a:r>
              <a:rPr lang="en-US" sz="1575" b="1" dirty="0">
                <a:solidFill>
                  <a:srgbClr val="0D2E4E"/>
                </a:solidFill>
                <a:cs typeface="Segoe UI" panose="020B0502040204020203" pitchFamily="34" charset="0"/>
              </a:rPr>
              <a:t> FRONTEND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FB6FF69-810E-4B42-A482-39CE7846AB65}"/>
              </a:ext>
            </a:extLst>
          </p:cNvPr>
          <p:cNvSpPr txBox="1"/>
          <p:nvPr/>
        </p:nvSpPr>
        <p:spPr>
          <a:xfrm>
            <a:off x="13499478" y="5497525"/>
            <a:ext cx="2955966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28700">
              <a:buClr>
                <a:srgbClr val="03101C"/>
              </a:buClr>
              <a:buSzPct val="75000"/>
              <a:defRPr/>
            </a:pPr>
            <a:r>
              <a:rPr lang="ru-RU" sz="1575" b="1" dirty="0">
                <a:solidFill>
                  <a:srgbClr val="0D2E4E"/>
                </a:solidFill>
                <a:cs typeface="Segoe UI" panose="020B0502040204020203" pitchFamily="34" charset="0"/>
              </a:rPr>
              <a:t>ЯЗЫКИ:</a:t>
            </a:r>
            <a:r>
              <a:rPr lang="en-US" sz="1575" b="1" dirty="0">
                <a:solidFill>
                  <a:srgbClr val="0D2E4E"/>
                </a:solidFill>
                <a:cs typeface="Segoe UI" panose="020B0502040204020203" pitchFamily="34" charset="0"/>
              </a:rPr>
              <a:t> BACKEND</a:t>
            </a:r>
          </a:p>
        </p:txBody>
      </p:sp>
      <p:grpSp>
        <p:nvGrpSpPr>
          <p:cNvPr id="57" name="Group 10">
            <a:extLst>
              <a:ext uri="{FF2B5EF4-FFF2-40B4-BE49-F238E27FC236}">
                <a16:creationId xmlns:a16="http://schemas.microsoft.com/office/drawing/2014/main" id="{55CC7F9D-B965-461A-8F4F-0C42A8728389}"/>
              </a:ext>
            </a:extLst>
          </p:cNvPr>
          <p:cNvGrpSpPr/>
          <p:nvPr/>
        </p:nvGrpSpPr>
        <p:grpSpPr>
          <a:xfrm>
            <a:off x="10165331" y="6073517"/>
            <a:ext cx="2051808" cy="796827"/>
            <a:chOff x="4561708" y="2910289"/>
            <a:chExt cx="1405936" cy="580102"/>
          </a:xfrm>
        </p:grpSpPr>
        <p:pic>
          <p:nvPicPr>
            <p:cNvPr id="58" name="Picture 61" descr="C:\Users\Dave\Desktop\javascript-1.emf">
              <a:extLst>
                <a:ext uri="{FF2B5EF4-FFF2-40B4-BE49-F238E27FC236}">
                  <a16:creationId xmlns:a16="http://schemas.microsoft.com/office/drawing/2014/main" id="{C99E17A4-831E-4C84-B96F-997C4F3C38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7510" y="2910686"/>
              <a:ext cx="510134" cy="579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7" descr="C:\Users\Dave\Desktop\1_mn6bOs7s6Qbao15PMNRyOA.png">
              <a:extLst>
                <a:ext uri="{FF2B5EF4-FFF2-40B4-BE49-F238E27FC236}">
                  <a16:creationId xmlns:a16="http://schemas.microsoft.com/office/drawing/2014/main" id="{7BCF34F8-56FF-4F29-9F3A-100B5AF6B9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708" y="2910289"/>
              <a:ext cx="538963" cy="538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" name="Picture 5" descr="C:\Users\Dave\Desktop\c--4.emf">
            <a:extLst>
              <a:ext uri="{FF2B5EF4-FFF2-40B4-BE49-F238E27FC236}">
                <a16:creationId xmlns:a16="http://schemas.microsoft.com/office/drawing/2014/main" id="{2AE6B75A-FA79-4016-9C0D-DF8DE48B0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1845" y="5967914"/>
            <a:ext cx="842583" cy="94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6" descr="A picture containing laptop, computer&#10;&#10;Description automatically generated">
            <a:extLst>
              <a:ext uri="{FF2B5EF4-FFF2-40B4-BE49-F238E27FC236}">
                <a16:creationId xmlns:a16="http://schemas.microsoft.com/office/drawing/2014/main" id="{D5B202A6-98DB-4873-BD58-BAFD8F257B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14821" y="7769895"/>
            <a:ext cx="1827000" cy="522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DABB43-7F6E-484A-84A6-FE756E3EE2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06384" y="4382874"/>
            <a:ext cx="807245" cy="74025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ED36E0-7F21-4AB2-81BB-978BCE590C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78594" y="4305329"/>
            <a:ext cx="899454" cy="90062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FA2E4C-1D09-4081-A385-5B06F8570E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206772" y="4305329"/>
            <a:ext cx="899454" cy="8935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BF2F31-4D55-4BF9-A87A-BC01E4E854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85873" y="7614902"/>
            <a:ext cx="931266" cy="9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8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56;p117">
            <a:extLst>
              <a:ext uri="{FF2B5EF4-FFF2-40B4-BE49-F238E27FC236}">
                <a16:creationId xmlns:a16="http://schemas.microsoft.com/office/drawing/2014/main" id="{FEBFFF24-D4A8-401F-85B6-9021B0506504}"/>
              </a:ext>
            </a:extLst>
          </p:cNvPr>
          <p:cNvSpPr txBox="1"/>
          <p:nvPr/>
        </p:nvSpPr>
        <p:spPr>
          <a:xfrm>
            <a:off x="9115719" y="3684090"/>
            <a:ext cx="7731678" cy="4948095"/>
          </a:xfrm>
          <a:prstGeom prst="rect">
            <a:avLst/>
          </a:prstGeom>
          <a:solidFill>
            <a:schemeClr val="lt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54000" dist="38100" dir="7620000" sx="97000" sy="97000" algn="t" rotWithShape="0">
              <a:srgbClr val="0D2E4E">
                <a:alpha val="3647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sz="2100" kern="0">
              <a:solidFill>
                <a:srgbClr val="000000"/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34" name="Google Shape;556;p117">
            <a:extLst>
              <a:ext uri="{FF2B5EF4-FFF2-40B4-BE49-F238E27FC236}">
                <a16:creationId xmlns:a16="http://schemas.microsoft.com/office/drawing/2014/main" id="{6CBE2F8D-C668-4939-A8FB-8187C989CC6E}"/>
              </a:ext>
            </a:extLst>
          </p:cNvPr>
          <p:cNvSpPr txBox="1"/>
          <p:nvPr/>
        </p:nvSpPr>
        <p:spPr>
          <a:xfrm>
            <a:off x="1190112" y="3649163"/>
            <a:ext cx="6451212" cy="4983023"/>
          </a:xfrm>
          <a:prstGeom prst="rect">
            <a:avLst/>
          </a:prstGeom>
          <a:solidFill>
            <a:schemeClr val="lt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54000" dist="38100" dir="7620000" sx="97000" sy="97000" algn="t" rotWithShape="0">
              <a:srgbClr val="0D2E4E">
                <a:alpha val="3647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sz="2100" kern="0">
              <a:solidFill>
                <a:srgbClr val="000000"/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39" name="Google Shape;609;p74">
            <a:extLst>
              <a:ext uri="{FF2B5EF4-FFF2-40B4-BE49-F238E27FC236}">
                <a16:creationId xmlns:a16="http://schemas.microsoft.com/office/drawing/2014/main" id="{21F5DF70-DD38-430A-A696-9DF34799E8B3}"/>
              </a:ext>
            </a:extLst>
          </p:cNvPr>
          <p:cNvSpPr txBox="1"/>
          <p:nvPr/>
        </p:nvSpPr>
        <p:spPr>
          <a:xfrm>
            <a:off x="1450419" y="3709755"/>
            <a:ext cx="5883444" cy="455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63" tIns="51413" rIns="102863" bIns="51413" anchor="t" anchorCtr="0">
            <a:noAutofit/>
          </a:bodyPr>
          <a:lstStyle/>
          <a:p>
            <a:pPr marL="428615" indent="-428615" defTabSz="1371567">
              <a:spcBef>
                <a:spcPts val="1800"/>
              </a:spcBef>
              <a:buClr>
                <a:srgbClr val="FF4013"/>
              </a:buClr>
              <a:buSzPct val="120000"/>
              <a:buFont typeface="Wingdings 3" panose="05040102010807070707" pitchFamily="18" charset="2"/>
              <a:buChar char=""/>
              <a:defRPr/>
            </a:pPr>
            <a:r>
              <a:rPr lang="en-US" sz="2400" kern="0" dirty="0" err="1">
                <a:cs typeface="Arial" panose="020B0604020202020204" pitchFamily="34" charset="0"/>
                <a:sym typeface="Arial"/>
              </a:rPr>
              <a:t>BPMSoft</a:t>
            </a:r>
            <a:r>
              <a:rPr lang="en-US" sz="2400" kern="0" dirty="0">
                <a:cs typeface="Arial" panose="020B0604020202020204" pitchFamily="34" charset="0"/>
                <a:sym typeface="Arial"/>
              </a:rPr>
              <a:t> </a:t>
            </a:r>
            <a:r>
              <a:rPr lang="ru-RU" sz="2400" kern="0" dirty="0">
                <a:cs typeface="Arial" panose="020B0604020202020204" pitchFamily="34" charset="0"/>
                <a:sym typeface="Arial"/>
              </a:rPr>
              <a:t>включает </a:t>
            </a:r>
            <a:r>
              <a:rPr lang="ru-RU" sz="2400" b="1" kern="0" dirty="0">
                <a:cs typeface="Arial" panose="020B0604020202020204" pitchFamily="34" charset="0"/>
                <a:sym typeface="Arial"/>
              </a:rPr>
              <a:t>собственную </a:t>
            </a:r>
            <a:r>
              <a:rPr lang="en-US" sz="2400" b="1" kern="0" dirty="0">
                <a:cs typeface="Arial" panose="020B0604020202020204" pitchFamily="34" charset="0"/>
                <a:sym typeface="Arial"/>
              </a:rPr>
              <a:t>ORM</a:t>
            </a:r>
            <a:r>
              <a:rPr lang="ru-RU" sz="2400" kern="0" dirty="0">
                <a:cs typeface="Arial" panose="020B0604020202020204" pitchFamily="34" charset="0"/>
                <a:sym typeface="Arial"/>
              </a:rPr>
              <a:t>, что позволяет создавать</a:t>
            </a:r>
            <a:r>
              <a:rPr lang="en-US" sz="2400" kern="0" dirty="0">
                <a:cs typeface="Arial" panose="020B0604020202020204" pitchFamily="34" charset="0"/>
                <a:sym typeface="Arial"/>
              </a:rPr>
              <a:t> </a:t>
            </a:r>
            <a:r>
              <a:rPr lang="ru-RU" sz="2400" kern="0" dirty="0">
                <a:cs typeface="Arial" panose="020B0604020202020204" pitchFamily="34" charset="0"/>
                <a:sym typeface="Arial"/>
              </a:rPr>
              <a:t>приложения, совместимые со всеми поддерживаемыми СУБД</a:t>
            </a:r>
            <a:r>
              <a:rPr lang="en-US" sz="2400" kern="0" dirty="0">
                <a:cs typeface="Arial" panose="020B0604020202020204" pitchFamily="34" charset="0"/>
                <a:sym typeface="Arial"/>
              </a:rPr>
              <a:t>. </a:t>
            </a:r>
          </a:p>
          <a:p>
            <a:pPr marL="428615" indent="-428615" defTabSz="1371567">
              <a:spcBef>
                <a:spcPts val="1800"/>
              </a:spcBef>
              <a:buClr>
                <a:srgbClr val="FF4013"/>
              </a:buClr>
              <a:buSzPct val="120000"/>
              <a:buFont typeface="Wingdings 3" panose="05040102010807070707" pitchFamily="18" charset="2"/>
              <a:buChar char=""/>
              <a:defRPr/>
            </a:pPr>
            <a:r>
              <a:rPr lang="ru-RU" sz="2400" dirty="0">
                <a:cs typeface="Arial" panose="020B0604020202020204" pitchFamily="34" charset="0"/>
              </a:rPr>
              <a:t>В инфраструктуре </a:t>
            </a:r>
            <a:r>
              <a:rPr lang="en-US" sz="2400" dirty="0" err="1">
                <a:cs typeface="Arial" panose="020B0604020202020204" pitchFamily="34" charset="0"/>
              </a:rPr>
              <a:t>BPMSoft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ru-RU" sz="2400" dirty="0">
                <a:cs typeface="Arial" panose="020B0604020202020204" pitchFamily="34" charset="0"/>
              </a:rPr>
              <a:t>используется </a:t>
            </a:r>
            <a:r>
              <a:rPr lang="ru-RU" sz="2400" b="1" dirty="0">
                <a:cs typeface="Arial" panose="020B0604020202020204" pitchFamily="34" charset="0"/>
              </a:rPr>
              <a:t>открытое ПО</a:t>
            </a:r>
            <a:r>
              <a:rPr lang="ru-RU" sz="2400" dirty="0">
                <a:cs typeface="Arial" panose="020B0604020202020204" pitchFamily="34" charset="0"/>
              </a:rPr>
              <a:t>, которое обладает высокой степенью надежности и производительности</a:t>
            </a:r>
            <a:r>
              <a:rPr lang="en-US" sz="2400" dirty="0">
                <a:cs typeface="Arial" panose="020B0604020202020204" pitchFamily="34" charset="0"/>
              </a:rPr>
              <a:t>.</a:t>
            </a:r>
          </a:p>
          <a:p>
            <a:pPr marL="428615" indent="-428615" defTabSz="1371567">
              <a:spcBef>
                <a:spcPts val="1800"/>
              </a:spcBef>
              <a:buClr>
                <a:srgbClr val="FF4013"/>
              </a:buClr>
              <a:buSzPct val="120000"/>
              <a:buFont typeface="Wingdings 3" panose="05040102010807070707" pitchFamily="18" charset="2"/>
              <a:buChar char=""/>
              <a:defRPr/>
            </a:pPr>
            <a:endParaRPr lang="ru-RU" sz="1800" kern="0" dirty="0">
              <a:solidFill>
                <a:srgbClr val="0D2E4E"/>
              </a:solidFill>
              <a:cs typeface="Segoe UI" panose="020B0502040204020203" pitchFamily="34" charset="0"/>
              <a:sym typeface="Arial"/>
            </a:endParaRPr>
          </a:p>
        </p:txBody>
      </p:sp>
      <p:grpSp>
        <p:nvGrpSpPr>
          <p:cNvPr id="40" name="Group 89">
            <a:extLst>
              <a:ext uri="{FF2B5EF4-FFF2-40B4-BE49-F238E27FC236}">
                <a16:creationId xmlns:a16="http://schemas.microsoft.com/office/drawing/2014/main" id="{0F997F21-028A-4C4F-940D-CA130A47994D}"/>
              </a:ext>
            </a:extLst>
          </p:cNvPr>
          <p:cNvGrpSpPr/>
          <p:nvPr/>
        </p:nvGrpSpPr>
        <p:grpSpPr>
          <a:xfrm>
            <a:off x="9233664" y="3709756"/>
            <a:ext cx="7370169" cy="4746404"/>
            <a:chOff x="4022676" y="6353257"/>
            <a:chExt cx="4913446" cy="316426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78B753E-EF5D-4834-ADCB-E8AEB0B59BD8}"/>
                </a:ext>
              </a:extLst>
            </p:cNvPr>
            <p:cNvSpPr txBox="1"/>
            <p:nvPr/>
          </p:nvSpPr>
          <p:spPr>
            <a:xfrm>
              <a:off x="4022676" y="6353257"/>
              <a:ext cx="1292062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28700">
                <a:buClr>
                  <a:srgbClr val="03101C"/>
                </a:buClr>
                <a:buSzPct val="75000"/>
                <a:defRPr/>
              </a:pPr>
              <a:r>
                <a:rPr lang="ru-RU" sz="1500" dirty="0">
                  <a:solidFill>
                    <a:srgbClr val="0D2E4E"/>
                  </a:solidFill>
                  <a:latin typeface="Montserrat" panose="020B0604020202020204" charset="-52"/>
                  <a:cs typeface="Segoe UI" panose="020B0502040204020203" pitchFamily="34" charset="0"/>
                </a:rPr>
                <a:t>ВЕБ-СЕРВЕРЫ</a:t>
              </a:r>
              <a:endParaRPr lang="en-US" sz="1500" dirty="0">
                <a:solidFill>
                  <a:srgbClr val="0D2E4E"/>
                </a:solidFill>
                <a:latin typeface="Montserrat" panose="020B0604020202020204" charset="-52"/>
                <a:cs typeface="Segoe UI" panose="020B0502040204020203" pitchFamily="34" charset="0"/>
              </a:endParaRPr>
            </a:p>
          </p:txBody>
        </p:sp>
        <p:sp>
          <p:nvSpPr>
            <p:cNvPr id="42" name="Rectangle 91">
              <a:extLst>
                <a:ext uri="{FF2B5EF4-FFF2-40B4-BE49-F238E27FC236}">
                  <a16:creationId xmlns:a16="http://schemas.microsoft.com/office/drawing/2014/main" id="{6FBE936F-0B5A-4C98-987B-3E7B251F0574}"/>
                </a:ext>
              </a:extLst>
            </p:cNvPr>
            <p:cNvSpPr/>
            <p:nvPr/>
          </p:nvSpPr>
          <p:spPr>
            <a:xfrm>
              <a:off x="4097589" y="6634240"/>
              <a:ext cx="1142236" cy="7791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fontAlgn="ctr">
                <a:buClr>
                  <a:srgbClr val="000000"/>
                </a:buClr>
                <a:defRPr/>
              </a:pPr>
              <a:endParaRPr lang="en-US" sz="1200" kern="0">
                <a:solidFill>
                  <a:srgbClr val="002060"/>
                </a:solidFill>
                <a:latin typeface="Montserrat" panose="020B0604020202020204" charset="-52"/>
                <a:cs typeface="Segoe UI" panose="020B0502040204020203" pitchFamily="34" charset="0"/>
                <a:sym typeface="Arial"/>
              </a:endParaRPr>
            </a:p>
          </p:txBody>
        </p:sp>
        <p:sp>
          <p:nvSpPr>
            <p:cNvPr id="43" name="Rectangle 92">
              <a:extLst>
                <a:ext uri="{FF2B5EF4-FFF2-40B4-BE49-F238E27FC236}">
                  <a16:creationId xmlns:a16="http://schemas.microsoft.com/office/drawing/2014/main" id="{FAD67C28-6C7E-4681-BBC3-63D877CFB60E}"/>
                </a:ext>
              </a:extLst>
            </p:cNvPr>
            <p:cNvSpPr/>
            <p:nvPr/>
          </p:nvSpPr>
          <p:spPr>
            <a:xfrm>
              <a:off x="5455323" y="6634240"/>
              <a:ext cx="1657170" cy="7791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fontAlgn="ctr">
                <a:buClr>
                  <a:srgbClr val="000000"/>
                </a:buClr>
                <a:defRPr/>
              </a:pPr>
              <a:endParaRPr lang="en-US" sz="1200" kern="0">
                <a:solidFill>
                  <a:srgbClr val="002060"/>
                </a:solidFill>
                <a:latin typeface="Montserrat" panose="020B0604020202020204" charset="-52"/>
                <a:cs typeface="Segoe UI" panose="020B0502040204020203" pitchFamily="34" charset="0"/>
                <a:sym typeface="Arial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297BB84-9929-44B4-BC4E-4F5AC5C93A0F}"/>
                </a:ext>
              </a:extLst>
            </p:cNvPr>
            <p:cNvSpPr txBox="1"/>
            <p:nvPr/>
          </p:nvSpPr>
          <p:spPr>
            <a:xfrm>
              <a:off x="5541097" y="6353257"/>
              <a:ext cx="1485622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28700">
                <a:buClr>
                  <a:srgbClr val="03101C"/>
                </a:buClr>
                <a:buSzPct val="75000"/>
                <a:defRPr/>
              </a:pPr>
              <a:r>
                <a:rPr lang="ru-RU" sz="1500" dirty="0">
                  <a:solidFill>
                    <a:srgbClr val="0D2E4E"/>
                  </a:solidFill>
                  <a:latin typeface="Montserrat" panose="020B0604020202020204" charset="-52"/>
                  <a:cs typeface="Segoe UI" panose="020B0502040204020203" pitchFamily="34" charset="0"/>
                </a:rPr>
                <a:t>ВЕБ-БРАУЗЕРЫ</a:t>
              </a:r>
              <a:endParaRPr lang="en-US" sz="1500" dirty="0">
                <a:solidFill>
                  <a:srgbClr val="0D2E4E"/>
                </a:solidFill>
                <a:latin typeface="Montserrat" panose="020B0604020202020204" charset="-52"/>
                <a:cs typeface="Segoe UI" panose="020B0502040204020203" pitchFamily="34" charset="0"/>
              </a:endParaRPr>
            </a:p>
          </p:txBody>
        </p:sp>
        <p:sp>
          <p:nvSpPr>
            <p:cNvPr id="45" name="Rectangle 94">
              <a:extLst>
                <a:ext uri="{FF2B5EF4-FFF2-40B4-BE49-F238E27FC236}">
                  <a16:creationId xmlns:a16="http://schemas.microsoft.com/office/drawing/2014/main" id="{3E5F37BE-C328-445D-9F3E-08F7ED8C8710}"/>
                </a:ext>
              </a:extLst>
            </p:cNvPr>
            <p:cNvSpPr/>
            <p:nvPr/>
          </p:nvSpPr>
          <p:spPr>
            <a:xfrm>
              <a:off x="7338852" y="6634240"/>
              <a:ext cx="1424868" cy="7791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anchor="ctr">
              <a:noAutofit/>
            </a:bodyPr>
            <a:lstStyle/>
            <a:p>
              <a:pPr algn="ctr" fontAlgn="ctr">
                <a:buClr>
                  <a:srgbClr val="000000"/>
                </a:buClr>
                <a:defRPr/>
              </a:pPr>
              <a:endParaRPr lang="en-US" sz="1200" kern="0">
                <a:solidFill>
                  <a:srgbClr val="002060"/>
                </a:solidFill>
                <a:latin typeface="Montserrat" panose="020B0604020202020204" charset="-52"/>
                <a:cs typeface="Segoe UI" panose="020B0502040204020203" pitchFamily="34" charset="0"/>
                <a:sym typeface="Arial"/>
              </a:endParaRPr>
            </a:p>
          </p:txBody>
        </p:sp>
        <p:pic>
          <p:nvPicPr>
            <p:cNvPr id="46" name="Google Shape;621;p74">
              <a:extLst>
                <a:ext uri="{FF2B5EF4-FFF2-40B4-BE49-F238E27FC236}">
                  <a16:creationId xmlns:a16="http://schemas.microsoft.com/office/drawing/2014/main" id="{C300F550-736D-431A-8EE7-89814C6A1CA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295301" y="6817218"/>
              <a:ext cx="291204" cy="2912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622;p74">
              <a:extLst>
                <a:ext uri="{FF2B5EF4-FFF2-40B4-BE49-F238E27FC236}">
                  <a16:creationId xmlns:a16="http://schemas.microsoft.com/office/drawing/2014/main" id="{CF6566A7-FF6A-4D34-AB0E-66C2B82A4CC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25414" y="6805726"/>
              <a:ext cx="282531" cy="3314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538A7F8-CB26-4F6E-9E3F-5873776A2871}"/>
                </a:ext>
              </a:extLst>
            </p:cNvPr>
            <p:cNvSpPr txBox="1"/>
            <p:nvPr/>
          </p:nvSpPr>
          <p:spPr>
            <a:xfrm>
              <a:off x="7112493" y="6353257"/>
              <a:ext cx="1823629" cy="21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28700">
                <a:buClr>
                  <a:srgbClr val="03101C"/>
                </a:buClr>
                <a:buSzPct val="75000"/>
                <a:defRPr/>
              </a:pPr>
              <a:r>
                <a:rPr lang="en-US" sz="1500" dirty="0">
                  <a:solidFill>
                    <a:srgbClr val="0D2E4E"/>
                  </a:solidFill>
                  <a:latin typeface="Montserrat" panose="020B0604020202020204" charset="-52"/>
                  <a:cs typeface="Segoe UI" panose="020B0502040204020203" pitchFamily="34" charset="0"/>
                </a:rPr>
                <a:t>MOBILE</a:t>
              </a:r>
              <a:r>
                <a:rPr lang="ru-RU" sz="1500" dirty="0">
                  <a:solidFill>
                    <a:srgbClr val="0D2E4E"/>
                  </a:solidFill>
                  <a:latin typeface="Montserrat" panose="020B0604020202020204" charset="-52"/>
                  <a:cs typeface="Segoe UI" panose="020B0502040204020203" pitchFamily="34" charset="0"/>
                </a:rPr>
                <a:t>-ПЛАТФОРМЫ</a:t>
              </a:r>
              <a:endParaRPr lang="en-US" sz="1500" dirty="0">
                <a:solidFill>
                  <a:srgbClr val="0D2E4E"/>
                </a:solidFill>
                <a:latin typeface="Montserrat" panose="020B0604020202020204" charset="-52"/>
                <a:cs typeface="Segoe UI" panose="020B0502040204020203" pitchFamily="34" charset="0"/>
              </a:endParaRPr>
            </a:p>
          </p:txBody>
        </p:sp>
        <p:grpSp>
          <p:nvGrpSpPr>
            <p:cNvPr id="49" name="Group 98">
              <a:extLst>
                <a:ext uri="{FF2B5EF4-FFF2-40B4-BE49-F238E27FC236}">
                  <a16:creationId xmlns:a16="http://schemas.microsoft.com/office/drawing/2014/main" id="{A7CF917A-82F2-4AE3-9296-19129D3ECF2A}"/>
                </a:ext>
              </a:extLst>
            </p:cNvPr>
            <p:cNvGrpSpPr/>
            <p:nvPr/>
          </p:nvGrpSpPr>
          <p:grpSpPr>
            <a:xfrm>
              <a:off x="4097589" y="7456558"/>
              <a:ext cx="4756454" cy="968162"/>
              <a:chOff x="4097450" y="2618860"/>
              <a:chExt cx="4756454" cy="968162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6124C2D-2F2B-45B6-B613-F1A50AAF7EDD}"/>
                  </a:ext>
                </a:extLst>
              </p:cNvPr>
              <p:cNvSpPr txBox="1"/>
              <p:nvPr/>
            </p:nvSpPr>
            <p:spPr>
              <a:xfrm>
                <a:off x="4097450" y="2618860"/>
                <a:ext cx="4756454" cy="215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28700">
                  <a:buClr>
                    <a:srgbClr val="03101C"/>
                  </a:buClr>
                  <a:buSzPct val="75000"/>
                  <a:defRPr/>
                </a:pPr>
                <a:r>
                  <a:rPr lang="ru-RU" sz="1500" dirty="0">
                    <a:solidFill>
                      <a:srgbClr val="0D2E4E"/>
                    </a:solidFill>
                    <a:latin typeface="Montserrat" panose="020B0604020202020204" charset="-52"/>
                    <a:cs typeface="Segoe UI" panose="020B0502040204020203" pitchFamily="34" charset="0"/>
                  </a:rPr>
                  <a:t>СУБД</a:t>
                </a:r>
                <a:endParaRPr lang="en-US" sz="1500" dirty="0">
                  <a:solidFill>
                    <a:srgbClr val="0D2E4E"/>
                  </a:solidFill>
                  <a:latin typeface="Montserrat" panose="020B0604020202020204" charset="-52"/>
                  <a:cs typeface="Segoe UI" panose="020B0502040204020203" pitchFamily="34" charset="0"/>
                </a:endParaRPr>
              </a:p>
            </p:txBody>
          </p:sp>
          <p:sp>
            <p:nvSpPr>
              <p:cNvPr id="67" name="Rectangle 116">
                <a:extLst>
                  <a:ext uri="{FF2B5EF4-FFF2-40B4-BE49-F238E27FC236}">
                    <a16:creationId xmlns:a16="http://schemas.microsoft.com/office/drawing/2014/main" id="{33A1B2C0-2F77-474B-934F-AA2D8FAEA89F}"/>
                  </a:ext>
                </a:extLst>
              </p:cNvPr>
              <p:cNvSpPr/>
              <p:nvPr/>
            </p:nvSpPr>
            <p:spPr>
              <a:xfrm>
                <a:off x="4097451" y="2882286"/>
                <a:ext cx="4666130" cy="7047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ctr">
                <a:noAutofit/>
              </a:bodyPr>
              <a:lstStyle/>
              <a:p>
                <a:pPr algn="ctr" fontAlgn="ctr">
                  <a:buClr>
                    <a:srgbClr val="000000"/>
                  </a:buClr>
                  <a:defRPr/>
                </a:pPr>
                <a:endParaRPr lang="en-US" sz="1200" kern="0">
                  <a:solidFill>
                    <a:srgbClr val="002060"/>
                  </a:solidFill>
                  <a:latin typeface="Montserrat" panose="020B0604020202020204" charset="-52"/>
                  <a:cs typeface="Segoe UI" panose="020B0502040204020203" pitchFamily="34" charset="0"/>
                  <a:sym typeface="Arial"/>
                </a:endParaRPr>
              </a:p>
            </p:txBody>
          </p:sp>
          <p:pic>
            <p:nvPicPr>
              <p:cNvPr id="68" name="Google Shape;626;p74">
                <a:extLst>
                  <a:ext uri="{FF2B5EF4-FFF2-40B4-BE49-F238E27FC236}">
                    <a16:creationId xmlns:a16="http://schemas.microsoft.com/office/drawing/2014/main" id="{B15EDCFC-91DA-4701-89D8-E1DAF0358EF6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340040" y="2990137"/>
                <a:ext cx="828204" cy="4335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" name="Google Shape;628;p74">
                <a:extLst>
                  <a:ext uri="{FF2B5EF4-FFF2-40B4-BE49-F238E27FC236}">
                    <a16:creationId xmlns:a16="http://schemas.microsoft.com/office/drawing/2014/main" id="{5FE90A84-7D1B-4904-B6F5-E45F25791379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601371" y="2996844"/>
                <a:ext cx="1021966" cy="51368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" name="Group 99">
              <a:extLst>
                <a:ext uri="{FF2B5EF4-FFF2-40B4-BE49-F238E27FC236}">
                  <a16:creationId xmlns:a16="http://schemas.microsoft.com/office/drawing/2014/main" id="{C3978BAD-1C6C-43E2-A5D2-CB366646034B}"/>
                </a:ext>
              </a:extLst>
            </p:cNvPr>
            <p:cNvGrpSpPr/>
            <p:nvPr/>
          </p:nvGrpSpPr>
          <p:grpSpPr>
            <a:xfrm>
              <a:off x="4097589" y="8531653"/>
              <a:ext cx="4756454" cy="985873"/>
              <a:chOff x="4097450" y="3686753"/>
              <a:chExt cx="4756454" cy="985873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EF02686-FF06-400D-87BB-A5E4DD8331C7}"/>
                  </a:ext>
                </a:extLst>
              </p:cNvPr>
              <p:cNvSpPr txBox="1"/>
              <p:nvPr/>
            </p:nvSpPr>
            <p:spPr>
              <a:xfrm>
                <a:off x="4097450" y="3686753"/>
                <a:ext cx="4756454" cy="215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028700">
                  <a:buClr>
                    <a:srgbClr val="03101C"/>
                  </a:buClr>
                  <a:buSzPct val="75000"/>
                  <a:defRPr/>
                </a:pPr>
                <a:r>
                  <a:rPr lang="ru-RU" sz="1500">
                    <a:solidFill>
                      <a:srgbClr val="0D2E4E"/>
                    </a:solidFill>
                    <a:latin typeface="Montserrat" panose="020B0604020202020204" charset="-52"/>
                    <a:cs typeface="Segoe UI" panose="020B0502040204020203" pitchFamily="34" charset="0"/>
                  </a:rPr>
                  <a:t>ОТКРЫТЫЕ ТЕХНОЛОГИИ</a:t>
                </a:r>
                <a:endParaRPr lang="en-US" sz="1500">
                  <a:solidFill>
                    <a:srgbClr val="0D2E4E"/>
                  </a:solidFill>
                  <a:latin typeface="Montserrat" panose="020B0604020202020204" charset="-52"/>
                  <a:cs typeface="Segoe UI" panose="020B0502040204020203" pitchFamily="34" charset="0"/>
                </a:endParaRPr>
              </a:p>
            </p:txBody>
          </p:sp>
          <p:sp>
            <p:nvSpPr>
              <p:cNvPr id="60" name="Rectangle 109">
                <a:extLst>
                  <a:ext uri="{FF2B5EF4-FFF2-40B4-BE49-F238E27FC236}">
                    <a16:creationId xmlns:a16="http://schemas.microsoft.com/office/drawing/2014/main" id="{695B61A1-E6CA-4375-A205-121134C57D4A}"/>
                  </a:ext>
                </a:extLst>
              </p:cNvPr>
              <p:cNvSpPr/>
              <p:nvPr/>
            </p:nvSpPr>
            <p:spPr>
              <a:xfrm>
                <a:off x="4097451" y="3967890"/>
                <a:ext cx="4666130" cy="7047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anchor="ctr">
                <a:noAutofit/>
              </a:bodyPr>
              <a:lstStyle/>
              <a:p>
                <a:pPr algn="ctr" fontAlgn="ctr">
                  <a:buClr>
                    <a:srgbClr val="000000"/>
                  </a:buClr>
                  <a:defRPr/>
                </a:pPr>
                <a:endParaRPr lang="en-US" sz="1200" kern="0">
                  <a:solidFill>
                    <a:srgbClr val="002060"/>
                  </a:solidFill>
                  <a:latin typeface="Montserrat" panose="020B0604020202020204" charset="-52"/>
                  <a:cs typeface="Segoe UI" panose="020B0502040204020203" pitchFamily="34" charset="0"/>
                  <a:sym typeface="Arial"/>
                </a:endParaRPr>
              </a:p>
            </p:txBody>
          </p:sp>
          <p:pic>
            <p:nvPicPr>
              <p:cNvPr id="61" name="Picture 110">
                <a:extLst>
                  <a:ext uri="{FF2B5EF4-FFF2-40B4-BE49-F238E27FC236}">
                    <a16:creationId xmlns:a16="http://schemas.microsoft.com/office/drawing/2014/main" id="{AC3AA2ED-0638-42E6-918B-56D51C1C4F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129" t="9141" r="2129" b="9141"/>
              <a:stretch/>
            </p:blipFill>
            <p:spPr>
              <a:xfrm>
                <a:off x="5813069" y="4193922"/>
                <a:ext cx="1325215" cy="276550"/>
              </a:xfrm>
              <a:prstGeom prst="rect">
                <a:avLst/>
              </a:prstGeom>
            </p:spPr>
          </p:pic>
          <p:pic>
            <p:nvPicPr>
              <p:cNvPr id="62" name="Picture 111">
                <a:extLst>
                  <a:ext uri="{FF2B5EF4-FFF2-40B4-BE49-F238E27FC236}">
                    <a16:creationId xmlns:a16="http://schemas.microsoft.com/office/drawing/2014/main" id="{C8A83EE3-6ED5-45F6-B2D5-0CFAEFB137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704" t="2483" r="704" b="2483"/>
              <a:stretch/>
            </p:blipFill>
            <p:spPr>
              <a:xfrm>
                <a:off x="4518385" y="4167460"/>
                <a:ext cx="873751" cy="329474"/>
              </a:xfrm>
              <a:prstGeom prst="rect">
                <a:avLst/>
              </a:prstGeom>
            </p:spPr>
          </p:pic>
          <p:pic>
            <p:nvPicPr>
              <p:cNvPr id="63" name="Picture 2" descr="Картинки по запросу &quot;Kubernetes&quot;">
                <a:extLst>
                  <a:ext uri="{FF2B5EF4-FFF2-40B4-BE49-F238E27FC236}">
                    <a16:creationId xmlns:a16="http://schemas.microsoft.com/office/drawing/2014/main" id="{4105FA53-1E10-4F86-9BC6-CEEDA15FCD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3622" y="4037829"/>
                <a:ext cx="875050" cy="4524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1" name="Google Shape;766;p128">
              <a:extLst>
                <a:ext uri="{FF2B5EF4-FFF2-40B4-BE49-F238E27FC236}">
                  <a16:creationId xmlns:a16="http://schemas.microsoft.com/office/drawing/2014/main" id="{E616D787-FCAD-45D9-9006-D23754C1904C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149167" y="6703156"/>
              <a:ext cx="312005" cy="3077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DF3E5FE-D46B-43EC-9486-47359EF3EAFA}"/>
                </a:ext>
              </a:extLst>
            </p:cNvPr>
            <p:cNvSpPr txBox="1"/>
            <p:nvPr/>
          </p:nvSpPr>
          <p:spPr>
            <a:xfrm>
              <a:off x="4481581" y="7025436"/>
              <a:ext cx="688954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defRPr/>
              </a:pPr>
              <a:r>
                <a:rPr lang="en-UA" sz="2100" b="1" kern="0">
                  <a:solidFill>
                    <a:srgbClr val="FFFF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Arial"/>
                </a:rPr>
                <a:t>Kestrel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D82B18B-48C4-47DD-980C-F5368DD2E1D1}"/>
                </a:ext>
              </a:extLst>
            </p:cNvPr>
            <p:cNvSpPr txBox="1"/>
            <p:nvPr/>
          </p:nvSpPr>
          <p:spPr>
            <a:xfrm>
              <a:off x="4476692" y="6703156"/>
              <a:ext cx="688954" cy="276999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000000"/>
                </a:buClr>
                <a:defRPr/>
              </a:pPr>
              <a:r>
                <a:rPr lang="en-UA" sz="2100" b="1" kern="0">
                  <a:solidFill>
                    <a:srgbClr val="FFFF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  <a:sym typeface="Arial"/>
                </a:rPr>
                <a:t>IIS</a:t>
              </a:r>
            </a:p>
          </p:txBody>
        </p:sp>
        <p:pic>
          <p:nvPicPr>
            <p:cNvPr id="54" name="Picture 103" descr="A close up of a logo&#10;&#10;Description automatically generated">
              <a:extLst>
                <a:ext uri="{FF2B5EF4-FFF2-40B4-BE49-F238E27FC236}">
                  <a16:creationId xmlns:a16="http://schemas.microsoft.com/office/drawing/2014/main" id="{DF0471F4-E482-4C7E-B35A-29DD77569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153387" y="7049815"/>
              <a:ext cx="301514" cy="301514"/>
            </a:xfrm>
            <a:prstGeom prst="rect">
              <a:avLst/>
            </a:prstGeom>
          </p:spPr>
        </p:pic>
        <p:pic>
          <p:nvPicPr>
            <p:cNvPr id="55" name="Picture 6" descr="Картинки по запросу &quot;edge logo&quot;">
              <a:extLst>
                <a:ext uri="{FF2B5EF4-FFF2-40B4-BE49-F238E27FC236}">
                  <a16:creationId xmlns:a16="http://schemas.microsoft.com/office/drawing/2014/main" id="{68D38E84-FB8A-4F97-B165-8EBB7E305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928" y="6817218"/>
              <a:ext cx="324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8" descr="Картинки по запросу &quot;firefox logo&quot;">
              <a:extLst>
                <a:ext uri="{FF2B5EF4-FFF2-40B4-BE49-F238E27FC236}">
                  <a16:creationId xmlns:a16="http://schemas.microsoft.com/office/drawing/2014/main" id="{FF7B6400-49C5-4466-BEE3-A8DFB64C79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867" y="6817218"/>
              <a:ext cx="3438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0" descr="Картинки по запросу &quot;chrome logo&quot;">
              <a:extLst>
                <a:ext uri="{FF2B5EF4-FFF2-40B4-BE49-F238E27FC236}">
                  <a16:creationId xmlns:a16="http://schemas.microsoft.com/office/drawing/2014/main" id="{9E48719B-CB6F-427E-8B32-13414E4CC8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736" y="6817218"/>
              <a:ext cx="324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2" descr="Картинки по запросу &quot;safari logo&quot;">
              <a:extLst>
                <a:ext uri="{FF2B5EF4-FFF2-40B4-BE49-F238E27FC236}">
                  <a16:creationId xmlns:a16="http://schemas.microsoft.com/office/drawing/2014/main" id="{C363A5D8-5390-41C9-B18C-D7863E3CCD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6798" y="6817218"/>
              <a:ext cx="324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442C129-8C49-4644-A979-C5AFB71604F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" y="-14290"/>
            <a:ext cx="9929813" cy="1271588"/>
          </a:xfrm>
          <a:prstGeom prst="rect">
            <a:avLst/>
          </a:prstGeom>
        </p:spPr>
      </p:pic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82AD54D8-02CF-45F0-A824-0654F845885C}"/>
              </a:ext>
            </a:extLst>
          </p:cNvPr>
          <p:cNvSpPr/>
          <p:nvPr/>
        </p:nvSpPr>
        <p:spPr>
          <a:xfrm>
            <a:off x="604805" y="408289"/>
            <a:ext cx="8604471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600" b="1" dirty="0">
                <a:solidFill>
                  <a:prstClr val="white"/>
                </a:solidFill>
              </a:rPr>
              <a:t>ТЕХНОЛОГИИ РАЗРАБОТКИ ПРИЛОЖЕНИЙ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46F868-9F8E-47F7-94E7-2DA2A3E6FCB7}"/>
              </a:ext>
            </a:extLst>
          </p:cNvPr>
          <p:cNvSpPr txBox="1"/>
          <p:nvPr/>
        </p:nvSpPr>
        <p:spPr>
          <a:xfrm>
            <a:off x="1124397" y="2449096"/>
            <a:ext cx="6705024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ru-RU" sz="3500" b="1" dirty="0">
                <a:solidFill>
                  <a:srgbClr val="FF4013"/>
                </a:solidFill>
                <a:cs typeface="Arial"/>
              </a:rPr>
              <a:t>СТЕК ТЕХНОЛОГИЙ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A4F96BA-EDB2-4721-99E7-040E0F99DFF8}"/>
              </a:ext>
            </a:extLst>
          </p:cNvPr>
          <p:cNvSpPr txBox="1"/>
          <p:nvPr/>
        </p:nvSpPr>
        <p:spPr>
          <a:xfrm>
            <a:off x="9230994" y="2511992"/>
            <a:ext cx="7731678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lang="ru-RU" sz="3500" b="1" dirty="0">
                <a:solidFill>
                  <a:srgbClr val="FF4013"/>
                </a:solidFill>
                <a:cs typeface="Arial"/>
              </a:rPr>
              <a:t>ИНФРАСТРУКТУРА ПРИЛОЖЕНИЙ</a:t>
            </a:r>
          </a:p>
        </p:txBody>
      </p:sp>
      <p:sp>
        <p:nvSpPr>
          <p:cNvPr id="74" name="Google Shape;556;p117">
            <a:extLst>
              <a:ext uri="{FF2B5EF4-FFF2-40B4-BE49-F238E27FC236}">
                <a16:creationId xmlns:a16="http://schemas.microsoft.com/office/drawing/2014/main" id="{0782947F-02AF-4D7D-9853-642E6E65641C}"/>
              </a:ext>
            </a:extLst>
          </p:cNvPr>
          <p:cNvSpPr txBox="1"/>
          <p:nvPr/>
        </p:nvSpPr>
        <p:spPr>
          <a:xfrm>
            <a:off x="1124397" y="3582062"/>
            <a:ext cx="6705024" cy="68579"/>
          </a:xfrm>
          <a:prstGeom prst="rect">
            <a:avLst/>
          </a:prstGeom>
          <a:solidFill>
            <a:srgbClr val="FF4013"/>
          </a:solidFill>
          <a:ln>
            <a:noFill/>
          </a:ln>
          <a:effectLst/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sz="2100" kern="0">
              <a:solidFill>
                <a:srgbClr val="000000"/>
              </a:solidFill>
              <a:latin typeface="Montserrat" panose="020B0604020202020204" charset="-52"/>
              <a:sym typeface="Arial"/>
            </a:endParaRPr>
          </a:p>
        </p:txBody>
      </p:sp>
      <p:sp>
        <p:nvSpPr>
          <p:cNvPr id="75" name="Google Shape;556;p117">
            <a:extLst>
              <a:ext uri="{FF2B5EF4-FFF2-40B4-BE49-F238E27FC236}">
                <a16:creationId xmlns:a16="http://schemas.microsoft.com/office/drawing/2014/main" id="{A177A490-A475-4406-B2F5-AC52AC2DBB22}"/>
              </a:ext>
            </a:extLst>
          </p:cNvPr>
          <p:cNvSpPr txBox="1"/>
          <p:nvPr/>
        </p:nvSpPr>
        <p:spPr>
          <a:xfrm>
            <a:off x="9230994" y="3582062"/>
            <a:ext cx="7731678" cy="87728"/>
          </a:xfrm>
          <a:prstGeom prst="rect">
            <a:avLst/>
          </a:prstGeom>
          <a:solidFill>
            <a:srgbClr val="FF4013"/>
          </a:solidFill>
          <a:ln>
            <a:noFill/>
          </a:ln>
          <a:effectLst/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sz="2400" b="1" kern="0">
              <a:solidFill>
                <a:srgbClr val="000000"/>
              </a:solidFill>
              <a:latin typeface="Montserrat" panose="020B0604020202020204" charset="-5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3945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238">
            <a:extLst>
              <a:ext uri="{FF2B5EF4-FFF2-40B4-BE49-F238E27FC236}">
                <a16:creationId xmlns:a16="http://schemas.microsoft.com/office/drawing/2014/main" id="{99285CDE-77B5-4AAD-8356-08F4DC847C76}"/>
              </a:ext>
            </a:extLst>
          </p:cNvPr>
          <p:cNvSpPr/>
          <p:nvPr/>
        </p:nvSpPr>
        <p:spPr>
          <a:xfrm>
            <a:off x="6389742" y="2975262"/>
            <a:ext cx="5507583" cy="6903450"/>
          </a:xfrm>
          <a:prstGeom prst="rect">
            <a:avLst/>
          </a:prstGeom>
          <a:solidFill>
            <a:schemeClr val="lt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54000" dist="38100" dir="7620000" sx="97000" sy="97000" algn="t" rotWithShape="0">
              <a:srgbClr val="0D2E4E">
                <a:alpha val="3647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lang="en-US" sz="2100" kern="0">
              <a:latin typeface="Montserrat" panose="020B0604020202020204" charset="-52"/>
              <a:sym typeface="Arial"/>
            </a:endParaRPr>
          </a:p>
        </p:txBody>
      </p:sp>
      <p:sp>
        <p:nvSpPr>
          <p:cNvPr id="72" name="Google Shape;609;p74">
            <a:extLst>
              <a:ext uri="{FF2B5EF4-FFF2-40B4-BE49-F238E27FC236}">
                <a16:creationId xmlns:a16="http://schemas.microsoft.com/office/drawing/2014/main" id="{1802D975-4FAD-4972-96E7-96C4E6B9D169}"/>
              </a:ext>
            </a:extLst>
          </p:cNvPr>
          <p:cNvSpPr txBox="1"/>
          <p:nvPr/>
        </p:nvSpPr>
        <p:spPr>
          <a:xfrm>
            <a:off x="6604562" y="3805268"/>
            <a:ext cx="5089389" cy="600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63" tIns="51413" rIns="102863" bIns="51413" anchor="t" anchorCtr="0">
            <a:noAutofit/>
          </a:bodyPr>
          <a:lstStyle/>
          <a:p>
            <a:pPr marL="433388" indent="-433388" defTabSz="1371567">
              <a:spcBef>
                <a:spcPts val="300"/>
              </a:spcBef>
              <a:spcAft>
                <a:spcPts val="900"/>
              </a:spcAft>
              <a:buClr>
                <a:srgbClr val="FF4013"/>
              </a:buClr>
              <a:buSzPct val="100000"/>
              <a:buFont typeface="Wingdings 3" panose="05040102010807070707" pitchFamily="18" charset="2"/>
              <a:buChar char=""/>
              <a:defRPr/>
            </a:pPr>
            <a:r>
              <a:rPr lang="ru-RU" sz="2400" dirty="0">
                <a:cs typeface="Segoe UI"/>
              </a:rPr>
              <a:t>Полный контроль над инфраструктурой, реализация любых политик безопасности и конфиденциальности данных.</a:t>
            </a:r>
          </a:p>
          <a:p>
            <a:pPr marL="433388" indent="-433388" defTabSz="1371567">
              <a:spcBef>
                <a:spcPts val="300"/>
              </a:spcBef>
              <a:spcAft>
                <a:spcPts val="900"/>
              </a:spcAft>
              <a:buClr>
                <a:srgbClr val="FF4013"/>
              </a:buClr>
              <a:buSzPct val="100000"/>
              <a:buFont typeface="Wingdings 3" panose="05040102010807070707" pitchFamily="18" charset="2"/>
              <a:buChar char=""/>
              <a:defRPr/>
            </a:pPr>
            <a:r>
              <a:rPr lang="ru-RU" sz="2400" dirty="0">
                <a:cs typeface="Segoe UI"/>
              </a:rPr>
              <a:t>Прямой доступ к БД, использование собственных сертификатов и индивидуальных настроек, реализация сложных интеграций.</a:t>
            </a:r>
          </a:p>
          <a:p>
            <a:pPr marL="433388" indent="-433388" defTabSz="1371567">
              <a:spcBef>
                <a:spcPts val="300"/>
              </a:spcBef>
              <a:spcAft>
                <a:spcPts val="900"/>
              </a:spcAft>
              <a:buClr>
                <a:srgbClr val="FF4013"/>
              </a:buClr>
              <a:buSzPct val="100000"/>
              <a:buFont typeface="Wingdings 3" panose="05040102010807070707" pitchFamily="18" charset="2"/>
              <a:buChar char=""/>
              <a:defRPr/>
            </a:pPr>
            <a:r>
              <a:rPr lang="ru-RU" sz="2400" dirty="0">
                <a:cs typeface="Segoe UI"/>
              </a:rPr>
              <a:t>Выбор предпочитаемых СУБД и ОС.</a:t>
            </a:r>
          </a:p>
          <a:p>
            <a:pPr marL="433388" indent="-433388" defTabSz="1371567">
              <a:spcBef>
                <a:spcPts val="300"/>
              </a:spcBef>
              <a:spcAft>
                <a:spcPts val="900"/>
              </a:spcAft>
              <a:buClr>
                <a:srgbClr val="FF4013"/>
              </a:buClr>
              <a:buSzPct val="100000"/>
              <a:buFont typeface="Wingdings 3" panose="05040102010807070707" pitchFamily="18" charset="2"/>
              <a:buChar char=""/>
              <a:defRPr/>
            </a:pPr>
            <a:r>
              <a:rPr lang="ru-RU" sz="2400" kern="0" dirty="0">
                <a:cs typeface="Segoe UI" panose="020B0502040204020203" pitchFamily="34" charset="0"/>
                <a:sym typeface="Arial"/>
              </a:rPr>
              <a:t>Обслуживание – силами самой компании или партнера-интегратора.</a:t>
            </a:r>
          </a:p>
          <a:p>
            <a:pPr defTabSz="1371567">
              <a:spcBef>
                <a:spcPts val="300"/>
              </a:spcBef>
              <a:spcAft>
                <a:spcPts val="900"/>
              </a:spcAft>
              <a:buClr>
                <a:srgbClr val="FF4013"/>
              </a:buClr>
              <a:buSzPct val="100000"/>
              <a:defRPr/>
            </a:pPr>
            <a:endParaRPr lang="ru-RU" sz="2400" dirty="0">
              <a:cs typeface="Segoe UI"/>
            </a:endParaRPr>
          </a:p>
          <a:p>
            <a:pPr marL="433388" indent="-433388" defTabSz="1371567">
              <a:spcBef>
                <a:spcPts val="300"/>
              </a:spcBef>
              <a:spcAft>
                <a:spcPts val="900"/>
              </a:spcAft>
              <a:buClr>
                <a:srgbClr val="FF4013"/>
              </a:buClr>
              <a:buSzPct val="100000"/>
              <a:buFont typeface="Wingdings 3" panose="05040102010807070707" pitchFamily="18" charset="2"/>
              <a:buChar char=""/>
              <a:defRPr/>
            </a:pPr>
            <a:endParaRPr lang="ru-RU" sz="2400" dirty="0">
              <a:cs typeface="Segoe UI"/>
            </a:endParaRPr>
          </a:p>
        </p:txBody>
      </p:sp>
      <p:sp>
        <p:nvSpPr>
          <p:cNvPr id="73" name="Rectangle 244">
            <a:extLst>
              <a:ext uri="{FF2B5EF4-FFF2-40B4-BE49-F238E27FC236}">
                <a16:creationId xmlns:a16="http://schemas.microsoft.com/office/drawing/2014/main" id="{284990A7-63F6-45EE-9003-DB8C83F745FA}"/>
              </a:ext>
            </a:extLst>
          </p:cNvPr>
          <p:cNvSpPr/>
          <p:nvPr/>
        </p:nvSpPr>
        <p:spPr>
          <a:xfrm>
            <a:off x="604806" y="2940604"/>
            <a:ext cx="5328522" cy="5469800"/>
          </a:xfrm>
          <a:prstGeom prst="rect">
            <a:avLst/>
          </a:prstGeom>
          <a:solidFill>
            <a:schemeClr val="lt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54000" dist="38100" dir="7620000" sx="97000" sy="97000" algn="t" rotWithShape="0">
              <a:srgbClr val="0D2E4E">
                <a:alpha val="3647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lang="en-US" sz="2100" kern="0">
              <a:latin typeface="Montserrat" panose="020B0604020202020204" charset="-52"/>
              <a:sym typeface="Arial"/>
            </a:endParaRPr>
          </a:p>
        </p:txBody>
      </p:sp>
      <p:sp>
        <p:nvSpPr>
          <p:cNvPr id="74" name="Google Shape;609;p74">
            <a:extLst>
              <a:ext uri="{FF2B5EF4-FFF2-40B4-BE49-F238E27FC236}">
                <a16:creationId xmlns:a16="http://schemas.microsoft.com/office/drawing/2014/main" id="{27A4C1FD-3CDE-4EF7-ACF7-4C45D5D6984C}"/>
              </a:ext>
            </a:extLst>
          </p:cNvPr>
          <p:cNvSpPr txBox="1"/>
          <p:nvPr/>
        </p:nvSpPr>
        <p:spPr>
          <a:xfrm>
            <a:off x="789710" y="3703080"/>
            <a:ext cx="4965356" cy="457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63" tIns="51413" rIns="102863" bIns="51413" anchor="t" anchorCtr="0">
            <a:noAutofit/>
          </a:bodyPr>
          <a:lstStyle/>
          <a:p>
            <a:pPr marL="433388" indent="-433388" defTabSz="1371567">
              <a:spcBef>
                <a:spcPts val="300"/>
              </a:spcBef>
              <a:spcAft>
                <a:spcPts val="900"/>
              </a:spcAft>
              <a:buClr>
                <a:srgbClr val="FF4013"/>
              </a:buClr>
              <a:buSzPct val="100000"/>
              <a:buFont typeface="Wingdings 3" panose="05040102010807070707" pitchFamily="18" charset="2"/>
              <a:buChar char=""/>
              <a:defRPr/>
            </a:pPr>
            <a:r>
              <a:rPr lang="ru-RU" sz="2400" kern="0" dirty="0">
                <a:cs typeface="Segoe UI" panose="020B0502040204020203" pitchFamily="34" charset="0"/>
                <a:sym typeface="Arial"/>
              </a:rPr>
              <a:t>Размещение на проверенной хостинг-площадке на территории РФ.</a:t>
            </a:r>
          </a:p>
          <a:p>
            <a:pPr marL="433388" indent="-433388" defTabSz="1371567">
              <a:spcBef>
                <a:spcPts val="300"/>
              </a:spcBef>
              <a:spcAft>
                <a:spcPts val="900"/>
              </a:spcAft>
              <a:buClr>
                <a:srgbClr val="FF4013"/>
              </a:buClr>
              <a:buSzPct val="100000"/>
              <a:buFont typeface="Wingdings 3" panose="05040102010807070707" pitchFamily="18" charset="2"/>
              <a:buChar char=""/>
              <a:defRPr/>
            </a:pPr>
            <a:r>
              <a:rPr lang="ru-RU" sz="2400" kern="0" dirty="0">
                <a:cs typeface="Segoe UI" panose="020B0502040204020203" pitchFamily="34" charset="0"/>
                <a:sym typeface="Arial"/>
              </a:rPr>
              <a:t>Дублирование и резервное копирование всех компонентов инфраструктуры.</a:t>
            </a:r>
          </a:p>
          <a:p>
            <a:pPr marL="433388" indent="-433388" defTabSz="1371567">
              <a:spcBef>
                <a:spcPts val="300"/>
              </a:spcBef>
              <a:spcAft>
                <a:spcPts val="900"/>
              </a:spcAft>
              <a:buClr>
                <a:srgbClr val="FF4013"/>
              </a:buClr>
              <a:buSzPct val="100000"/>
              <a:buFont typeface="Wingdings 3" panose="05040102010807070707" pitchFamily="18" charset="2"/>
              <a:buChar char=""/>
              <a:defRPr/>
            </a:pPr>
            <a:r>
              <a:rPr lang="ru-RU" sz="2400" kern="0" dirty="0">
                <a:cs typeface="Segoe UI" panose="020B0502040204020203" pitchFamily="34" charset="0"/>
                <a:sym typeface="Arial"/>
              </a:rPr>
              <a:t>Обслуживание </a:t>
            </a:r>
            <a:r>
              <a:rPr lang="en-US" sz="2400" kern="0" dirty="0" err="1">
                <a:cs typeface="Segoe UI" panose="020B0502040204020203" pitchFamily="34" charset="0"/>
                <a:sym typeface="Arial"/>
              </a:rPr>
              <a:t>BPMSoft</a:t>
            </a:r>
            <a:r>
              <a:rPr lang="ru-RU" sz="2400" kern="0" dirty="0">
                <a:cs typeface="Segoe UI" panose="020B0502040204020203" pitchFamily="34" charset="0"/>
                <a:sym typeface="Arial"/>
              </a:rPr>
              <a:t>  согласно купленному пакету технической поддержки.</a:t>
            </a:r>
            <a:endParaRPr lang="en-US" sz="2400" kern="0" dirty="0">
              <a:cs typeface="Segoe UI" panose="020B0502040204020203" pitchFamily="34" charset="0"/>
              <a:sym typeface="Arial"/>
            </a:endParaRPr>
          </a:p>
          <a:p>
            <a:pPr marL="433388" indent="-433388" defTabSz="1371567">
              <a:spcBef>
                <a:spcPts val="300"/>
              </a:spcBef>
              <a:spcAft>
                <a:spcPts val="900"/>
              </a:spcAft>
              <a:buClr>
                <a:srgbClr val="FF4013"/>
              </a:buClr>
              <a:buSzPct val="100000"/>
              <a:buFont typeface="Wingdings 3" panose="05040102010807070707" pitchFamily="18" charset="2"/>
              <a:buChar char=""/>
              <a:defRPr/>
            </a:pPr>
            <a:r>
              <a:rPr lang="ru-RU" sz="2400" kern="0" dirty="0">
                <a:cs typeface="Segoe UI" panose="020B0502040204020203" pitchFamily="34" charset="0"/>
                <a:sym typeface="Arial"/>
              </a:rPr>
              <a:t>Обновление инсталляции силами </a:t>
            </a:r>
            <a:r>
              <a:rPr lang="en-US" sz="2400" kern="0" dirty="0" err="1">
                <a:cs typeface="Segoe UI" panose="020B0502040204020203" pitchFamily="34" charset="0"/>
                <a:sym typeface="Arial"/>
              </a:rPr>
              <a:t>BPMSoft</a:t>
            </a:r>
            <a:r>
              <a:rPr lang="ru-RU" sz="2400" kern="0" dirty="0">
                <a:cs typeface="Segoe UI" panose="020B0502040204020203" pitchFamily="34" charset="0"/>
                <a:sym typeface="Arial"/>
              </a:rPr>
              <a:t>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6BEA00B-BEC5-4252-B6B3-5F449B105882}"/>
              </a:ext>
            </a:extLst>
          </p:cNvPr>
          <p:cNvSpPr txBox="1"/>
          <p:nvPr/>
        </p:nvSpPr>
        <p:spPr>
          <a:xfrm>
            <a:off x="6666417" y="3178154"/>
            <a:ext cx="5024662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ru-RU" sz="3500" b="1" kern="0" dirty="0">
                <a:cs typeface="Segoe UI"/>
                <a:sym typeface="Arial"/>
              </a:rPr>
              <a:t>НА СВОИХ СЕРВЕРАХ</a:t>
            </a:r>
            <a:endParaRPr lang="en-US" sz="3500" b="1" kern="0" dirty="0">
              <a:cs typeface="Segoe UI"/>
              <a:sym typeface="Arial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AA11375-DE7E-4E31-A852-57418A7BCBAD}"/>
              </a:ext>
            </a:extLst>
          </p:cNvPr>
          <p:cNvSpPr txBox="1"/>
          <p:nvPr/>
        </p:nvSpPr>
        <p:spPr>
          <a:xfrm>
            <a:off x="1457069" y="3071150"/>
            <a:ext cx="3507837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ru-RU" sz="3500" b="1" kern="0" dirty="0">
                <a:cs typeface="Segoe UI"/>
                <a:sym typeface="Arial"/>
              </a:rPr>
              <a:t>ЦОД В РФ</a:t>
            </a:r>
            <a:endParaRPr lang="en-US" sz="3500" b="1" kern="0" dirty="0">
              <a:cs typeface="Segoe UI"/>
              <a:sym typeface="Arial"/>
            </a:endParaRPr>
          </a:p>
        </p:txBody>
      </p:sp>
      <p:sp>
        <p:nvSpPr>
          <p:cNvPr id="79" name="Google Shape;556;p117">
            <a:extLst>
              <a:ext uri="{FF2B5EF4-FFF2-40B4-BE49-F238E27FC236}">
                <a16:creationId xmlns:a16="http://schemas.microsoft.com/office/drawing/2014/main" id="{DD33A9B1-5023-469E-8AF7-A11DF6C5A91E}"/>
              </a:ext>
            </a:extLst>
          </p:cNvPr>
          <p:cNvSpPr txBox="1"/>
          <p:nvPr/>
        </p:nvSpPr>
        <p:spPr>
          <a:xfrm>
            <a:off x="604805" y="2936842"/>
            <a:ext cx="5328522" cy="68579"/>
          </a:xfrm>
          <a:prstGeom prst="rect">
            <a:avLst/>
          </a:prstGeom>
          <a:solidFill>
            <a:srgbClr val="FD5128"/>
          </a:solidFill>
          <a:ln>
            <a:noFill/>
          </a:ln>
          <a:effectLst/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lang="en-UA" sz="2100" kern="0">
              <a:latin typeface="Montserrat" panose="020B0604020202020204" charset="-52"/>
              <a:sym typeface="Arial"/>
            </a:endParaRPr>
          </a:p>
        </p:txBody>
      </p:sp>
      <p:sp>
        <p:nvSpPr>
          <p:cNvPr id="80" name="Google Shape;556;p117">
            <a:extLst>
              <a:ext uri="{FF2B5EF4-FFF2-40B4-BE49-F238E27FC236}">
                <a16:creationId xmlns:a16="http://schemas.microsoft.com/office/drawing/2014/main" id="{E4DDC757-23C0-48CD-BB59-EF1B2268022D}"/>
              </a:ext>
            </a:extLst>
          </p:cNvPr>
          <p:cNvSpPr txBox="1"/>
          <p:nvPr/>
        </p:nvSpPr>
        <p:spPr>
          <a:xfrm>
            <a:off x="6389741" y="2971130"/>
            <a:ext cx="5507583" cy="68579"/>
          </a:xfrm>
          <a:prstGeom prst="rect">
            <a:avLst/>
          </a:prstGeom>
          <a:solidFill>
            <a:srgbClr val="FD5128"/>
          </a:solidFill>
          <a:ln>
            <a:noFill/>
          </a:ln>
          <a:effectLst/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lang="en-UA" sz="2100" kern="0">
              <a:latin typeface="Montserrat" panose="020B0604020202020204" charset="-52"/>
              <a:sym typeface="Arial"/>
            </a:endParaRPr>
          </a:p>
        </p:txBody>
      </p:sp>
      <p:sp>
        <p:nvSpPr>
          <p:cNvPr id="81" name="Rectangle 244">
            <a:extLst>
              <a:ext uri="{FF2B5EF4-FFF2-40B4-BE49-F238E27FC236}">
                <a16:creationId xmlns:a16="http://schemas.microsoft.com/office/drawing/2014/main" id="{851B6F47-5FA6-4864-A2A4-E67031BC71FF}"/>
              </a:ext>
            </a:extLst>
          </p:cNvPr>
          <p:cNvSpPr/>
          <p:nvPr/>
        </p:nvSpPr>
        <p:spPr>
          <a:xfrm>
            <a:off x="12285237" y="3043470"/>
            <a:ext cx="5000862" cy="6835242"/>
          </a:xfrm>
          <a:prstGeom prst="rect">
            <a:avLst/>
          </a:prstGeom>
          <a:solidFill>
            <a:schemeClr val="lt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54000" dist="38100" dir="7620000" sx="97000" sy="97000" algn="t" rotWithShape="0">
              <a:srgbClr val="0D2E4E">
                <a:alpha val="3647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lang="en-US" sz="2100" kern="0">
              <a:latin typeface="Montserrat" panose="020B0604020202020204" charset="-52"/>
              <a:sym typeface="Arial"/>
            </a:endParaRPr>
          </a:p>
        </p:txBody>
      </p:sp>
      <p:sp>
        <p:nvSpPr>
          <p:cNvPr id="82" name="Google Shape;609;p74">
            <a:extLst>
              <a:ext uri="{FF2B5EF4-FFF2-40B4-BE49-F238E27FC236}">
                <a16:creationId xmlns:a16="http://schemas.microsoft.com/office/drawing/2014/main" id="{ABC9212D-8BA5-4509-9148-0DF22DB3B5BB}"/>
              </a:ext>
            </a:extLst>
          </p:cNvPr>
          <p:cNvSpPr txBox="1"/>
          <p:nvPr/>
        </p:nvSpPr>
        <p:spPr>
          <a:xfrm>
            <a:off x="12430628" y="3896739"/>
            <a:ext cx="4546463" cy="4739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63" tIns="51413" rIns="102863" bIns="51413" anchor="t" anchorCtr="0">
            <a:noAutofit/>
          </a:bodyPr>
          <a:lstStyle/>
          <a:p>
            <a:pPr marL="433388" indent="-433388" defTabSz="1371567">
              <a:spcBef>
                <a:spcPts val="300"/>
              </a:spcBef>
              <a:spcAft>
                <a:spcPts val="900"/>
              </a:spcAft>
              <a:buClr>
                <a:srgbClr val="FF4013"/>
              </a:buClr>
              <a:buSzPct val="100000"/>
              <a:buFont typeface="Wingdings 3" panose="05040102010807070707" pitchFamily="18" charset="2"/>
              <a:buChar char=""/>
              <a:defRPr/>
            </a:pPr>
            <a:r>
              <a:rPr lang="ru-RU" sz="2400" kern="0" dirty="0">
                <a:cs typeface="Segoe UI" panose="020B0502040204020203" pitchFamily="34" charset="0"/>
                <a:sym typeface="Arial"/>
              </a:rPr>
              <a:t>Выбор оптимального места развертывания системы</a:t>
            </a:r>
            <a:r>
              <a:rPr lang="en-US" sz="2400" kern="0" dirty="0">
                <a:cs typeface="Segoe UI" panose="020B0502040204020203" pitchFamily="34" charset="0"/>
                <a:sym typeface="Arial"/>
              </a:rPr>
              <a:t> </a:t>
            </a:r>
            <a:r>
              <a:rPr lang="ru-RU" sz="2400" kern="0" dirty="0">
                <a:cs typeface="Segoe UI" panose="020B0502040204020203" pitchFamily="34" charset="0"/>
                <a:sym typeface="Arial"/>
              </a:rPr>
              <a:t>с учетом внутренних правил и политик</a:t>
            </a:r>
            <a:r>
              <a:rPr lang="en-US" sz="2400" kern="0" dirty="0">
                <a:cs typeface="Segoe UI" panose="020B0502040204020203" pitchFamily="34" charset="0"/>
                <a:sym typeface="Arial"/>
              </a:rPr>
              <a:t> </a:t>
            </a:r>
            <a:r>
              <a:rPr lang="ru-RU" sz="2400" kern="0" dirty="0">
                <a:cs typeface="Segoe UI" panose="020B0502040204020203" pitchFamily="34" charset="0"/>
                <a:sym typeface="Arial"/>
              </a:rPr>
              <a:t>компании.</a:t>
            </a:r>
            <a:endParaRPr lang="en-US" sz="2400" kern="0" dirty="0">
              <a:cs typeface="Segoe UI" panose="020B0502040204020203" pitchFamily="34" charset="0"/>
              <a:sym typeface="Arial"/>
            </a:endParaRPr>
          </a:p>
          <a:p>
            <a:pPr marL="433388" indent="-433388" defTabSz="1371567">
              <a:spcBef>
                <a:spcPts val="300"/>
              </a:spcBef>
              <a:spcAft>
                <a:spcPts val="900"/>
              </a:spcAft>
              <a:buClr>
                <a:srgbClr val="FF4013"/>
              </a:buClr>
              <a:buSzPct val="100000"/>
              <a:buFont typeface="Wingdings 3" panose="05040102010807070707" pitchFamily="18" charset="2"/>
              <a:buChar char=""/>
              <a:defRPr/>
            </a:pPr>
            <a:r>
              <a:rPr lang="ru-RU" sz="2400" kern="0" dirty="0">
                <a:cs typeface="Segoe UI" panose="020B0502040204020203" pitchFamily="34" charset="0"/>
                <a:sym typeface="Arial"/>
              </a:rPr>
              <a:t>Дублирование и резервное копирование всех компонентов инфраструктуры.</a:t>
            </a:r>
          </a:p>
          <a:p>
            <a:pPr marL="433388" indent="-433388" defTabSz="1371567">
              <a:spcBef>
                <a:spcPts val="300"/>
              </a:spcBef>
              <a:spcAft>
                <a:spcPts val="900"/>
              </a:spcAft>
              <a:buClr>
                <a:srgbClr val="FF4013"/>
              </a:buClr>
              <a:buSzPct val="100000"/>
              <a:buFont typeface="Wingdings 3" panose="05040102010807070707" pitchFamily="18" charset="2"/>
              <a:buChar char=""/>
              <a:defRPr/>
            </a:pPr>
            <a:r>
              <a:rPr lang="ru-RU" sz="2400" kern="0" dirty="0">
                <a:cs typeface="Segoe UI" panose="020B0502040204020203" pitchFamily="34" charset="0"/>
                <a:sym typeface="Arial"/>
              </a:rPr>
              <a:t>Обслуживание – силами самой компании или партнера-интегратора.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2781EA6-EDB3-412B-B2E7-DAE3372C462C}"/>
              </a:ext>
            </a:extLst>
          </p:cNvPr>
          <p:cNvSpPr txBox="1"/>
          <p:nvPr/>
        </p:nvSpPr>
        <p:spPr>
          <a:xfrm>
            <a:off x="12370175" y="3143829"/>
            <a:ext cx="4827721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ru-RU" sz="3500" b="1" kern="0" dirty="0">
                <a:cs typeface="Segoe UI"/>
                <a:sym typeface="Arial"/>
              </a:rPr>
              <a:t>В ДРУГОМ ОБЛАКЕ</a:t>
            </a:r>
            <a:endParaRPr lang="en-US" sz="3500" b="1" kern="0" dirty="0">
              <a:cs typeface="Segoe UI"/>
              <a:sym typeface="Arial"/>
            </a:endParaRPr>
          </a:p>
        </p:txBody>
      </p:sp>
      <p:sp>
        <p:nvSpPr>
          <p:cNvPr id="84" name="Google Shape;556;p117">
            <a:extLst>
              <a:ext uri="{FF2B5EF4-FFF2-40B4-BE49-F238E27FC236}">
                <a16:creationId xmlns:a16="http://schemas.microsoft.com/office/drawing/2014/main" id="{4EB5937B-0BEB-4621-A404-1FD827503E64}"/>
              </a:ext>
            </a:extLst>
          </p:cNvPr>
          <p:cNvSpPr txBox="1"/>
          <p:nvPr/>
        </p:nvSpPr>
        <p:spPr>
          <a:xfrm flipV="1">
            <a:off x="12285236" y="2971127"/>
            <a:ext cx="4931426" cy="68580"/>
          </a:xfrm>
          <a:prstGeom prst="rect">
            <a:avLst/>
          </a:prstGeom>
          <a:solidFill>
            <a:srgbClr val="FD5128"/>
          </a:solidFill>
          <a:ln>
            <a:noFill/>
          </a:ln>
          <a:effectLst/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  <a:defRPr/>
            </a:pPr>
            <a:endParaRPr lang="en-UA" sz="2100" kern="0">
              <a:latin typeface="Montserrat" panose="020B0604020202020204" charset="-52"/>
              <a:sym typeface="Arial"/>
            </a:endParaRPr>
          </a:p>
        </p:txBody>
      </p:sp>
      <p:sp>
        <p:nvSpPr>
          <p:cNvPr id="85" name="Google Shape;627;p119">
            <a:extLst>
              <a:ext uri="{FF2B5EF4-FFF2-40B4-BE49-F238E27FC236}">
                <a16:creationId xmlns:a16="http://schemas.microsoft.com/office/drawing/2014/main" id="{AAF49E58-DFF2-4529-8F4F-9E023E059CA9}"/>
              </a:ext>
            </a:extLst>
          </p:cNvPr>
          <p:cNvSpPr/>
          <p:nvPr/>
        </p:nvSpPr>
        <p:spPr>
          <a:xfrm>
            <a:off x="604805" y="2004628"/>
            <a:ext cx="5328521" cy="6668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 defTabSz="1371533">
              <a:buClr>
                <a:srgbClr val="000000"/>
              </a:buClr>
              <a:defRPr/>
            </a:pPr>
            <a:r>
              <a:rPr lang="ru-RU" sz="3500" b="1" kern="0" dirty="0">
                <a:solidFill>
                  <a:srgbClr val="FFFFFF"/>
                </a:solidFill>
                <a:cs typeface="Gotham Pro" panose="02000503040000020004" charset="0"/>
                <a:sym typeface="Arial"/>
              </a:rPr>
              <a:t>В ОБЛАКЕ </a:t>
            </a:r>
            <a:r>
              <a:rPr lang="en-US" sz="3500" b="1" kern="0" dirty="0" err="1">
                <a:solidFill>
                  <a:srgbClr val="FFFFFF"/>
                </a:solidFill>
                <a:cs typeface="Gotham Pro" panose="02000503040000020004" charset="0"/>
                <a:sym typeface="Arial"/>
              </a:rPr>
              <a:t>BPMSoft</a:t>
            </a:r>
            <a:endParaRPr lang="en-US" sz="3500" b="1" kern="0" dirty="0">
              <a:solidFill>
                <a:srgbClr val="FFFFFF"/>
              </a:solidFill>
              <a:cs typeface="Gotham Pro" panose="02000503040000020004" charset="0"/>
              <a:sym typeface="Arial"/>
            </a:endParaRPr>
          </a:p>
        </p:txBody>
      </p:sp>
      <p:sp>
        <p:nvSpPr>
          <p:cNvPr id="87" name="Google Shape;627;p119">
            <a:extLst>
              <a:ext uri="{FF2B5EF4-FFF2-40B4-BE49-F238E27FC236}">
                <a16:creationId xmlns:a16="http://schemas.microsoft.com/office/drawing/2014/main" id="{24C02BB5-AFF3-44E2-A794-1F1D675B088A}"/>
              </a:ext>
            </a:extLst>
          </p:cNvPr>
          <p:cNvSpPr/>
          <p:nvPr/>
        </p:nvSpPr>
        <p:spPr>
          <a:xfrm>
            <a:off x="6380423" y="2004628"/>
            <a:ext cx="10905678" cy="6668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 defTabSz="1371533">
              <a:buClr>
                <a:srgbClr val="000000"/>
              </a:buClr>
              <a:defRPr/>
            </a:pPr>
            <a:r>
              <a:rPr lang="ru-RU" sz="3500" b="1" kern="0" dirty="0">
                <a:solidFill>
                  <a:srgbClr val="FFFFFF"/>
                </a:solidFill>
                <a:cs typeface="Gotham Pro" panose="02000503040000020004" charset="0"/>
                <a:sym typeface="Arial"/>
              </a:rPr>
              <a:t>В СВОЕЙ СРЕДЕ</a:t>
            </a:r>
            <a:endParaRPr lang="en-US" sz="3500" b="1" kern="0" dirty="0">
              <a:solidFill>
                <a:srgbClr val="FFFFFF"/>
              </a:solidFill>
              <a:cs typeface="Gotham Pro" panose="02000503040000020004" charset="0"/>
              <a:sym typeface="Arial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45CD4D8-09F2-448A-92A2-57BDCD56A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" y="-14290"/>
            <a:ext cx="9929813" cy="1271588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C731617-0281-4C27-BD40-60EF5EC24692}"/>
              </a:ext>
            </a:extLst>
          </p:cNvPr>
          <p:cNvSpPr/>
          <p:nvPr/>
        </p:nvSpPr>
        <p:spPr>
          <a:xfrm>
            <a:off x="604805" y="408289"/>
            <a:ext cx="5976251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600" b="1" dirty="0">
                <a:solidFill>
                  <a:prstClr val="white"/>
                </a:solidFill>
              </a:rPr>
              <a:t>ВАРИАНТЫ РАЗВЕРТЫВАНИЯ</a:t>
            </a:r>
          </a:p>
        </p:txBody>
      </p:sp>
    </p:spTree>
    <p:extLst>
      <p:ext uri="{BB962C8B-B14F-4D97-AF65-F5344CB8AC3E}">
        <p14:creationId xmlns:p14="http://schemas.microsoft.com/office/powerpoint/2010/main" val="2464115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BPMSoft">
      <a:dk1>
        <a:srgbClr val="212933"/>
      </a:dk1>
      <a:lt1>
        <a:sysClr val="window" lastClr="FFFFFF"/>
      </a:lt1>
      <a:dk2>
        <a:srgbClr val="AAACBA"/>
      </a:dk2>
      <a:lt2>
        <a:srgbClr val="BF4017"/>
      </a:lt2>
      <a:accent1>
        <a:srgbClr val="EA6012"/>
      </a:accent1>
      <a:accent2>
        <a:srgbClr val="FF0000"/>
      </a:accent2>
      <a:accent3>
        <a:srgbClr val="F1C50E"/>
      </a:accent3>
      <a:accent4>
        <a:srgbClr val="0070C0"/>
      </a:accent4>
      <a:accent5>
        <a:srgbClr val="00B0F0"/>
      </a:accent5>
      <a:accent6>
        <a:srgbClr val="00B050"/>
      </a:accent6>
      <a:hlink>
        <a:srgbClr val="FFFF00"/>
      </a:hlink>
      <a:folHlink>
        <a:srgbClr val="7030A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E702CE72DDB743B8B545B32BD28734" ma:contentTypeVersion="12" ma:contentTypeDescription="Create a new document." ma:contentTypeScope="" ma:versionID="f021eee9f7f6918298537364672956e4">
  <xsd:schema xmlns:xsd="http://www.w3.org/2001/XMLSchema" xmlns:xs="http://www.w3.org/2001/XMLSchema" xmlns:p="http://schemas.microsoft.com/office/2006/metadata/properties" xmlns:ns2="223bf96f-2031-4f82-afe5-f298400e2560" xmlns:ns3="08a249cc-8d3f-4a22-b35c-a6e7de4d073f" targetNamespace="http://schemas.microsoft.com/office/2006/metadata/properties" ma:root="true" ma:fieldsID="ab75b654bc6862e0a2b82bcfa861dd1d" ns2:_="" ns3:_="">
    <xsd:import namespace="223bf96f-2031-4f82-afe5-f298400e2560"/>
    <xsd:import namespace="08a249cc-8d3f-4a22-b35c-a6e7de4d07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3bf96f-2031-4f82-afe5-f298400e25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43c7710c-aae1-4115-a4c7-010dc00921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249cc-8d3f-4a22-b35c-a6e7de4d073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9aedb2e-6dc9-4cba-953b-4f592fc303a0}" ma:internalName="TaxCatchAll" ma:showField="CatchAllData" ma:web="08a249cc-8d3f-4a22-b35c-a6e7de4d07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223bf96f-2031-4f82-afe5-f298400e2560" xsi:nil="true"/>
    <TaxCatchAll xmlns="08a249cc-8d3f-4a22-b35c-a6e7de4d073f" xsi:nil="true"/>
    <lcf76f155ced4ddcb4097134ff3c332f xmlns="223bf96f-2031-4f82-afe5-f298400e256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0BF2C4-624F-49D7-8EE6-16AA3C08FE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8972F5-F575-4F3E-BD1E-60D58AB2B2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3bf96f-2031-4f82-afe5-f298400e2560"/>
    <ds:schemaRef ds:uri="08a249cc-8d3f-4a22-b35c-a6e7de4d07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49ED53-0DCC-4EE3-BE49-D9236DFB628B}">
  <ds:schemaRefs>
    <ds:schemaRef ds:uri="8c1aad13-ac79-48a9-a00d-2ef1f07abb77"/>
    <ds:schemaRef ds:uri="bcc8ac8b-630d-45d2-b6dd-1668018bbb52"/>
    <ds:schemaRef ds:uri="daaa7704-1928-4988-9309-3492e0ea1eb8"/>
    <ds:schemaRef ds:uri="fe0b9c4c-5899-417f-af9a-a155678ef8e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23bf96f-2031-4f82-afe5-f298400e2560"/>
    <ds:schemaRef ds:uri="08a249cc-8d3f-4a22-b35c-a6e7de4d073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44</Slides>
  <Notes>7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презентация Loyalty Creatio_основная для редактирования</dc:title>
  <cp:revision>1043</cp:revision>
  <dcterms:created xsi:type="dcterms:W3CDTF">2006-08-16T00:00:00Z</dcterms:created>
  <dcterms:modified xsi:type="dcterms:W3CDTF">2023-03-28T12:52:54Z</dcterms:modified>
  <dc:identifier>DAEnizdOAC4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0x01010016E702CE72DDB743B8B545B32BD28734</vt:lpwstr>
  </property>
  <property fmtid="{D5CDD505-2E9C-101B-9397-08002B2CF9AE}" pid="3" name="MediaServiceImageTags">
    <vt:lpwstr/>
  </property>
  <property fmtid="{D5CDD505-2E9C-101B-9397-08002B2CF9AE}" pid="4" name="Order">
    <vt:r8>800000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