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</p:sldMasterIdLst>
  <p:notesMasterIdLst>
    <p:notesMasterId r:id="rId46"/>
  </p:notesMasterIdLst>
  <p:sldIdLst>
    <p:sldId id="256" r:id="rId5"/>
    <p:sldId id="1982" r:id="rId6"/>
    <p:sldId id="1983" r:id="rId7"/>
    <p:sldId id="1984" r:id="rId8"/>
    <p:sldId id="1993" r:id="rId9"/>
    <p:sldId id="1986" r:id="rId10"/>
    <p:sldId id="1976" r:id="rId11"/>
    <p:sldId id="2009" r:id="rId12"/>
    <p:sldId id="1989" r:id="rId13"/>
    <p:sldId id="1999" r:id="rId14"/>
    <p:sldId id="2000" r:id="rId15"/>
    <p:sldId id="2001" r:id="rId16"/>
    <p:sldId id="2002" r:id="rId17"/>
    <p:sldId id="2003" r:id="rId18"/>
    <p:sldId id="2005" r:id="rId19"/>
    <p:sldId id="262" r:id="rId20"/>
    <p:sldId id="263" r:id="rId21"/>
    <p:sldId id="264" r:id="rId22"/>
    <p:sldId id="2014" r:id="rId23"/>
    <p:sldId id="265" r:id="rId24"/>
    <p:sldId id="2012" r:id="rId25"/>
    <p:sldId id="266" r:id="rId26"/>
    <p:sldId id="267" r:id="rId27"/>
    <p:sldId id="269" r:id="rId28"/>
    <p:sldId id="270" r:id="rId29"/>
    <p:sldId id="1994" r:id="rId30"/>
    <p:sldId id="1995" r:id="rId31"/>
    <p:sldId id="271" r:id="rId32"/>
    <p:sldId id="272" r:id="rId33"/>
    <p:sldId id="273" r:id="rId34"/>
    <p:sldId id="2015" r:id="rId35"/>
    <p:sldId id="2010" r:id="rId36"/>
    <p:sldId id="2011" r:id="rId37"/>
    <p:sldId id="274" r:id="rId38"/>
    <p:sldId id="275" r:id="rId39"/>
    <p:sldId id="1987" r:id="rId40"/>
    <p:sldId id="1988" r:id="rId41"/>
    <p:sldId id="1996" r:id="rId42"/>
    <p:sldId id="1997" r:id="rId43"/>
    <p:sldId id="1980" r:id="rId44"/>
    <p:sldId id="1971" r:id="rId45"/>
  </p:sldIdLst>
  <p:sldSz cx="18288000" cy="10287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Helios" panose="020B0604020202020204" charset="0"/>
      <p:regular r:id="rId51"/>
    </p:embeddedFont>
    <p:embeddedFont>
      <p:font typeface="Klein Bold" panose="020B0604020202020204" charset="0"/>
      <p:regular r:id="rId52"/>
    </p:embeddedFont>
    <p:embeddedFont>
      <p:font typeface="Montserrat" panose="00000500000000000000" pitchFamily="2" charset="-52"/>
      <p:regular r:id="rId53"/>
      <p:bold r:id="rId54"/>
      <p:italic r:id="rId55"/>
      <p:boldItalic r:id="rId56"/>
    </p:embeddedFont>
    <p:embeddedFont>
      <p:font typeface="Rubik" panose="020B0604020202020204" charset="0"/>
      <p:regular r:id="rId57"/>
    </p:embeddedFont>
    <p:embeddedFont>
      <p:font typeface="Rubik Bold" panose="020B0604020202020204" charset="0"/>
      <p:regular r:id="rId58"/>
    </p:embeddedFont>
    <p:embeddedFont>
      <p:font typeface="Rubik Semi-Bold" panose="020B0604020202020204" charset="0"/>
      <p:regular r:id="rId59"/>
    </p:embeddedFont>
    <p:embeddedFont>
      <p:font typeface="Tahoma" panose="020B0604030504040204" pitchFamily="34" charset="0"/>
      <p:regular r:id="rId60"/>
      <p:bold r:id="rId61"/>
    </p:embeddedFont>
    <p:embeddedFont>
      <p:font typeface="Wingdings 3" panose="05040102010807070707" pitchFamily="18" charset="2"/>
      <p:regular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1" userDrawn="1">
          <p15:clr>
            <a:srgbClr val="A4A3A4"/>
          </p15:clr>
        </p15:guide>
        <p15:guide id="2" pos="4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8B1"/>
    <a:srgbClr val="7F7F7F"/>
    <a:srgbClr val="313B4D"/>
    <a:srgbClr val="5CB85C"/>
    <a:srgbClr val="4B5D74"/>
    <a:srgbClr val="ED7D31"/>
    <a:srgbClr val="FBA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7F1BD7-12FC-4E84-9575-641101BF58E4}" v="52" dt="2025-01-27T07:14:53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2" y="82"/>
      </p:cViewPr>
      <p:guideLst>
        <p:guide orient="horz" pos="2401"/>
        <p:guide pos="4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15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5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59271-3907-4F94-AD52-1BD5F84661D5}" type="datetimeFigureOut">
              <a:t>27.05.2025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1D389-A448-4254-80D9-DE36E0E5A1B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1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113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246D19-728F-44BA-AF57-3A4FAD4E65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5" y="770381"/>
            <a:ext cx="5582426" cy="5879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846C0E-C4D6-41F7-9A57-1EC37CCC4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56" y="-1"/>
            <a:ext cx="10608845" cy="1033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46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68A2FF-3C91-44AB-B460-5E503F9BD3A0}"/>
              </a:ext>
            </a:extLst>
          </p:cNvPr>
          <p:cNvSpPr/>
          <p:nvPr userDrawn="1"/>
        </p:nvSpPr>
        <p:spPr>
          <a:xfrm>
            <a:off x="0" y="-1"/>
            <a:ext cx="18288000" cy="10331834"/>
          </a:xfrm>
          <a:prstGeom prst="rect">
            <a:avLst/>
          </a:prstGeom>
          <a:solidFill>
            <a:srgbClr val="B9B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5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246D19-728F-44BA-AF57-3A4FAD4E65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5" y="770381"/>
            <a:ext cx="5582426" cy="5879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846C0E-C4D6-41F7-9A57-1EC37CCC4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56" y="-1"/>
            <a:ext cx="10608845" cy="1033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27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ая страница">
  <p:cSld name="Основная страница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845883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4" r:id="rId8"/>
    <p:sldLayoutId id="2147483657" r:id="rId9"/>
    <p:sldLayoutId id="2147483676" r:id="rId10"/>
    <p:sldLayoutId id="2147483659" r:id="rId11"/>
    <p:sldLayoutId id="2147483649" r:id="rId12"/>
    <p:sldLayoutId id="2147483656" r:id="rId13"/>
    <p:sldLayoutId id="214748367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9.png"/><Relationship Id="rId18" Type="http://schemas.openxmlformats.org/officeDocument/2006/relationships/image" Target="../media/image54.sv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17" Type="http://schemas.openxmlformats.org/officeDocument/2006/relationships/image" Target="../media/image53.png"/><Relationship Id="rId25" Type="http://schemas.openxmlformats.org/officeDocument/2006/relationships/image" Target="../media/image6.svg"/><Relationship Id="rId2" Type="http://schemas.openxmlformats.org/officeDocument/2006/relationships/image" Target="../media/image38.png"/><Relationship Id="rId16" Type="http://schemas.openxmlformats.org/officeDocument/2006/relationships/image" Target="../media/image52.svg"/><Relationship Id="rId20" Type="http://schemas.openxmlformats.org/officeDocument/2006/relationships/image" Target="../media/image5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24" Type="http://schemas.openxmlformats.org/officeDocument/2006/relationships/image" Target="../media/image5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46.svg"/><Relationship Id="rId19" Type="http://schemas.openxmlformats.org/officeDocument/2006/relationships/image" Target="../media/image55.pn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50.svg"/><Relationship Id="rId22" Type="http://schemas.openxmlformats.org/officeDocument/2006/relationships/image" Target="../media/image58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emf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emf"/><Relationship Id="rId9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5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svg"/><Relationship Id="rId7" Type="http://schemas.openxmlformats.org/officeDocument/2006/relationships/image" Target="../media/image94.svg"/><Relationship Id="rId12" Type="http://schemas.openxmlformats.org/officeDocument/2006/relationships/image" Target="../media/image6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5.png"/><Relationship Id="rId5" Type="http://schemas.openxmlformats.org/officeDocument/2006/relationships/image" Target="../media/image92.svg"/><Relationship Id="rId10" Type="http://schemas.openxmlformats.org/officeDocument/2006/relationships/image" Target="../media/image4.png"/><Relationship Id="rId4" Type="http://schemas.openxmlformats.org/officeDocument/2006/relationships/image" Target="../media/image91.png"/><Relationship Id="rId9" Type="http://schemas.openxmlformats.org/officeDocument/2006/relationships/image" Target="../media/image9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/>
          <p:cNvSpPr/>
          <p:nvPr/>
        </p:nvSpPr>
        <p:spPr>
          <a:xfrm>
            <a:off x="4995411" y="1564417"/>
            <a:ext cx="3281830" cy="755582"/>
          </a:xfrm>
          <a:custGeom>
            <a:avLst/>
            <a:gdLst/>
            <a:ahLst/>
            <a:cxnLst/>
            <a:rect l="l" t="t" r="r" b="b"/>
            <a:pathLst>
              <a:path w="3281830" h="755581">
                <a:moveTo>
                  <a:pt x="0" y="0"/>
                </a:moveTo>
                <a:lnTo>
                  <a:pt x="3281830" y="0"/>
                </a:lnTo>
                <a:lnTo>
                  <a:pt x="3281830" y="755581"/>
                </a:lnTo>
                <a:lnTo>
                  <a:pt x="0" y="755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5" b="-2632"/>
            </a:stretch>
          </a:blipFill>
        </p:spPr>
      </p:sp>
      <p:sp>
        <p:nvSpPr>
          <p:cNvPr id="13" name="AutoShape 3"/>
          <p:cNvSpPr/>
          <p:nvPr/>
        </p:nvSpPr>
        <p:spPr>
          <a:xfrm>
            <a:off x="1028747" y="1323975"/>
            <a:ext cx="7129222" cy="0"/>
          </a:xfrm>
          <a:prstGeom prst="line">
            <a:avLst/>
          </a:prstGeom>
          <a:ln w="123825" cap="rnd">
            <a:solidFill>
              <a:srgbClr val="1678B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4"/>
          <p:cNvSpPr txBox="1"/>
          <p:nvPr/>
        </p:nvSpPr>
        <p:spPr>
          <a:xfrm>
            <a:off x="3052569" y="6276176"/>
            <a:ext cx="8019743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 spc="-9" dirty="0">
                <a:solidFill>
                  <a:srgbClr val="313B4D"/>
                </a:solidFill>
                <a:latin typeface="Rubik"/>
              </a:rPr>
              <a:t>УПРАВЛЯЙТЕ КОРПОРАТИВНОЙ ИНФОРМАЦИЕЙ ЛЕГКО И ДИНАМИЧНО</a:t>
            </a:r>
          </a:p>
        </p:txBody>
      </p:sp>
      <p:sp>
        <p:nvSpPr>
          <p:cNvPr id="16" name="AutoShape 6"/>
          <p:cNvSpPr/>
          <p:nvPr/>
        </p:nvSpPr>
        <p:spPr>
          <a:xfrm>
            <a:off x="9144058" y="1321594"/>
            <a:ext cx="5086777" cy="4762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5"/>
          <p:cNvSpPr txBox="1"/>
          <p:nvPr/>
        </p:nvSpPr>
        <p:spPr>
          <a:xfrm>
            <a:off x="3052569" y="4228746"/>
            <a:ext cx="861738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76"/>
              </a:lnSpc>
            </a:pPr>
            <a:r>
              <a:rPr lang="en-US" sz="7200" b="1" dirty="0" err="1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Документооборот</a:t>
            </a:r>
            <a:endParaRPr lang="en-US" sz="7200" b="1" dirty="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3052569" y="5327549"/>
            <a:ext cx="10210800" cy="63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60"/>
              </a:lnSpc>
              <a:spcBef>
                <a:spcPct val="0"/>
              </a:spcBef>
            </a:pPr>
            <a:r>
              <a:rPr lang="ru-RU" sz="4500" b="1" u="none" strike="noStrike">
                <a:solidFill>
                  <a:srgbClr val="313B4D"/>
                </a:solidFill>
                <a:latin typeface="Rubik Semi-Bold"/>
              </a:rPr>
              <a:t>для</a:t>
            </a:r>
            <a:r>
              <a:rPr lang="en-US" sz="4500" b="1" u="none" strike="noStrike">
                <a:solidFill>
                  <a:srgbClr val="313B4D"/>
                </a:solidFill>
                <a:latin typeface="Rubik Semi-Bold"/>
              </a:rPr>
              <a:t> </a:t>
            </a:r>
            <a:r>
              <a:rPr lang="en-US" sz="4500" b="1" u="none" strike="noStrike" err="1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платформ</a:t>
            </a:r>
            <a:r>
              <a:rPr lang="ru-RU" sz="4500" b="1" u="none" strike="noStrike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ы</a:t>
            </a:r>
            <a:r>
              <a:rPr lang="en-US" sz="4500" b="1" u="none" strike="noStrike">
                <a:solidFill>
                  <a:srgbClr val="313B4D"/>
                </a:solidFill>
                <a:latin typeface="Rubik Semi-Bold"/>
              </a:rPr>
              <a:t> </a:t>
            </a:r>
            <a:r>
              <a:rPr lang="en-US" sz="4500" b="1" u="none" strike="noStrike">
                <a:solidFill>
                  <a:srgbClr val="ED7D31"/>
                </a:solidFill>
                <a:latin typeface="Rubik Semi-Bold"/>
              </a:rPr>
              <a:t>BPM</a:t>
            </a:r>
            <a:r>
              <a:rPr lang="en-US" sz="4500" b="1" u="none" strike="noStrike">
                <a:solidFill>
                  <a:srgbClr val="313B4D"/>
                </a:solidFill>
                <a:latin typeface="Rubik Semi-Bold"/>
              </a:rPr>
              <a:t>Soft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92ECA4-2CD8-FCBC-1B2C-D8DE24C07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9406" y="1728176"/>
            <a:ext cx="5131429" cy="4814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15431" y="7918653"/>
            <a:ext cx="2867757" cy="169025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934044"/>
            <a:ext cx="7048500" cy="4687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3749"/>
              </a:lnSpc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«Система, в которой мы работаем, стала для всех нас спасательным кругом. Она хорошо и довольно быстро прижилась в компании. Результаты, которых мы добились, устраивают абсолютно всех»</a:t>
            </a:r>
          </a:p>
          <a:p>
            <a:pPr marL="0" lvl="1">
              <a:lnSpc>
                <a:spcPts val="3749"/>
              </a:lnSpc>
              <a:defRPr/>
            </a:pPr>
            <a:endParaRPr lang="ru-RU" sz="2100">
              <a:solidFill>
                <a:srgbClr val="313B4D"/>
              </a:solidFill>
              <a:latin typeface="Rubik"/>
            </a:endParaRPr>
          </a:p>
          <a:p>
            <a:pPr marL="0" lvl="1">
              <a:lnSpc>
                <a:spcPts val="3749"/>
              </a:lnSpc>
              <a:defRPr/>
            </a:pPr>
            <a:endParaRPr lang="ru-RU" sz="2100">
              <a:solidFill>
                <a:srgbClr val="313B4D"/>
              </a:solidFill>
              <a:latin typeface="Rubik"/>
            </a:endParaRPr>
          </a:p>
          <a:p>
            <a:pPr marL="0" lvl="1">
              <a:lnSpc>
                <a:spcPts val="3749"/>
              </a:lnSpc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Кристина Добрынина, координатор проекта  «ТТ </a:t>
            </a:r>
            <a:r>
              <a:rPr lang="ru-RU" sz="2100" err="1">
                <a:solidFill>
                  <a:srgbClr val="313B4D"/>
                </a:solidFill>
                <a:latin typeface="Rubik"/>
              </a:rPr>
              <a:t>Мобайл</a:t>
            </a:r>
            <a:r>
              <a:rPr lang="ru-RU" sz="2100">
                <a:solidFill>
                  <a:srgbClr val="313B4D"/>
                </a:solidFill>
                <a:latin typeface="Rubik"/>
              </a:rPr>
              <a:t>»</a:t>
            </a:r>
          </a:p>
          <a:p>
            <a:pPr marL="0" lvl="1">
              <a:lnSpc>
                <a:spcPts val="3749"/>
              </a:lnSpc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(«Мегафон Таджикистан»)</a:t>
            </a:r>
          </a:p>
          <a:p>
            <a:pPr marL="0" marR="0" lvl="0" indent="0" algn="l" defTabSz="914400">
              <a:lnSpc>
                <a:spcPts val="37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100" b="0" i="0" u="none" strike="noStrike" kern="1200" cap="none" spc="62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1028700" y="816430"/>
            <a:ext cx="5784414" cy="43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/>
              </a:rPr>
              <a:t>О КЛИЕНТЕ</a:t>
            </a:r>
            <a:endParaRPr lang="en-US" sz="4500" u="none" strike="noStrike">
              <a:solidFill>
                <a:srgbClr val="313B4D"/>
              </a:solidFill>
              <a:latin typeface="Rubik"/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9422296" y="816430"/>
            <a:ext cx="4831528" cy="43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  <a:spcBef>
                <a:spcPct val="0"/>
              </a:spcBef>
            </a:pPr>
            <a:r>
              <a:rPr lang="ru-RU" sz="4500" u="none" strike="noStrike">
                <a:solidFill>
                  <a:srgbClr val="313B4D"/>
                </a:solidFill>
                <a:latin typeface="Rubik"/>
              </a:rPr>
              <a:t>О ПРОЕКТЕ</a:t>
            </a:r>
            <a:endParaRPr lang="en-US" sz="4500" u="none" strike="noStrike">
              <a:solidFill>
                <a:srgbClr val="313B4D"/>
              </a:solidFill>
              <a:latin typeface="Rubik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9422296" y="1934044"/>
            <a:ext cx="8335617" cy="5437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Автоматизация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процессов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согласования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договоров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и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заявок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на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закупки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0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Создание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дерева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бюджетов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на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каждый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бюджетный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период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с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возможностью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детализации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</a:p>
          <a:p>
            <a:pPr marL="0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Миграция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данных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и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процессов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из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системы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b="1" err="1">
                <a:solidFill>
                  <a:srgbClr val="313B4D"/>
                </a:solidFill>
                <a:latin typeface="Rubik"/>
              </a:rPr>
              <a:t>FinOnline</a:t>
            </a:r>
            <a:endParaRPr lang="ru-RU" sz="2100" b="1">
              <a:solidFill>
                <a:srgbClr val="313B4D"/>
              </a:solidFill>
              <a:latin typeface="Rubik"/>
            </a:endParaRPr>
          </a:p>
          <a:p>
            <a:pPr marL="0" lvl="1" indent="-269875">
              <a:lnSpc>
                <a:spcPts val="3749"/>
              </a:lnSpc>
              <a:buFont typeface="Arial"/>
              <a:buChar char="•"/>
              <a:defRPr/>
            </a:pPr>
            <a:endParaRPr lang="ru-RU" sz="2100">
              <a:solidFill>
                <a:srgbClr val="313B4D"/>
              </a:solidFill>
              <a:latin typeface="Rubik"/>
            </a:endParaRPr>
          </a:p>
          <a:p>
            <a:pPr marL="0" lvl="1">
              <a:lnSpc>
                <a:spcPts val="3749"/>
              </a:lnSpc>
              <a:defRPr/>
            </a:pPr>
            <a:r>
              <a:rPr lang="en-US" sz="2100" b="1" err="1">
                <a:solidFill>
                  <a:srgbClr val="313B4D"/>
                </a:solidFill>
                <a:latin typeface="Rubik"/>
              </a:rPr>
              <a:t>Скорость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согласования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договоров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b="1" err="1">
                <a:solidFill>
                  <a:srgbClr val="313B4D"/>
                </a:solidFill>
                <a:latin typeface="Rubik"/>
              </a:rPr>
              <a:t>увеличилась</a:t>
            </a:r>
            <a:r>
              <a:rPr lang="en-US" sz="2100" b="1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b="1" err="1">
                <a:solidFill>
                  <a:srgbClr val="313B4D"/>
                </a:solidFill>
                <a:latin typeface="Rubik"/>
              </a:rPr>
              <a:t>вдвое</a:t>
            </a:r>
            <a:endParaRPr lang="en-US" sz="2100" b="1">
              <a:solidFill>
                <a:srgbClr val="313B4D"/>
              </a:solidFill>
              <a:latin typeface="Rubik"/>
            </a:endParaRPr>
          </a:p>
          <a:p>
            <a:pPr marL="0" lvl="1">
              <a:lnSpc>
                <a:spcPts val="3749"/>
              </a:lnSpc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Более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b="1">
                <a:solidFill>
                  <a:srgbClr val="313B4D"/>
                </a:solidFill>
                <a:latin typeface="Rubik"/>
              </a:rPr>
              <a:t>2 500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договоров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в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год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0" lvl="1">
              <a:lnSpc>
                <a:spcPts val="3749"/>
              </a:lnSpc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Свыше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b="1">
                <a:solidFill>
                  <a:srgbClr val="313B4D"/>
                </a:solidFill>
                <a:latin typeface="Rubik"/>
              </a:rPr>
              <a:t>33 500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задач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на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согласовании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в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год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269874" lvl="1">
              <a:lnSpc>
                <a:spcPts val="3749"/>
              </a:lnSpc>
              <a:defRPr/>
            </a:pPr>
            <a:endParaRPr lang="en-US" sz="2100">
              <a:solidFill>
                <a:srgbClr val="313B4D"/>
              </a:solidFill>
              <a:latin typeface="Rubik"/>
            </a:endParaRPr>
          </a:p>
          <a:p>
            <a:pPr algn="l">
              <a:lnSpc>
                <a:spcPts val="2730"/>
              </a:lnSpc>
            </a:pP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0" lvl="0" indent="0" algn="l">
              <a:lnSpc>
                <a:spcPts val="2730"/>
              </a:lnSpc>
              <a:spcBef>
                <a:spcPct val="0"/>
              </a:spcBef>
            </a:pPr>
            <a:r>
              <a:rPr lang="en-US" sz="2100" u="none" strike="noStrike">
                <a:solidFill>
                  <a:srgbClr val="313B4D"/>
                </a:solidFill>
                <a:latin typeface="Rubik"/>
              </a:rPr>
              <a:t> </a:t>
            </a:r>
          </a:p>
        </p:txBody>
      </p:sp>
      <p:sp>
        <p:nvSpPr>
          <p:cNvPr id="13" name="Google Shape;556;p117">
            <a:extLst>
              <a:ext uri="{FF2B5EF4-FFF2-40B4-BE49-F238E27FC236}">
                <a16:creationId xmlns:a16="http://schemas.microsoft.com/office/drawing/2014/main" id="{0782947F-02AF-4D7D-9853-642E6E65641C}"/>
              </a:ext>
            </a:extLst>
          </p:cNvPr>
          <p:cNvSpPr txBox="1"/>
          <p:nvPr/>
        </p:nvSpPr>
        <p:spPr>
          <a:xfrm>
            <a:off x="1028700" y="1416766"/>
            <a:ext cx="7200000" cy="67101"/>
          </a:xfrm>
          <a:prstGeom prst="rect">
            <a:avLst/>
          </a:prstGeom>
          <a:solidFill>
            <a:srgbClr val="5CB85C"/>
          </a:solidFill>
          <a:ln>
            <a:solidFill>
              <a:srgbClr val="5CB85C"/>
            </a:solidFill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15" name="Google Shape;556;p117">
            <a:extLst>
              <a:ext uri="{FF2B5EF4-FFF2-40B4-BE49-F238E27FC236}">
                <a16:creationId xmlns:a16="http://schemas.microsoft.com/office/drawing/2014/main" id="{0782947F-02AF-4D7D-9853-642E6E65641C}"/>
              </a:ext>
            </a:extLst>
          </p:cNvPr>
          <p:cNvSpPr txBox="1"/>
          <p:nvPr/>
        </p:nvSpPr>
        <p:spPr>
          <a:xfrm>
            <a:off x="9422296" y="1416766"/>
            <a:ext cx="8280000" cy="67101"/>
          </a:xfrm>
          <a:prstGeom prst="rect">
            <a:avLst/>
          </a:prstGeom>
          <a:solidFill>
            <a:srgbClr val="1678B1"/>
          </a:solidFill>
          <a:ln>
            <a:solidFill>
              <a:srgbClr val="1678B1"/>
            </a:solidFill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ln>
                <a:solidFill>
                  <a:srgbClr val="1678B1"/>
                </a:solidFill>
              </a:ln>
              <a:solidFill>
                <a:srgbClr val="1678B1"/>
              </a:solidFill>
              <a:latin typeface="Montserrat" panose="020B0604020202020204" charset="-5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5215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2" descr="Изображение выглядит как Графика, графический дизайн, графическая встав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503CDD49-8AFE-3818-170F-AE0F622BD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930" y="7458980"/>
            <a:ext cx="2542270" cy="254227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934044"/>
            <a:ext cx="7372350" cy="5162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ts val="3749"/>
              </a:lnSpc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«Система на </a:t>
            </a:r>
            <a:r>
              <a:rPr lang="ru-RU" sz="2100" b="1">
                <a:solidFill>
                  <a:srgbClr val="313B4D"/>
                </a:solidFill>
                <a:latin typeface="Rubik"/>
              </a:rPr>
              <a:t>100% </a:t>
            </a:r>
            <a:r>
              <a:rPr lang="ru-RU" sz="2100">
                <a:solidFill>
                  <a:srgbClr val="313B4D"/>
                </a:solidFill>
                <a:latin typeface="Rubik"/>
              </a:rPr>
              <a:t>оправдала наши ожидания. Нам удалось реализовать более широкий круг задач, чем изначально планировалось. Стоит также отметить легкость адаптации персонала на этапе внедрения решения и стабильность работы системы за полный год ее эксплуатации.»</a:t>
            </a:r>
          </a:p>
          <a:p>
            <a:pPr marL="0" lvl="1">
              <a:lnSpc>
                <a:spcPts val="3749"/>
              </a:lnSpc>
              <a:defRPr/>
            </a:pPr>
            <a:endParaRPr lang="ru-RU" sz="2100">
              <a:solidFill>
                <a:srgbClr val="313B4D"/>
              </a:solidFill>
              <a:latin typeface="Rubik"/>
            </a:endParaRPr>
          </a:p>
          <a:p>
            <a:pPr marL="0" lvl="1">
              <a:lnSpc>
                <a:spcPts val="3749"/>
              </a:lnSpc>
              <a:defRPr/>
            </a:pPr>
            <a:endParaRPr lang="ru-RU" sz="2100">
              <a:solidFill>
                <a:srgbClr val="313B4D"/>
              </a:solidFill>
              <a:latin typeface="Rubik"/>
            </a:endParaRPr>
          </a:p>
          <a:p>
            <a:pPr marL="0" lvl="1">
              <a:lnSpc>
                <a:spcPts val="3749"/>
              </a:lnSpc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Антон Кочев, ведущий специалист по развитию ИС «EDNA»</a:t>
            </a:r>
          </a:p>
          <a:p>
            <a:pPr marL="0" marR="0" lvl="0" indent="0" algn="l" defTabSz="914400">
              <a:lnSpc>
                <a:spcPts val="37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100" b="0" i="0" u="none" strike="noStrike" kern="1200" cap="none" spc="62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1028700" y="816430"/>
            <a:ext cx="5784414" cy="43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/>
              </a:rPr>
              <a:t>О КЛИЕНТЕ</a:t>
            </a:r>
            <a:endParaRPr lang="en-US" sz="4500" u="none" strike="noStrike">
              <a:solidFill>
                <a:srgbClr val="313B4D"/>
              </a:solidFill>
              <a:latin typeface="Rubik"/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9422296" y="816430"/>
            <a:ext cx="4831528" cy="43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  <a:spcBef>
                <a:spcPct val="0"/>
              </a:spcBef>
            </a:pPr>
            <a:r>
              <a:rPr lang="ru-RU" sz="4500" u="none" strike="noStrike">
                <a:solidFill>
                  <a:srgbClr val="313B4D"/>
                </a:solidFill>
                <a:latin typeface="Rubik"/>
              </a:rPr>
              <a:t>О ПРОЕКТЕ</a:t>
            </a:r>
            <a:endParaRPr lang="en-US" sz="4500" u="none" strike="noStrike">
              <a:solidFill>
                <a:srgbClr val="313B4D"/>
              </a:solidFill>
              <a:latin typeface="Rubik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9419720" y="1934044"/>
            <a:ext cx="8338194" cy="6527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Создание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единого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электронного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хранилища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документов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Автоматизация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процесса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согласования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договоров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Контроль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исполнительской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дисциплины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Автоматизация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внутренних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процессов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0" lvl="1" indent="-269875">
              <a:lnSpc>
                <a:spcPts val="3749"/>
              </a:lnSpc>
              <a:buFont typeface="Arial"/>
              <a:buChar char="•"/>
              <a:defRPr/>
            </a:pPr>
            <a:endParaRPr lang="ru-RU" sz="2100">
              <a:solidFill>
                <a:srgbClr val="313B4D"/>
              </a:solidFill>
              <a:latin typeface="Rubik"/>
            </a:endParaRPr>
          </a:p>
          <a:p>
            <a:pPr lvl="0">
              <a:lnSpc>
                <a:spcPts val="3999"/>
              </a:lnSpc>
              <a:defRPr/>
            </a:pPr>
            <a:r>
              <a:rPr lang="en-US" sz="2100">
                <a:solidFill>
                  <a:srgbClr val="313B4D"/>
                </a:solidFill>
                <a:latin typeface="Rubik"/>
              </a:rPr>
              <a:t>Повышение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производительности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труда</a:t>
            </a:r>
            <a:endParaRPr lang="ru-RU" sz="2100">
              <a:solidFill>
                <a:srgbClr val="313B4D"/>
              </a:solidFill>
              <a:latin typeface="Rubik"/>
            </a:endParaRPr>
          </a:p>
          <a:p>
            <a:pPr lvl="0">
              <a:lnSpc>
                <a:spcPts val="3999"/>
              </a:lnSpc>
              <a:defRPr/>
            </a:pPr>
            <a:r>
              <a:rPr lang="en-US" sz="2100">
                <a:solidFill>
                  <a:srgbClr val="313B4D"/>
                </a:solidFill>
                <a:latin typeface="Rubik"/>
              </a:rPr>
              <a:t>(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более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b="1">
                <a:solidFill>
                  <a:srgbClr val="313B4D"/>
                </a:solidFill>
                <a:latin typeface="Rubik"/>
              </a:rPr>
              <a:t>200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задач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на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b="1">
                <a:solidFill>
                  <a:srgbClr val="313B4D"/>
                </a:solidFill>
                <a:latin typeface="Rubik"/>
              </a:rPr>
              <a:t>1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юриста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в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месяц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)</a:t>
            </a:r>
          </a:p>
          <a:p>
            <a:pPr lvl="0">
              <a:lnSpc>
                <a:spcPts val="3999"/>
              </a:lnSpc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Свыше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b="1">
                <a:solidFill>
                  <a:srgbClr val="313B4D"/>
                </a:solidFill>
                <a:latin typeface="Rubik"/>
              </a:rPr>
              <a:t>2 400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договоров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в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год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lvl="0">
              <a:lnSpc>
                <a:spcPts val="3999"/>
              </a:lnSpc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Увеличение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скорости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реакции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сотрудников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на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любые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изменения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по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договору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lvl="0">
              <a:lnSpc>
                <a:spcPts val="3499"/>
              </a:lnSpc>
              <a:defRPr/>
            </a:pPr>
            <a:r>
              <a:rPr lang="en-US" sz="2100">
                <a:solidFill>
                  <a:srgbClr val="313B4D"/>
                </a:solidFill>
                <a:latin typeface="Rubik"/>
              </a:rPr>
              <a:t>Повышение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прозрачности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процесса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269874" lvl="1">
              <a:lnSpc>
                <a:spcPts val="3749"/>
              </a:lnSpc>
              <a:defRPr/>
            </a:pPr>
            <a:endParaRPr lang="en-US" sz="2100">
              <a:solidFill>
                <a:srgbClr val="313B4D"/>
              </a:solidFill>
              <a:latin typeface="Rubik"/>
            </a:endParaRPr>
          </a:p>
          <a:p>
            <a:pPr algn="l">
              <a:lnSpc>
                <a:spcPts val="2730"/>
              </a:lnSpc>
            </a:pP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0" lvl="0" indent="0" algn="l">
              <a:lnSpc>
                <a:spcPts val="2730"/>
              </a:lnSpc>
              <a:spcBef>
                <a:spcPct val="0"/>
              </a:spcBef>
            </a:pPr>
            <a:r>
              <a:rPr lang="en-US" sz="2100" u="none" strike="noStrike">
                <a:solidFill>
                  <a:srgbClr val="313B4D"/>
                </a:solidFill>
                <a:latin typeface="Rubik"/>
              </a:rPr>
              <a:t> </a:t>
            </a:r>
          </a:p>
        </p:txBody>
      </p:sp>
      <p:sp>
        <p:nvSpPr>
          <p:cNvPr id="11" name="Google Shape;556;p117">
            <a:extLst>
              <a:ext uri="{FF2B5EF4-FFF2-40B4-BE49-F238E27FC236}">
                <a16:creationId xmlns:a16="http://schemas.microsoft.com/office/drawing/2014/main" id="{0782947F-02AF-4D7D-9853-642E6E65641C}"/>
              </a:ext>
            </a:extLst>
          </p:cNvPr>
          <p:cNvSpPr txBox="1"/>
          <p:nvPr/>
        </p:nvSpPr>
        <p:spPr>
          <a:xfrm>
            <a:off x="1028700" y="1416766"/>
            <a:ext cx="7200000" cy="67101"/>
          </a:xfrm>
          <a:prstGeom prst="rect">
            <a:avLst/>
          </a:prstGeom>
          <a:solidFill>
            <a:srgbClr val="5CB85C"/>
          </a:solidFill>
          <a:ln>
            <a:solidFill>
              <a:srgbClr val="5CB85C"/>
            </a:solidFill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13" name="Google Shape;556;p117">
            <a:extLst>
              <a:ext uri="{FF2B5EF4-FFF2-40B4-BE49-F238E27FC236}">
                <a16:creationId xmlns:a16="http://schemas.microsoft.com/office/drawing/2014/main" id="{0782947F-02AF-4D7D-9853-642E6E65641C}"/>
              </a:ext>
            </a:extLst>
          </p:cNvPr>
          <p:cNvSpPr txBox="1"/>
          <p:nvPr/>
        </p:nvSpPr>
        <p:spPr>
          <a:xfrm>
            <a:off x="9422296" y="1416766"/>
            <a:ext cx="8280000" cy="67101"/>
          </a:xfrm>
          <a:prstGeom prst="rect">
            <a:avLst/>
          </a:prstGeom>
          <a:solidFill>
            <a:srgbClr val="1678B1"/>
          </a:solidFill>
          <a:ln>
            <a:solidFill>
              <a:srgbClr val="1678B1"/>
            </a:solidFill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ln>
                <a:solidFill>
                  <a:srgbClr val="1678B1"/>
                </a:solidFill>
              </a:ln>
              <a:solidFill>
                <a:srgbClr val="1678B1"/>
              </a:solidFill>
              <a:latin typeface="Montserrat" panose="020B0604020202020204" charset="-5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66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28700" y="1934044"/>
            <a:ext cx="7829550" cy="6642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49"/>
              </a:lnSpc>
              <a:defRPr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«СЭД – это не что-то сверхъестественное, а скорее уже </a:t>
            </a:r>
            <a:r>
              <a:rPr lang="ru-RU" sz="2100" b="1" dirty="0" err="1">
                <a:solidFill>
                  <a:srgbClr val="313B4D"/>
                </a:solidFill>
                <a:latin typeface="Rubik"/>
              </a:rPr>
              <a:t>must</a:t>
            </a:r>
            <a:r>
              <a:rPr lang="ru-RU" sz="2100" b="1" dirty="0">
                <a:solidFill>
                  <a:srgbClr val="313B4D"/>
                </a:solidFill>
                <a:latin typeface="Rubik"/>
              </a:rPr>
              <a:t> </a:t>
            </a:r>
            <a:r>
              <a:rPr lang="ru-RU" sz="2100" b="1" dirty="0" err="1">
                <a:solidFill>
                  <a:srgbClr val="313B4D"/>
                </a:solidFill>
                <a:latin typeface="Rubik"/>
              </a:rPr>
              <a:t>have</a:t>
            </a:r>
            <a:r>
              <a:rPr lang="ru-RU" sz="2100" b="1" dirty="0">
                <a:solidFill>
                  <a:srgbClr val="313B4D"/>
                </a:solidFill>
                <a:latin typeface="Rubik"/>
              </a:rPr>
              <a:t> </a:t>
            </a:r>
            <a:r>
              <a:rPr lang="ru-RU" sz="2100" dirty="0">
                <a:solidFill>
                  <a:srgbClr val="313B4D"/>
                </a:solidFill>
                <a:latin typeface="Rubik"/>
              </a:rPr>
              <a:t>для всех, тем более для IT-компании. Ценность </a:t>
            </a:r>
            <a:r>
              <a:rPr lang="ru-RU" sz="2100" dirty="0" err="1">
                <a:solidFill>
                  <a:srgbClr val="313B4D"/>
                </a:solidFill>
                <a:latin typeface="Rubik"/>
              </a:rPr>
              <a:t>Докуметооборота</a:t>
            </a:r>
            <a:r>
              <a:rPr lang="ru-RU" sz="2100" dirty="0">
                <a:solidFill>
                  <a:srgbClr val="313B4D"/>
                </a:solidFill>
                <a:latin typeface="Rubik"/>
              </a:rPr>
              <a:t> в том, что мы не тратим время на интеграции с базовой платформой построения процессов, реализуется все на едином контуре, причем делаем это самостоятельно и можем менять в любое время, быстро реагируя на новые задачи бизнес-пользователей.»</a:t>
            </a:r>
          </a:p>
          <a:p>
            <a:pPr>
              <a:lnSpc>
                <a:spcPts val="3749"/>
              </a:lnSpc>
              <a:defRPr/>
            </a:pPr>
            <a:endParaRPr lang="ru-RU" sz="2100" dirty="0">
              <a:solidFill>
                <a:srgbClr val="313B4D"/>
              </a:solidFill>
              <a:latin typeface="Rubik"/>
            </a:endParaRPr>
          </a:p>
          <a:p>
            <a:pPr>
              <a:lnSpc>
                <a:spcPts val="3749"/>
              </a:lnSpc>
              <a:defRPr/>
            </a:pPr>
            <a:endParaRPr lang="ru-RU" sz="2100" dirty="0">
              <a:solidFill>
                <a:srgbClr val="313B4D"/>
              </a:solidFill>
              <a:latin typeface="Rubik"/>
            </a:endParaRPr>
          </a:p>
          <a:p>
            <a:pPr>
              <a:lnSpc>
                <a:spcPts val="3749"/>
              </a:lnSpc>
              <a:defRPr/>
            </a:pPr>
            <a:r>
              <a:rPr lang="ru-RU" sz="2100" dirty="0" err="1">
                <a:solidFill>
                  <a:srgbClr val="313B4D"/>
                </a:solidFill>
                <a:latin typeface="Rubik"/>
              </a:rPr>
              <a:t>Динмуханбед</a:t>
            </a:r>
            <a:r>
              <a:rPr lang="ru-RU" sz="2100" dirty="0">
                <a:solidFill>
                  <a:srgbClr val="313B4D"/>
                </a:solidFill>
                <a:latin typeface="Rubik"/>
              </a:rPr>
              <a:t> Ахметов, директор по информационным технологиям </a:t>
            </a:r>
          </a:p>
          <a:p>
            <a:pPr>
              <a:lnSpc>
                <a:spcPts val="3749"/>
              </a:lnSpc>
              <a:defRPr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АО «Казтелепорт»</a:t>
            </a:r>
          </a:p>
          <a:p>
            <a:pPr>
              <a:lnSpc>
                <a:spcPts val="3749"/>
              </a:lnSpc>
              <a:defRPr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(дочерняя организация Народного Банка Казахстана)</a:t>
            </a:r>
          </a:p>
          <a:p>
            <a:pPr marL="0" marR="0" lvl="0" indent="0" algn="l" defTabSz="914400">
              <a:lnSpc>
                <a:spcPts val="37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100" b="0" i="0" u="none" strike="noStrike" kern="1200" cap="none" spc="6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1028700" y="816430"/>
            <a:ext cx="5784414" cy="43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/>
              </a:rPr>
              <a:t>О КЛИЕНТЕ</a:t>
            </a:r>
            <a:endParaRPr lang="en-US" sz="4500" u="none" strike="noStrike">
              <a:solidFill>
                <a:srgbClr val="313B4D"/>
              </a:solidFill>
              <a:latin typeface="Rubik"/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9422296" y="816430"/>
            <a:ext cx="4831528" cy="43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  <a:spcBef>
                <a:spcPct val="0"/>
              </a:spcBef>
            </a:pPr>
            <a:r>
              <a:rPr lang="ru-RU" sz="4500" u="none" strike="noStrike">
                <a:solidFill>
                  <a:srgbClr val="313B4D"/>
                </a:solidFill>
                <a:latin typeface="Rubik"/>
              </a:rPr>
              <a:t>О ПРОЕКТЕ</a:t>
            </a:r>
            <a:endParaRPr lang="en-US" sz="4500" u="none" strike="noStrike">
              <a:solidFill>
                <a:srgbClr val="313B4D"/>
              </a:solidFill>
              <a:latin typeface="Rubik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9639300" y="1934044"/>
            <a:ext cx="8118614" cy="541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115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>
                <a:solidFill>
                  <a:srgbClr val="313B4D"/>
                </a:solidFill>
                <a:latin typeface="Rubik"/>
              </a:rPr>
              <a:t>Повышение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прозрачности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процессов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115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Сокращение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сроков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согласования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документов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115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Внедрение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аналитики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для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отслеживания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эффективности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работы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сотрудников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0" lvl="1" indent="-269875">
              <a:lnSpc>
                <a:spcPts val="3749"/>
              </a:lnSpc>
              <a:buFont typeface="Arial"/>
              <a:buChar char="•"/>
              <a:defRPr/>
            </a:pPr>
            <a:endParaRPr lang="ru-RU" sz="2100">
              <a:solidFill>
                <a:srgbClr val="313B4D"/>
              </a:solidFill>
              <a:latin typeface="Rubik"/>
            </a:endParaRPr>
          </a:p>
          <a:p>
            <a:pPr lvl="0">
              <a:lnSpc>
                <a:spcPts val="3749"/>
              </a:lnSpc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Комплексная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автоматизация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документооборота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,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более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b="1">
                <a:solidFill>
                  <a:srgbClr val="313B4D"/>
                </a:solidFill>
                <a:latin typeface="Rubik"/>
              </a:rPr>
              <a:t>15 000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документов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за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b="1">
                <a:solidFill>
                  <a:srgbClr val="313B4D"/>
                </a:solidFill>
                <a:latin typeface="Rubik"/>
              </a:rPr>
              <a:t>2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года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lvl="0">
              <a:lnSpc>
                <a:spcPts val="3749"/>
              </a:lnSpc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Типовые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договоры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согласовываются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за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b="1">
                <a:solidFill>
                  <a:srgbClr val="313B4D"/>
                </a:solidFill>
                <a:latin typeface="Rubik"/>
              </a:rPr>
              <a:t>2-3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дня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lvl="0">
              <a:lnSpc>
                <a:spcPts val="3749"/>
              </a:lnSpc>
              <a:defRPr/>
            </a:pPr>
            <a:r>
              <a:rPr lang="en-US" sz="2100">
                <a:solidFill>
                  <a:srgbClr val="313B4D"/>
                </a:solidFill>
                <a:latin typeface="Rubik"/>
              </a:rPr>
              <a:t>Повышение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управляемости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,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экономия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времени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и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бумаги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269874" lvl="1">
              <a:lnSpc>
                <a:spcPts val="3749"/>
              </a:lnSpc>
              <a:defRPr/>
            </a:pPr>
            <a:endParaRPr lang="en-US" sz="2100">
              <a:solidFill>
                <a:srgbClr val="313B4D"/>
              </a:solidFill>
              <a:latin typeface="Rubik"/>
            </a:endParaRPr>
          </a:p>
          <a:p>
            <a:pPr algn="l">
              <a:lnSpc>
                <a:spcPts val="2730"/>
              </a:lnSpc>
            </a:pP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0" lvl="0" indent="0" algn="l">
              <a:lnSpc>
                <a:spcPts val="2730"/>
              </a:lnSpc>
              <a:spcBef>
                <a:spcPct val="0"/>
              </a:spcBef>
            </a:pPr>
            <a:r>
              <a:rPr lang="en-US" sz="2100" u="none" strike="noStrike">
                <a:solidFill>
                  <a:srgbClr val="313B4D"/>
                </a:solidFill>
                <a:latin typeface="Rubik"/>
              </a:rPr>
              <a:t> </a:t>
            </a: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659380" y="7991982"/>
            <a:ext cx="4400011" cy="1570642"/>
          </a:xfrm>
          <a:prstGeom prst="rect">
            <a:avLst/>
          </a:prstGeom>
        </p:spPr>
      </p:pic>
      <p:sp>
        <p:nvSpPr>
          <p:cNvPr id="12" name="Google Shape;556;p117">
            <a:extLst>
              <a:ext uri="{FF2B5EF4-FFF2-40B4-BE49-F238E27FC236}">
                <a16:creationId xmlns:a16="http://schemas.microsoft.com/office/drawing/2014/main" id="{0782947F-02AF-4D7D-9853-642E6E65641C}"/>
              </a:ext>
            </a:extLst>
          </p:cNvPr>
          <p:cNvSpPr txBox="1"/>
          <p:nvPr/>
        </p:nvSpPr>
        <p:spPr>
          <a:xfrm>
            <a:off x="1028700" y="1416766"/>
            <a:ext cx="7200000" cy="67101"/>
          </a:xfrm>
          <a:prstGeom prst="rect">
            <a:avLst/>
          </a:prstGeom>
          <a:solidFill>
            <a:srgbClr val="5CB85C"/>
          </a:solidFill>
          <a:ln>
            <a:solidFill>
              <a:srgbClr val="5CB85C"/>
            </a:solidFill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13" name="Google Shape;556;p117">
            <a:extLst>
              <a:ext uri="{FF2B5EF4-FFF2-40B4-BE49-F238E27FC236}">
                <a16:creationId xmlns:a16="http://schemas.microsoft.com/office/drawing/2014/main" id="{0782947F-02AF-4D7D-9853-642E6E65641C}"/>
              </a:ext>
            </a:extLst>
          </p:cNvPr>
          <p:cNvSpPr txBox="1"/>
          <p:nvPr/>
        </p:nvSpPr>
        <p:spPr>
          <a:xfrm>
            <a:off x="9422296" y="1416766"/>
            <a:ext cx="8280000" cy="67101"/>
          </a:xfrm>
          <a:prstGeom prst="rect">
            <a:avLst/>
          </a:prstGeom>
          <a:solidFill>
            <a:srgbClr val="1678B1"/>
          </a:solidFill>
          <a:ln>
            <a:solidFill>
              <a:srgbClr val="1678B1"/>
            </a:solidFill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ln>
                <a:solidFill>
                  <a:srgbClr val="1678B1"/>
                </a:solidFill>
              </a:ln>
              <a:solidFill>
                <a:srgbClr val="1678B1"/>
              </a:solidFill>
              <a:latin typeface="Montserrat" panose="020B0604020202020204" charset="-5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460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7EDBC-BD4E-C89C-E486-65961D910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CE87A10C-F3FB-56AD-EF50-4B9AF93575D0}"/>
              </a:ext>
            </a:extLst>
          </p:cNvPr>
          <p:cNvSpPr/>
          <p:nvPr/>
        </p:nvSpPr>
        <p:spPr>
          <a:xfrm>
            <a:off x="750470" y="622335"/>
            <a:ext cx="3281830" cy="755581"/>
          </a:xfrm>
          <a:custGeom>
            <a:avLst/>
            <a:gdLst/>
            <a:ahLst/>
            <a:cxnLst/>
            <a:rect l="l" t="t" r="r" b="b"/>
            <a:pathLst>
              <a:path w="3281830" h="755581">
                <a:moveTo>
                  <a:pt x="0" y="0"/>
                </a:moveTo>
                <a:lnTo>
                  <a:pt x="3281830" y="0"/>
                </a:lnTo>
                <a:lnTo>
                  <a:pt x="3281830" y="755580"/>
                </a:lnTo>
                <a:lnTo>
                  <a:pt x="0" y="755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5" b="-2632"/>
            </a:stretch>
          </a:blipFill>
        </p:spPr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56E657E-B7E8-FCC0-671D-E92A724D9865}"/>
              </a:ext>
            </a:extLst>
          </p:cNvPr>
          <p:cNvSpPr txBox="1"/>
          <p:nvPr/>
        </p:nvSpPr>
        <p:spPr>
          <a:xfrm>
            <a:off x="0" y="4531802"/>
            <a:ext cx="18288000" cy="925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b="1" dirty="0">
                <a:solidFill>
                  <a:srgbClr val="313B4D"/>
                </a:solidFill>
                <a:latin typeface="Rubik Bold"/>
              </a:rPr>
              <a:t>ROADMAP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A7A990C8-2903-F6E1-41F0-7B638C55ED60}"/>
              </a:ext>
            </a:extLst>
          </p:cNvPr>
          <p:cNvSpPr/>
          <p:nvPr/>
        </p:nvSpPr>
        <p:spPr>
          <a:xfrm>
            <a:off x="1284538" y="4280050"/>
            <a:ext cx="0" cy="872338"/>
          </a:xfrm>
          <a:prstGeom prst="line">
            <a:avLst/>
          </a:prstGeom>
          <a:ln w="123825" cap="rnd">
            <a:solidFill>
              <a:srgbClr val="1678B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8E6225EA-AFCE-47E7-7670-D80F04FF48CE}"/>
              </a:ext>
            </a:extLst>
          </p:cNvPr>
          <p:cNvSpPr/>
          <p:nvPr/>
        </p:nvSpPr>
        <p:spPr>
          <a:xfrm>
            <a:off x="1284538" y="4871747"/>
            <a:ext cx="0" cy="872338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A6ECC4-12EA-8A60-9F8E-6FED4658E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30733" y="717990"/>
            <a:ext cx="5131429" cy="481457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8B653D4-2F32-2C5F-7C13-A66BDEC075C8}"/>
              </a:ext>
            </a:extLst>
          </p:cNvPr>
          <p:cNvSpPr txBox="1"/>
          <p:nvPr/>
        </p:nvSpPr>
        <p:spPr>
          <a:xfrm>
            <a:off x="4586204" y="5307916"/>
            <a:ext cx="9115591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19"/>
              </a:lnSpc>
              <a:spcBef>
                <a:spcPct val="0"/>
              </a:spcBef>
            </a:pPr>
            <a:r>
              <a:rPr lang="ru-RU" sz="6000" b="1" u="none" strike="noStrike" dirty="0">
                <a:solidFill>
                  <a:srgbClr val="ED7D31"/>
                </a:solidFill>
                <a:latin typeface="Rubik" panose="020B0604020202020204" charset="0"/>
                <a:cs typeface="Rubik" panose="020B0604020202020204" charset="0"/>
              </a:rPr>
              <a:t>продукта</a:t>
            </a:r>
            <a:endParaRPr lang="en-US" sz="6000" b="1" u="none" strike="noStrike" dirty="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35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2D4AA-E7BC-FA57-3620-22B2A6E87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">
            <a:extLst>
              <a:ext uri="{FF2B5EF4-FFF2-40B4-BE49-F238E27FC236}">
                <a16:creationId xmlns:a16="http://schemas.microsoft.com/office/drawing/2014/main" id="{590410B9-7CDA-626B-EDF6-2AE612F84502}"/>
              </a:ext>
            </a:extLst>
          </p:cNvPr>
          <p:cNvSpPr/>
          <p:nvPr/>
        </p:nvSpPr>
        <p:spPr>
          <a:xfrm>
            <a:off x="14252264" y="622335"/>
            <a:ext cx="3281830" cy="755581"/>
          </a:xfrm>
          <a:custGeom>
            <a:avLst/>
            <a:gdLst/>
            <a:ahLst/>
            <a:cxnLst/>
            <a:rect l="l" t="t" r="r" b="b"/>
            <a:pathLst>
              <a:path w="3281830" h="755581">
                <a:moveTo>
                  <a:pt x="0" y="0"/>
                </a:moveTo>
                <a:lnTo>
                  <a:pt x="3281830" y="0"/>
                </a:lnTo>
                <a:lnTo>
                  <a:pt x="3281830" y="755580"/>
                </a:lnTo>
                <a:lnTo>
                  <a:pt x="0" y="755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5" b="-2632"/>
            </a:stretch>
          </a:blipFill>
        </p:spPr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A1DCC457-01E3-18E9-2805-9FB5913044BA}"/>
              </a:ext>
            </a:extLst>
          </p:cNvPr>
          <p:cNvSpPr/>
          <p:nvPr/>
        </p:nvSpPr>
        <p:spPr>
          <a:xfrm>
            <a:off x="-1355939" y="2826116"/>
            <a:ext cx="5086777" cy="4762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F538C5-ACA2-62DB-3B18-4CE480DA4E51}"/>
              </a:ext>
            </a:extLst>
          </p:cNvPr>
          <p:cNvSpPr txBox="1"/>
          <p:nvPr/>
        </p:nvSpPr>
        <p:spPr>
          <a:xfrm>
            <a:off x="1895440" y="3234369"/>
            <a:ext cx="15253307" cy="633417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Запуск БП в маршруте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Многоуровневая референтная аналитика: готовые отчеты и удобные инструменты настройки аналитики​, добавление новых, улучшение существующих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Коммуникация по документам. Разработка новых механизмов. Голосование из системы до запуска согласования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Интеграция с</a:t>
            </a:r>
            <a:r>
              <a:rPr lang="ru-BY" sz="2100" dirty="0">
                <a:solidFill>
                  <a:srgbClr val="313B4D"/>
                </a:solidFill>
                <a:latin typeface="Rubik"/>
              </a:rPr>
              <a:t> сервисом </a:t>
            </a:r>
            <a:r>
              <a:rPr lang="ru-RU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ru-BY" sz="2100" dirty="0">
                <a:solidFill>
                  <a:srgbClr val="313B4D"/>
                </a:solidFill>
                <a:latin typeface="Rubik"/>
              </a:rPr>
              <a:t>Г</a:t>
            </a:r>
            <a:r>
              <a:rPr lang="ru-RU" sz="2100" dirty="0">
                <a:solidFill>
                  <a:srgbClr val="313B4D"/>
                </a:solidFill>
                <a:latin typeface="Rubik"/>
              </a:rPr>
              <a:t>ос</a:t>
            </a:r>
            <a:r>
              <a:rPr lang="ru-BY" sz="2100" dirty="0">
                <a:solidFill>
                  <a:srgbClr val="313B4D"/>
                </a:solidFill>
                <a:latin typeface="Rubik"/>
              </a:rPr>
              <a:t>К</a:t>
            </a:r>
            <a:r>
              <a:rPr lang="ru-RU" sz="2100" dirty="0" err="1">
                <a:solidFill>
                  <a:srgbClr val="313B4D"/>
                </a:solidFill>
                <a:latin typeface="Rubik"/>
              </a:rPr>
              <a:t>люч</a:t>
            </a:r>
            <a:endParaRPr lang="ru-RU" sz="2100" dirty="0">
              <a:solidFill>
                <a:srgbClr val="313B4D"/>
              </a:solidFill>
              <a:latin typeface="Rubik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100" dirty="0" err="1">
                <a:solidFill>
                  <a:srgbClr val="313B4D"/>
                </a:solidFill>
                <a:latin typeface="Rubik"/>
              </a:rPr>
              <a:t>Контур.Диадок</a:t>
            </a:r>
            <a:r>
              <a:rPr lang="ru-RU" sz="2100" dirty="0">
                <a:solidFill>
                  <a:srgbClr val="313B4D"/>
                </a:solidFill>
                <a:latin typeface="Rubik"/>
              </a:rPr>
              <a:t>. </a:t>
            </a:r>
            <a:r>
              <a:rPr lang="ru-RU" sz="2100" dirty="0" err="1">
                <a:solidFill>
                  <a:srgbClr val="313B4D"/>
                </a:solidFill>
                <a:latin typeface="Rubik"/>
              </a:rPr>
              <a:t>Двутитульные</a:t>
            </a:r>
            <a:r>
              <a:rPr lang="ru-RU" sz="2100" dirty="0">
                <a:solidFill>
                  <a:srgbClr val="313B4D"/>
                </a:solidFill>
                <a:latin typeface="Rubik"/>
              </a:rPr>
              <a:t> формализованные документы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Добавление отпечатка ЭП в PDF файл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Отдельный модуль ЭЦП + МЧД для файлов (универсальный для всех видов платформ)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Добавление в продукт готового решения для оптического распознавания документов (на базе, либо с анализом решения </a:t>
            </a:r>
            <a:r>
              <a:rPr lang="ru-RU" sz="2100" dirty="0" err="1">
                <a:solidFill>
                  <a:srgbClr val="313B4D"/>
                </a:solidFill>
                <a:latin typeface="Rubik"/>
              </a:rPr>
              <a:t>Soica</a:t>
            </a:r>
            <a:r>
              <a:rPr lang="ru-RU" sz="2100" dirty="0">
                <a:solidFill>
                  <a:srgbClr val="313B4D"/>
                </a:solidFill>
                <a:latin typeface="Rubik"/>
              </a:rPr>
              <a:t>)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Добавление в продукт готового решения для демо-режима эксплуатации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Добавление в продукт готового решения для потокового сканирования документов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100" dirty="0">
              <a:solidFill>
                <a:srgbClr val="000000"/>
              </a:solidFill>
              <a:latin typeface="Rubik"/>
              <a:cs typeface="Rubik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2FE108C7-6FD7-A2AE-C02F-8EBBCA4CE5D8}"/>
              </a:ext>
            </a:extLst>
          </p:cNvPr>
          <p:cNvSpPr txBox="1"/>
          <p:nvPr/>
        </p:nvSpPr>
        <p:spPr>
          <a:xfrm>
            <a:off x="-5413162" y="1497243"/>
            <a:ext cx="18288000" cy="925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b="1" dirty="0">
                <a:solidFill>
                  <a:srgbClr val="313B4D"/>
                </a:solidFill>
                <a:latin typeface="Rubik Bold"/>
              </a:rPr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164805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5C66B-EE13-2E72-6E8D-76C0627F9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">
            <a:extLst>
              <a:ext uri="{FF2B5EF4-FFF2-40B4-BE49-F238E27FC236}">
                <a16:creationId xmlns:a16="http://schemas.microsoft.com/office/drawing/2014/main" id="{95DD5085-3893-1E5F-1C78-5851EB05C8BA}"/>
              </a:ext>
            </a:extLst>
          </p:cNvPr>
          <p:cNvSpPr/>
          <p:nvPr/>
        </p:nvSpPr>
        <p:spPr>
          <a:xfrm>
            <a:off x="14252264" y="622335"/>
            <a:ext cx="3281830" cy="755581"/>
          </a:xfrm>
          <a:custGeom>
            <a:avLst/>
            <a:gdLst/>
            <a:ahLst/>
            <a:cxnLst/>
            <a:rect l="l" t="t" r="r" b="b"/>
            <a:pathLst>
              <a:path w="3281830" h="755581">
                <a:moveTo>
                  <a:pt x="0" y="0"/>
                </a:moveTo>
                <a:lnTo>
                  <a:pt x="3281830" y="0"/>
                </a:lnTo>
                <a:lnTo>
                  <a:pt x="3281830" y="755580"/>
                </a:lnTo>
                <a:lnTo>
                  <a:pt x="0" y="755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5" b="-2632"/>
            </a:stretch>
          </a:blipFill>
        </p:spPr>
      </p:sp>
      <p:sp>
        <p:nvSpPr>
          <p:cNvPr id="18" name="AutoShape 10">
            <a:extLst>
              <a:ext uri="{FF2B5EF4-FFF2-40B4-BE49-F238E27FC236}">
                <a16:creationId xmlns:a16="http://schemas.microsoft.com/office/drawing/2014/main" id="{A8972694-9998-1CD9-B642-FD1C682532DD}"/>
              </a:ext>
            </a:extLst>
          </p:cNvPr>
          <p:cNvSpPr/>
          <p:nvPr/>
        </p:nvSpPr>
        <p:spPr>
          <a:xfrm>
            <a:off x="-1355939" y="2826116"/>
            <a:ext cx="5086777" cy="4762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0B28D3-B832-B63A-4383-2B816AF7B07F}"/>
              </a:ext>
            </a:extLst>
          </p:cNvPr>
          <p:cNvSpPr txBox="1"/>
          <p:nvPr/>
        </p:nvSpPr>
        <p:spPr>
          <a:xfrm>
            <a:off x="1895441" y="3153007"/>
            <a:ext cx="15832248" cy="43951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Доработка готового решения в части КЭДО. Работа с электронным больничным листом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Доработка готового решения для работы с архивом. Выгрузка архива по фильтрам в виде пакетов документов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Добавление в продукт готового решения для пакетной печати вложений документов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Доработка готового решения для работы с </a:t>
            </a:r>
            <a:r>
              <a:rPr lang="ru-RU" sz="2100" dirty="0" err="1">
                <a:solidFill>
                  <a:srgbClr val="313B4D"/>
                </a:solidFill>
                <a:latin typeface="Rubik"/>
              </a:rPr>
              <a:t>email</a:t>
            </a:r>
            <a:r>
              <a:rPr lang="ru-RU" sz="2100" dirty="0">
                <a:solidFill>
                  <a:srgbClr val="313B4D"/>
                </a:solidFill>
                <a:latin typeface="Rubik"/>
              </a:rPr>
              <a:t> уведомлениями. Гибкий механизм настройки формулировок согласования по </a:t>
            </a:r>
            <a:r>
              <a:rPr lang="ru-RU" sz="2100" dirty="0" err="1">
                <a:solidFill>
                  <a:srgbClr val="313B4D"/>
                </a:solidFill>
                <a:latin typeface="Rubik"/>
              </a:rPr>
              <a:t>email</a:t>
            </a:r>
            <a:r>
              <a:rPr lang="ru-RU" sz="2100" dirty="0">
                <a:solidFill>
                  <a:srgbClr val="313B4D"/>
                </a:solidFill>
                <a:latin typeface="Rubik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Добавление в продукт готового решения Интеграция с оператором ЭДО "Сфера"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Добавление в продукт готового решения Интеграция с оператором ЭДО "</a:t>
            </a:r>
            <a:r>
              <a:rPr lang="ru-RU" sz="2100" dirty="0" err="1">
                <a:solidFill>
                  <a:srgbClr val="313B4D"/>
                </a:solidFill>
                <a:latin typeface="Rubik"/>
              </a:rPr>
              <a:t>Такском</a:t>
            </a:r>
            <a:r>
              <a:rPr lang="ru-RU" sz="2100" dirty="0">
                <a:solidFill>
                  <a:srgbClr val="313B4D"/>
                </a:solidFill>
                <a:latin typeface="Rubik"/>
              </a:rPr>
              <a:t>"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Конвертирование файла в PDF с водяными знаками после согласования 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BY" sz="2100" dirty="0">
                <a:solidFill>
                  <a:srgbClr val="313B4D"/>
                </a:solidFill>
                <a:latin typeface="Rubik"/>
              </a:rPr>
              <a:t>Р</a:t>
            </a:r>
            <a:r>
              <a:rPr lang="ru-RU" sz="2100" dirty="0" err="1">
                <a:solidFill>
                  <a:srgbClr val="313B4D"/>
                </a:solidFill>
                <a:latin typeface="Rubik"/>
              </a:rPr>
              <a:t>аспознавани</a:t>
            </a:r>
            <a:r>
              <a:rPr lang="ru-BY" sz="2100" dirty="0">
                <a:solidFill>
                  <a:srgbClr val="313B4D"/>
                </a:solidFill>
                <a:latin typeface="Rubik"/>
              </a:rPr>
              <a:t>е</a:t>
            </a:r>
            <a:r>
              <a:rPr lang="ru-RU" sz="2100" dirty="0">
                <a:solidFill>
                  <a:srgbClr val="313B4D"/>
                </a:solidFill>
                <a:latin typeface="Rubik"/>
              </a:rPr>
              <a:t> и </a:t>
            </a:r>
            <a:r>
              <a:rPr lang="ru-RU" sz="2100" dirty="0" err="1">
                <a:solidFill>
                  <a:srgbClr val="313B4D"/>
                </a:solidFill>
                <a:latin typeface="Rubik"/>
              </a:rPr>
              <a:t>возможност</a:t>
            </a:r>
            <a:r>
              <a:rPr lang="ru-BY" sz="2100" dirty="0">
                <a:solidFill>
                  <a:srgbClr val="313B4D"/>
                </a:solidFill>
                <a:latin typeface="Rubik"/>
              </a:rPr>
              <a:t>ь</a:t>
            </a:r>
            <a:r>
              <a:rPr lang="ru-RU" sz="2100" dirty="0">
                <a:solidFill>
                  <a:srgbClr val="313B4D"/>
                </a:solidFill>
                <a:latin typeface="Rubik"/>
              </a:rPr>
              <a:t> полнотекстового поиска по PDF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3642BFC-BB6F-7F11-1BA5-1F3C0156EB36}"/>
              </a:ext>
            </a:extLst>
          </p:cNvPr>
          <p:cNvSpPr txBox="1"/>
          <p:nvPr/>
        </p:nvSpPr>
        <p:spPr>
          <a:xfrm>
            <a:off x="-5413162" y="1497243"/>
            <a:ext cx="18288000" cy="925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b="1" dirty="0">
                <a:solidFill>
                  <a:srgbClr val="313B4D"/>
                </a:solidFill>
                <a:latin typeface="Rubik Bold"/>
              </a:rPr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2747681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/>
          <p:cNvSpPr/>
          <p:nvPr/>
        </p:nvSpPr>
        <p:spPr>
          <a:xfrm>
            <a:off x="750470" y="622335"/>
            <a:ext cx="3281830" cy="755581"/>
          </a:xfrm>
          <a:custGeom>
            <a:avLst/>
            <a:gdLst/>
            <a:ahLst/>
            <a:cxnLst/>
            <a:rect l="l" t="t" r="r" b="b"/>
            <a:pathLst>
              <a:path w="3281830" h="755581">
                <a:moveTo>
                  <a:pt x="0" y="0"/>
                </a:moveTo>
                <a:lnTo>
                  <a:pt x="3281830" y="0"/>
                </a:lnTo>
                <a:lnTo>
                  <a:pt x="3281830" y="755580"/>
                </a:lnTo>
                <a:lnTo>
                  <a:pt x="0" y="755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5" b="-2632"/>
            </a:stretch>
          </a:blipFill>
        </p:spPr>
      </p:sp>
      <p:sp>
        <p:nvSpPr>
          <p:cNvPr id="6" name="TextBox 2"/>
          <p:cNvSpPr txBox="1"/>
          <p:nvPr/>
        </p:nvSpPr>
        <p:spPr>
          <a:xfrm>
            <a:off x="0" y="4531802"/>
            <a:ext cx="18288000" cy="925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ru-RU" sz="6000" b="1">
                <a:solidFill>
                  <a:srgbClr val="313B4D"/>
                </a:solidFill>
                <a:latin typeface="Rubik Bold"/>
              </a:rPr>
              <a:t>ОБЗОР</a:t>
            </a:r>
            <a:endParaRPr lang="en-US" sz="6000" b="1">
              <a:solidFill>
                <a:srgbClr val="313B4D"/>
              </a:solidFill>
              <a:latin typeface="Rubik Bold"/>
            </a:endParaRPr>
          </a:p>
        </p:txBody>
      </p:sp>
      <p:sp>
        <p:nvSpPr>
          <p:cNvPr id="7" name="AutoShape 5"/>
          <p:cNvSpPr/>
          <p:nvPr/>
        </p:nvSpPr>
        <p:spPr>
          <a:xfrm>
            <a:off x="1284538" y="4280050"/>
            <a:ext cx="0" cy="872338"/>
          </a:xfrm>
          <a:prstGeom prst="line">
            <a:avLst/>
          </a:prstGeom>
          <a:ln w="123825" cap="rnd">
            <a:solidFill>
              <a:srgbClr val="1678B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6"/>
          <p:cNvSpPr/>
          <p:nvPr/>
        </p:nvSpPr>
        <p:spPr>
          <a:xfrm>
            <a:off x="1284538" y="4871747"/>
            <a:ext cx="0" cy="872338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7CBAA57-9572-707C-2314-F10B82818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30733" y="717990"/>
            <a:ext cx="5131429" cy="481457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7C00C768-6B47-DB1B-C86C-9D5AE70D4150}"/>
              </a:ext>
            </a:extLst>
          </p:cNvPr>
          <p:cNvSpPr txBox="1"/>
          <p:nvPr/>
        </p:nvSpPr>
        <p:spPr>
          <a:xfrm>
            <a:off x="4586204" y="5307916"/>
            <a:ext cx="9115591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19"/>
              </a:lnSpc>
              <a:spcBef>
                <a:spcPct val="0"/>
              </a:spcBef>
            </a:pPr>
            <a:r>
              <a:rPr lang="ru-RU" sz="6000" b="1" u="none" strike="noStrike" dirty="0">
                <a:solidFill>
                  <a:srgbClr val="ED7D31"/>
                </a:solidFill>
                <a:latin typeface="Rubik" panose="020B0604020202020204" charset="0"/>
                <a:cs typeface="Rubik" panose="020B0604020202020204" charset="0"/>
              </a:rPr>
              <a:t>продукта</a:t>
            </a:r>
            <a:endParaRPr lang="en-US" sz="6000" b="1" u="none" strike="noStrike" dirty="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028700" y="3495382"/>
            <a:ext cx="7214152" cy="4687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Повышение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оперативности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управленческих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решений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Своевременное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получение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информации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и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ее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доведение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до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ответственных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лиц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Автоматизированный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контроль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сроков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исполнения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документов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Широкие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возможности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аналитики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,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включая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показатели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эффективности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работы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персонала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по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документам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Экономия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времени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при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поиске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информации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и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ответственных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419719" y="3495382"/>
            <a:ext cx="7214152" cy="5193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>
                <a:solidFill>
                  <a:srgbClr val="313B4D"/>
                </a:solidFill>
                <a:latin typeface="Rubik"/>
              </a:rPr>
              <a:t>Снижение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временных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затрат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работе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с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документами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и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их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поиске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Система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перенимает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максимум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работы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сотрудника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на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себя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Распределение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ответственных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и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контроль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за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соблюдением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сроков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по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исполнению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документов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Гибкие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и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простые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процессы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взаимодействия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по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документам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Показатели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личной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эффективности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по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работе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с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документами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>
              <a:lnSpc>
                <a:spcPts val="3450"/>
              </a:lnSpc>
            </a:pPr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"/>
          <p:cNvSpPr txBox="1"/>
          <p:nvPr/>
        </p:nvSpPr>
        <p:spPr>
          <a:xfrm>
            <a:off x="1028700" y="2607130"/>
            <a:ext cx="5784414" cy="380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  <a:spcBef>
                <a:spcPct val="0"/>
              </a:spcBef>
            </a:pPr>
            <a:r>
              <a:rPr lang="ru-RU" sz="2500">
                <a:solidFill>
                  <a:srgbClr val="313B4D"/>
                </a:solidFill>
                <a:latin typeface="Rubik"/>
              </a:rPr>
              <a:t>Для руководителя</a:t>
            </a:r>
            <a:endParaRPr lang="en-US" sz="2500" u="none" strike="noStrike">
              <a:solidFill>
                <a:srgbClr val="313B4D"/>
              </a:solidFill>
              <a:latin typeface="Rubik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9422296" y="2607130"/>
            <a:ext cx="4831528" cy="380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  <a:spcBef>
                <a:spcPct val="0"/>
              </a:spcBef>
            </a:pPr>
            <a:r>
              <a:rPr lang="ru-RU" sz="2500" u="none" strike="noStrike">
                <a:solidFill>
                  <a:srgbClr val="313B4D"/>
                </a:solidFill>
                <a:latin typeface="Rubik"/>
              </a:rPr>
              <a:t>Для сотрудника</a:t>
            </a:r>
            <a:endParaRPr lang="en-US" sz="2500" u="none" strike="noStrike">
              <a:solidFill>
                <a:srgbClr val="313B4D"/>
              </a:solidFill>
              <a:latin typeface="Rubik"/>
            </a:endParaRPr>
          </a:p>
        </p:txBody>
      </p:sp>
      <p:sp>
        <p:nvSpPr>
          <p:cNvPr id="26" name="TextBox 22"/>
          <p:cNvSpPr txBox="1"/>
          <p:nvPr/>
        </p:nvSpPr>
        <p:spPr>
          <a:xfrm>
            <a:off x="1028700" y="580551"/>
            <a:ext cx="5561227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Управление документами</a:t>
            </a:r>
          </a:p>
        </p:txBody>
      </p:sp>
      <p:sp>
        <p:nvSpPr>
          <p:cNvPr id="13" name="Google Shape;556;p117">
            <a:extLst>
              <a:ext uri="{FF2B5EF4-FFF2-40B4-BE49-F238E27FC236}">
                <a16:creationId xmlns:a16="http://schemas.microsoft.com/office/drawing/2014/main" id="{0782947F-02AF-4D7D-9853-642E6E65641C}"/>
              </a:ext>
            </a:extLst>
          </p:cNvPr>
          <p:cNvSpPr txBox="1"/>
          <p:nvPr/>
        </p:nvSpPr>
        <p:spPr>
          <a:xfrm>
            <a:off x="1028700" y="3209084"/>
            <a:ext cx="7200000" cy="67101"/>
          </a:xfrm>
          <a:prstGeom prst="rect">
            <a:avLst/>
          </a:prstGeom>
          <a:solidFill>
            <a:srgbClr val="5CB85C"/>
          </a:solidFill>
          <a:ln>
            <a:solidFill>
              <a:srgbClr val="5CB85C"/>
            </a:solidFill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15" name="Google Shape;556;p117">
            <a:extLst>
              <a:ext uri="{FF2B5EF4-FFF2-40B4-BE49-F238E27FC236}">
                <a16:creationId xmlns:a16="http://schemas.microsoft.com/office/drawing/2014/main" id="{0782947F-02AF-4D7D-9853-642E6E65641C}"/>
              </a:ext>
            </a:extLst>
          </p:cNvPr>
          <p:cNvSpPr txBox="1"/>
          <p:nvPr/>
        </p:nvSpPr>
        <p:spPr>
          <a:xfrm>
            <a:off x="9419719" y="3208110"/>
            <a:ext cx="7200000" cy="67101"/>
          </a:xfrm>
          <a:prstGeom prst="rect">
            <a:avLst/>
          </a:prstGeom>
          <a:solidFill>
            <a:srgbClr val="1678B1"/>
          </a:solidFill>
          <a:ln>
            <a:solidFill>
              <a:srgbClr val="1678B1"/>
            </a:solidFill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25273" y="2876346"/>
            <a:ext cx="6227977" cy="2801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Поля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в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карточке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документа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заполняются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автоматически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из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email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Содержание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письма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сохраняется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в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примечаниях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к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документу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Возможно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добавление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вложений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через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сканер</a:t>
            </a:r>
            <a:endParaRPr lang="en-US" sz="2100">
              <a:solidFill>
                <a:srgbClr val="313B4D"/>
              </a:solidFill>
              <a:latin typeface="Rubik"/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1028700" y="580551"/>
            <a:ext cx="4170577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Регистрация входящих</a:t>
            </a:r>
          </a:p>
        </p:txBody>
      </p:sp>
      <p:sp>
        <p:nvSpPr>
          <p:cNvPr id="8" name="AutoShape 10"/>
          <p:cNvSpPr/>
          <p:nvPr/>
        </p:nvSpPr>
        <p:spPr>
          <a:xfrm>
            <a:off x="-2765639" y="2277691"/>
            <a:ext cx="5086777" cy="4762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3"/>
          <p:cNvGrpSpPr/>
          <p:nvPr/>
        </p:nvGrpSpPr>
        <p:grpSpPr>
          <a:xfrm>
            <a:off x="7612017" y="2876345"/>
            <a:ext cx="9786754" cy="5946071"/>
            <a:chOff x="0" y="0"/>
            <a:chExt cx="8617365" cy="5235593"/>
          </a:xfrm>
        </p:grpSpPr>
        <p:sp>
          <p:nvSpPr>
            <p:cNvPr id="13" name="Freeform 4"/>
            <p:cNvSpPr/>
            <p:nvPr/>
          </p:nvSpPr>
          <p:spPr>
            <a:xfrm>
              <a:off x="51392" y="43156"/>
              <a:ext cx="8514543" cy="5149219"/>
            </a:xfrm>
            <a:custGeom>
              <a:avLst/>
              <a:gdLst/>
              <a:ahLst/>
              <a:cxnLst/>
              <a:rect l="l" t="t" r="r" b="b"/>
              <a:pathLst>
                <a:path w="8514543" h="5149219">
                  <a:moveTo>
                    <a:pt x="0" y="315653"/>
                  </a:moveTo>
                  <a:cubicBezTo>
                    <a:pt x="0" y="141304"/>
                    <a:pt x="169155" y="0"/>
                    <a:pt x="377661" y="0"/>
                  </a:cubicBezTo>
                  <a:lnTo>
                    <a:pt x="8136883" y="0"/>
                  </a:lnTo>
                  <a:cubicBezTo>
                    <a:pt x="8345537" y="0"/>
                    <a:pt x="8514543" y="141304"/>
                    <a:pt x="8514543" y="315653"/>
                  </a:cubicBezTo>
                  <a:lnTo>
                    <a:pt x="8514543" y="4833565"/>
                  </a:lnTo>
                  <a:cubicBezTo>
                    <a:pt x="8514543" y="5007915"/>
                    <a:pt x="8345390" y="5149219"/>
                    <a:pt x="8136883" y="5149219"/>
                  </a:cubicBezTo>
                  <a:lnTo>
                    <a:pt x="377661" y="5149219"/>
                  </a:lnTo>
                  <a:cubicBezTo>
                    <a:pt x="169008" y="5149219"/>
                    <a:pt x="0" y="5007915"/>
                    <a:pt x="0" y="4833565"/>
                  </a:cubicBezTo>
                  <a:close/>
                </a:path>
              </a:pathLst>
            </a:custGeom>
            <a:blipFill>
              <a:blip r:embed="rId2"/>
              <a:stretch>
                <a:fillRect l="-10509" r="-10509"/>
              </a:stretch>
            </a:blipFill>
          </p:spPr>
        </p:sp>
        <p:sp>
          <p:nvSpPr>
            <p:cNvPr id="14" name="Freeform 5"/>
            <p:cNvSpPr/>
            <p:nvPr/>
          </p:nvSpPr>
          <p:spPr>
            <a:xfrm>
              <a:off x="0" y="0"/>
              <a:ext cx="8617327" cy="5235655"/>
            </a:xfrm>
            <a:custGeom>
              <a:avLst/>
              <a:gdLst/>
              <a:ahLst/>
              <a:cxnLst/>
              <a:rect l="l" t="t" r="r" b="b"/>
              <a:pathLst>
                <a:path w="8617327" h="5235655">
                  <a:moveTo>
                    <a:pt x="0" y="358809"/>
                  </a:moveTo>
                  <a:cubicBezTo>
                    <a:pt x="0" y="160539"/>
                    <a:pt x="192354" y="0"/>
                    <a:pt x="429053" y="0"/>
                  </a:cubicBezTo>
                  <a:lnTo>
                    <a:pt x="8188275" y="0"/>
                  </a:lnTo>
                  <a:lnTo>
                    <a:pt x="8188275" y="43156"/>
                  </a:lnTo>
                  <a:lnTo>
                    <a:pt x="8188275" y="0"/>
                  </a:lnTo>
                  <a:cubicBezTo>
                    <a:pt x="8424974" y="0"/>
                    <a:pt x="8617327" y="160539"/>
                    <a:pt x="8617327" y="358809"/>
                  </a:cubicBezTo>
                  <a:lnTo>
                    <a:pt x="8565935" y="358809"/>
                  </a:lnTo>
                  <a:lnTo>
                    <a:pt x="8617327" y="358809"/>
                  </a:lnTo>
                  <a:lnTo>
                    <a:pt x="8617327" y="4876721"/>
                  </a:lnTo>
                  <a:lnTo>
                    <a:pt x="8565935" y="4876721"/>
                  </a:lnTo>
                  <a:lnTo>
                    <a:pt x="8617327" y="4876721"/>
                  </a:lnTo>
                  <a:cubicBezTo>
                    <a:pt x="8617327" y="5075114"/>
                    <a:pt x="8424974" y="5235530"/>
                    <a:pt x="8188275" y="5235530"/>
                  </a:cubicBezTo>
                  <a:lnTo>
                    <a:pt x="8188275" y="5192375"/>
                  </a:lnTo>
                  <a:lnTo>
                    <a:pt x="8188275" y="5235530"/>
                  </a:lnTo>
                  <a:lnTo>
                    <a:pt x="429053" y="5235530"/>
                  </a:lnTo>
                  <a:lnTo>
                    <a:pt x="429053" y="5192375"/>
                  </a:lnTo>
                  <a:lnTo>
                    <a:pt x="429053" y="5235530"/>
                  </a:lnTo>
                  <a:cubicBezTo>
                    <a:pt x="192354" y="5235655"/>
                    <a:pt x="0" y="5075114"/>
                    <a:pt x="0" y="4876721"/>
                  </a:cubicBezTo>
                  <a:lnTo>
                    <a:pt x="0" y="358809"/>
                  </a:lnTo>
                  <a:lnTo>
                    <a:pt x="51392" y="358809"/>
                  </a:lnTo>
                  <a:lnTo>
                    <a:pt x="0" y="358809"/>
                  </a:lnTo>
                  <a:moveTo>
                    <a:pt x="102785" y="358809"/>
                  </a:moveTo>
                  <a:lnTo>
                    <a:pt x="102785" y="4876721"/>
                  </a:lnTo>
                  <a:lnTo>
                    <a:pt x="51392" y="4876721"/>
                  </a:lnTo>
                  <a:lnTo>
                    <a:pt x="102785" y="4876721"/>
                  </a:lnTo>
                  <a:cubicBezTo>
                    <a:pt x="102785" y="5027026"/>
                    <a:pt x="248592" y="5149219"/>
                    <a:pt x="429053" y="5149219"/>
                  </a:cubicBezTo>
                  <a:lnTo>
                    <a:pt x="8188275" y="5149219"/>
                  </a:lnTo>
                  <a:cubicBezTo>
                    <a:pt x="8368736" y="5149219"/>
                    <a:pt x="8514543" y="5027026"/>
                    <a:pt x="8514543" y="4876721"/>
                  </a:cubicBezTo>
                  <a:lnTo>
                    <a:pt x="8514543" y="358809"/>
                  </a:lnTo>
                  <a:cubicBezTo>
                    <a:pt x="8514543" y="208504"/>
                    <a:pt x="8368736" y="86311"/>
                    <a:pt x="8188275" y="86311"/>
                  </a:cubicBezTo>
                  <a:lnTo>
                    <a:pt x="429053" y="86311"/>
                  </a:lnTo>
                  <a:lnTo>
                    <a:pt x="429053" y="43156"/>
                  </a:lnTo>
                  <a:lnTo>
                    <a:pt x="429053" y="86311"/>
                  </a:lnTo>
                  <a:cubicBezTo>
                    <a:pt x="248592" y="86311"/>
                    <a:pt x="102785" y="208504"/>
                    <a:pt x="102785" y="358809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CE5FD-D26E-8BA7-FF2B-6EEF19E6A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2">
            <a:extLst>
              <a:ext uri="{FF2B5EF4-FFF2-40B4-BE49-F238E27FC236}">
                <a16:creationId xmlns:a16="http://schemas.microsoft.com/office/drawing/2014/main" id="{97F3D090-96AC-43CA-045E-F75D629E2D3F}"/>
              </a:ext>
            </a:extLst>
          </p:cNvPr>
          <p:cNvSpPr txBox="1"/>
          <p:nvPr/>
        </p:nvSpPr>
        <p:spPr>
          <a:xfrm>
            <a:off x="1028700" y="580551"/>
            <a:ext cx="7274319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 dirty="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Нумератор реестров документов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BA2C396B-A02C-3B74-F8B7-8D9E973A4697}"/>
              </a:ext>
            </a:extLst>
          </p:cNvPr>
          <p:cNvSpPr txBox="1"/>
          <p:nvPr/>
        </p:nvSpPr>
        <p:spPr>
          <a:xfrm>
            <a:off x="725273" y="2876346"/>
            <a:ext cx="6227977" cy="32640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BY" sz="2100" dirty="0">
                <a:solidFill>
                  <a:srgbClr val="313B4D"/>
                </a:solidFill>
                <a:latin typeface="Rubik"/>
              </a:rPr>
              <a:t>Встроенный нумератор по умолчанию и условию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BY" sz="2100" dirty="0">
                <a:solidFill>
                  <a:srgbClr val="313B4D"/>
                </a:solidFill>
                <a:latin typeface="Rubik"/>
              </a:rPr>
              <a:t>Формирование реестров нумерации документов в зависимости от выбранного общего условия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BY" sz="2100" dirty="0">
                <a:solidFill>
                  <a:srgbClr val="313B4D"/>
                </a:solidFill>
                <a:latin typeface="Rubik"/>
              </a:rPr>
              <a:t>Вариативный конструктор маски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BY" sz="2100" dirty="0">
                <a:solidFill>
                  <a:srgbClr val="313B4D"/>
                </a:solidFill>
                <a:latin typeface="Rubik"/>
              </a:rPr>
              <a:t>Предпросмотр готовой нумерации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75E13EB4-7BB3-E52F-A585-6F5940D730F9}"/>
              </a:ext>
            </a:extLst>
          </p:cNvPr>
          <p:cNvSpPr/>
          <p:nvPr/>
        </p:nvSpPr>
        <p:spPr>
          <a:xfrm>
            <a:off x="-2765639" y="2277691"/>
            <a:ext cx="5086777" cy="4762"/>
          </a:xfrm>
          <a:prstGeom prst="line">
            <a:avLst/>
          </a:prstGeom>
          <a:ln w="123825" cap="rnd">
            <a:solidFill>
              <a:srgbClr val="1678B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33F0CDF8-7EC6-D5F6-B89A-F3D84747E886}"/>
              </a:ext>
            </a:extLst>
          </p:cNvPr>
          <p:cNvGrpSpPr/>
          <p:nvPr/>
        </p:nvGrpSpPr>
        <p:grpSpPr>
          <a:xfrm>
            <a:off x="7585892" y="2876346"/>
            <a:ext cx="9786754" cy="5946071"/>
            <a:chOff x="0" y="0"/>
            <a:chExt cx="8617365" cy="5235593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F5A97C63-B81E-B001-CA4B-5B24EA120329}"/>
                </a:ext>
              </a:extLst>
            </p:cNvPr>
            <p:cNvSpPr/>
            <p:nvPr/>
          </p:nvSpPr>
          <p:spPr>
            <a:xfrm>
              <a:off x="51392" y="43156"/>
              <a:ext cx="8514543" cy="5149219"/>
            </a:xfrm>
            <a:custGeom>
              <a:avLst/>
              <a:gdLst/>
              <a:ahLst/>
              <a:cxnLst/>
              <a:rect l="l" t="t" r="r" b="b"/>
              <a:pathLst>
                <a:path w="8514543" h="5149219">
                  <a:moveTo>
                    <a:pt x="0" y="315653"/>
                  </a:moveTo>
                  <a:cubicBezTo>
                    <a:pt x="0" y="141304"/>
                    <a:pt x="169155" y="0"/>
                    <a:pt x="377661" y="0"/>
                  </a:cubicBezTo>
                  <a:lnTo>
                    <a:pt x="8136883" y="0"/>
                  </a:lnTo>
                  <a:cubicBezTo>
                    <a:pt x="8345537" y="0"/>
                    <a:pt x="8514543" y="141304"/>
                    <a:pt x="8514543" y="315653"/>
                  </a:cubicBezTo>
                  <a:lnTo>
                    <a:pt x="8514543" y="4833565"/>
                  </a:lnTo>
                  <a:cubicBezTo>
                    <a:pt x="8514543" y="5007915"/>
                    <a:pt x="8345390" y="5149219"/>
                    <a:pt x="8136883" y="5149219"/>
                  </a:cubicBezTo>
                  <a:lnTo>
                    <a:pt x="377661" y="5149219"/>
                  </a:lnTo>
                  <a:cubicBezTo>
                    <a:pt x="169008" y="5149219"/>
                    <a:pt x="0" y="5007915"/>
                    <a:pt x="0" y="4833565"/>
                  </a:cubicBezTo>
                  <a:close/>
                </a:path>
              </a:pathLst>
            </a:custGeom>
            <a:blipFill>
              <a:blip r:embed="rId2"/>
              <a:stretch>
                <a:fillRect l="-14934" r="-5640"/>
              </a:stretch>
            </a:blipFill>
          </p:spPr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3F6E3736-EFAF-29DA-DC81-24A1BE994096}"/>
                </a:ext>
              </a:extLst>
            </p:cNvPr>
            <p:cNvSpPr/>
            <p:nvPr/>
          </p:nvSpPr>
          <p:spPr>
            <a:xfrm>
              <a:off x="0" y="0"/>
              <a:ext cx="8617327" cy="5235655"/>
            </a:xfrm>
            <a:custGeom>
              <a:avLst/>
              <a:gdLst/>
              <a:ahLst/>
              <a:cxnLst/>
              <a:rect l="l" t="t" r="r" b="b"/>
              <a:pathLst>
                <a:path w="8617327" h="5235655">
                  <a:moveTo>
                    <a:pt x="0" y="358809"/>
                  </a:moveTo>
                  <a:cubicBezTo>
                    <a:pt x="0" y="160539"/>
                    <a:pt x="192354" y="0"/>
                    <a:pt x="429053" y="0"/>
                  </a:cubicBezTo>
                  <a:lnTo>
                    <a:pt x="8188275" y="0"/>
                  </a:lnTo>
                  <a:lnTo>
                    <a:pt x="8188275" y="43156"/>
                  </a:lnTo>
                  <a:lnTo>
                    <a:pt x="8188275" y="0"/>
                  </a:lnTo>
                  <a:cubicBezTo>
                    <a:pt x="8424974" y="0"/>
                    <a:pt x="8617327" y="160539"/>
                    <a:pt x="8617327" y="358809"/>
                  </a:cubicBezTo>
                  <a:lnTo>
                    <a:pt x="8565935" y="358809"/>
                  </a:lnTo>
                  <a:lnTo>
                    <a:pt x="8617327" y="358809"/>
                  </a:lnTo>
                  <a:lnTo>
                    <a:pt x="8617327" y="4876721"/>
                  </a:lnTo>
                  <a:lnTo>
                    <a:pt x="8565935" y="4876721"/>
                  </a:lnTo>
                  <a:lnTo>
                    <a:pt x="8617327" y="4876721"/>
                  </a:lnTo>
                  <a:cubicBezTo>
                    <a:pt x="8617327" y="5075114"/>
                    <a:pt x="8424974" y="5235530"/>
                    <a:pt x="8188275" y="5235530"/>
                  </a:cubicBezTo>
                  <a:lnTo>
                    <a:pt x="8188275" y="5192375"/>
                  </a:lnTo>
                  <a:lnTo>
                    <a:pt x="8188275" y="5235530"/>
                  </a:lnTo>
                  <a:lnTo>
                    <a:pt x="429053" y="5235530"/>
                  </a:lnTo>
                  <a:lnTo>
                    <a:pt x="429053" y="5192375"/>
                  </a:lnTo>
                  <a:lnTo>
                    <a:pt x="429053" y="5235530"/>
                  </a:lnTo>
                  <a:cubicBezTo>
                    <a:pt x="192354" y="5235655"/>
                    <a:pt x="0" y="5075114"/>
                    <a:pt x="0" y="4876721"/>
                  </a:cubicBezTo>
                  <a:lnTo>
                    <a:pt x="0" y="358809"/>
                  </a:lnTo>
                  <a:lnTo>
                    <a:pt x="51392" y="358809"/>
                  </a:lnTo>
                  <a:lnTo>
                    <a:pt x="0" y="358809"/>
                  </a:lnTo>
                  <a:moveTo>
                    <a:pt x="102785" y="358809"/>
                  </a:moveTo>
                  <a:lnTo>
                    <a:pt x="102785" y="4876721"/>
                  </a:lnTo>
                  <a:lnTo>
                    <a:pt x="51392" y="4876721"/>
                  </a:lnTo>
                  <a:lnTo>
                    <a:pt x="102785" y="4876721"/>
                  </a:lnTo>
                  <a:cubicBezTo>
                    <a:pt x="102785" y="5027026"/>
                    <a:pt x="248592" y="5149219"/>
                    <a:pt x="429053" y="5149219"/>
                  </a:cubicBezTo>
                  <a:lnTo>
                    <a:pt x="8188275" y="5149219"/>
                  </a:lnTo>
                  <a:cubicBezTo>
                    <a:pt x="8368736" y="5149219"/>
                    <a:pt x="8514543" y="5027026"/>
                    <a:pt x="8514543" y="4876721"/>
                  </a:cubicBezTo>
                  <a:lnTo>
                    <a:pt x="8514543" y="358809"/>
                  </a:lnTo>
                  <a:cubicBezTo>
                    <a:pt x="8514543" y="208504"/>
                    <a:pt x="8368736" y="86311"/>
                    <a:pt x="8188275" y="86311"/>
                  </a:cubicBezTo>
                  <a:lnTo>
                    <a:pt x="429053" y="86311"/>
                  </a:lnTo>
                  <a:lnTo>
                    <a:pt x="429053" y="43156"/>
                  </a:lnTo>
                  <a:lnTo>
                    <a:pt x="429053" y="86311"/>
                  </a:lnTo>
                  <a:cubicBezTo>
                    <a:pt x="248592" y="86311"/>
                    <a:pt x="102785" y="208504"/>
                    <a:pt x="102785" y="358809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</p:grpSp>
    </p:spTree>
    <p:extLst>
      <p:ext uri="{BB962C8B-B14F-4D97-AF65-F5344CB8AC3E}">
        <p14:creationId xmlns:p14="http://schemas.microsoft.com/office/powerpoint/2010/main" val="296551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85702" y="1121682"/>
            <a:ext cx="11655874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000" b="1">
                <a:solidFill>
                  <a:srgbClr val="313B4D"/>
                </a:solidFill>
                <a:latin typeface="Rubik Bold"/>
              </a:rPr>
              <a:t>О НАШЕЙ </a:t>
            </a:r>
            <a:r>
              <a:rPr lang="en-US" sz="6000" b="1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КОМПАНИИ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85700" y="2593850"/>
            <a:ext cx="13951891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en-US" sz="2100">
                <a:solidFill>
                  <a:srgbClr val="313B4D"/>
                </a:solidFill>
                <a:latin typeface="Rubik"/>
              </a:rPr>
              <a:t>Компания «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Программные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Технологии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»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занимается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внедрением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проектов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по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автоматизации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бизнес-процессов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, а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также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разработкой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продуктов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на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платформе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BPMSoft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.</a:t>
            </a:r>
            <a:endParaRPr lang="ru-RU" sz="2100">
              <a:solidFill>
                <a:srgbClr val="313B4D"/>
              </a:solidFill>
              <a:latin typeface="Rubik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542269" y="846842"/>
            <a:ext cx="0" cy="872338"/>
          </a:xfrm>
          <a:prstGeom prst="line">
            <a:avLst/>
          </a:prstGeom>
          <a:ln w="123825" cap="rnd">
            <a:solidFill>
              <a:srgbClr val="1678B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542269" y="1283010"/>
            <a:ext cx="0" cy="872338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3"/>
          <p:cNvSpPr txBox="1"/>
          <p:nvPr/>
        </p:nvSpPr>
        <p:spPr>
          <a:xfrm>
            <a:off x="2020859" y="3758241"/>
            <a:ext cx="13951891" cy="4822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30"/>
              </a:lnSpc>
            </a:pPr>
            <a:r>
              <a:rPr lang="ru-RU" sz="2100">
                <a:solidFill>
                  <a:srgbClr val="313B4D"/>
                </a:solidFill>
                <a:latin typeface="Rubik"/>
              </a:rPr>
              <a:t>Мы работаем на рынке с 2003 года.</a:t>
            </a:r>
          </a:p>
          <a:p>
            <a:pPr>
              <a:lnSpc>
                <a:spcPts val="2730"/>
              </a:lnSpc>
            </a:pPr>
            <a:endParaRPr lang="ru-RU" sz="2100">
              <a:solidFill>
                <a:srgbClr val="313B4D"/>
              </a:solidFill>
              <a:latin typeface="Rubik"/>
            </a:endParaRPr>
          </a:p>
          <a:p>
            <a:pPr>
              <a:lnSpc>
                <a:spcPts val="2730"/>
              </a:lnSpc>
            </a:pPr>
            <a:r>
              <a:rPr lang="ru-RU" sz="2100">
                <a:solidFill>
                  <a:srgbClr val="313B4D"/>
                </a:solidFill>
                <a:latin typeface="Rubik"/>
              </a:rPr>
              <a:t>Наш опыт – это наша сила. Мы внедряем проекты различной сложности, отраслевой специализации и удаленности уже более 10 лет и являемся экспертами в следующих сферах:</a:t>
            </a:r>
          </a:p>
          <a:p>
            <a:pPr>
              <a:lnSpc>
                <a:spcPts val="2730"/>
              </a:lnSpc>
            </a:pPr>
            <a:endParaRPr lang="ru-RU" sz="2100">
              <a:solidFill>
                <a:srgbClr val="313B4D"/>
              </a:solidFill>
              <a:latin typeface="Rubik"/>
            </a:endParaRPr>
          </a:p>
          <a:p>
            <a:pPr marL="342900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ru-RU" sz="2100">
                <a:solidFill>
                  <a:srgbClr val="313B4D"/>
                </a:solidFill>
                <a:latin typeface="Rubik"/>
              </a:rPr>
              <a:t>документооборот</a:t>
            </a:r>
          </a:p>
          <a:p>
            <a:pPr marL="342900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ru-RU" sz="2100">
                <a:solidFill>
                  <a:srgbClr val="313B4D"/>
                </a:solidFill>
                <a:latin typeface="Rubik"/>
              </a:rPr>
              <a:t>маркетинг и программы лояльности</a:t>
            </a:r>
          </a:p>
          <a:p>
            <a:pPr marL="342900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ru-RU" sz="2100">
                <a:solidFill>
                  <a:srgbClr val="313B4D"/>
                </a:solidFill>
                <a:latin typeface="Rubik"/>
              </a:rPr>
              <a:t>интеграция с платформой 1С</a:t>
            </a:r>
          </a:p>
          <a:p>
            <a:pPr marL="342900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endParaRPr lang="ru-RU" sz="2100">
              <a:solidFill>
                <a:srgbClr val="313B4D"/>
              </a:solidFill>
              <a:latin typeface="Rubik"/>
            </a:endParaRPr>
          </a:p>
          <a:p>
            <a:pPr>
              <a:lnSpc>
                <a:spcPts val="2730"/>
              </a:lnSpc>
            </a:pPr>
            <a:r>
              <a:rPr lang="ru-RU" sz="2100">
                <a:solidFill>
                  <a:srgbClr val="313B4D"/>
                </a:solidFill>
                <a:latin typeface="Rubik"/>
              </a:rPr>
              <a:t>География наших проектов – Россия, СНГ и Европа.</a:t>
            </a:r>
          </a:p>
          <a:p>
            <a:pPr>
              <a:lnSpc>
                <a:spcPts val="2730"/>
              </a:lnSpc>
            </a:pPr>
            <a:endParaRPr lang="ru-RU" sz="2100">
              <a:solidFill>
                <a:srgbClr val="313B4D"/>
              </a:solidFill>
              <a:latin typeface="Rubik"/>
            </a:endParaRPr>
          </a:p>
          <a:p>
            <a:pPr>
              <a:lnSpc>
                <a:spcPts val="2730"/>
              </a:lnSpc>
            </a:pPr>
            <a:r>
              <a:rPr lang="ru-RU" sz="2100">
                <a:solidFill>
                  <a:srgbClr val="313B4D"/>
                </a:solidFill>
                <a:latin typeface="Rubik"/>
              </a:rPr>
              <a:t>Движущей силой компании и не иссякающим источником ее энергии является коллектив «Программных Технологий», в который входят более 40 экспертов. Каждый из них талантлив в своей сфере и постоянно совершенствуется в соответствии с тенденциями рынка.</a:t>
            </a:r>
          </a:p>
        </p:txBody>
      </p:sp>
    </p:spTree>
    <p:extLst>
      <p:ext uri="{BB962C8B-B14F-4D97-AF65-F5344CB8AC3E}">
        <p14:creationId xmlns:p14="http://schemas.microsoft.com/office/powerpoint/2010/main" val="280559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A72B51-E5B6-0A19-3563-0D3CA46A8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643" y="2996286"/>
            <a:ext cx="9518888" cy="5346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22"/>
          <p:cNvSpPr txBox="1"/>
          <p:nvPr/>
        </p:nvSpPr>
        <p:spPr>
          <a:xfrm>
            <a:off x="1028700" y="580551"/>
            <a:ext cx="4170577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Карточка документа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725273" y="2876346"/>
            <a:ext cx="6227977" cy="2315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Статус-бар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для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наглядного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отслеживания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состояния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документа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Предпросмотр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документа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Лента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для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обсуждения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в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окне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документа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Гибкая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настройка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нумерации</a:t>
            </a:r>
            <a:endParaRPr lang="en-US" sz="2100">
              <a:solidFill>
                <a:srgbClr val="313B4D"/>
              </a:solidFill>
              <a:latin typeface="Rubik"/>
            </a:endParaRPr>
          </a:p>
        </p:txBody>
      </p:sp>
      <p:sp>
        <p:nvSpPr>
          <p:cNvPr id="8" name="AutoShape 10"/>
          <p:cNvSpPr/>
          <p:nvPr/>
        </p:nvSpPr>
        <p:spPr>
          <a:xfrm>
            <a:off x="-2765639" y="2277691"/>
            <a:ext cx="5086777" cy="4762"/>
          </a:xfrm>
          <a:prstGeom prst="line">
            <a:avLst/>
          </a:prstGeom>
          <a:ln w="123825" cap="rnd">
            <a:solidFill>
              <a:srgbClr val="1678B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Freeform 4"/>
          <p:cNvSpPr/>
          <p:nvPr/>
        </p:nvSpPr>
        <p:spPr>
          <a:xfrm>
            <a:off x="7585892" y="2876346"/>
            <a:ext cx="9786711" cy="5946141"/>
          </a:xfrm>
          <a:custGeom>
            <a:avLst/>
            <a:gdLst/>
            <a:ahLst/>
            <a:cxnLst/>
            <a:rect l="l" t="t" r="r" b="b"/>
            <a:pathLst>
              <a:path w="8617327" h="5235655">
                <a:moveTo>
                  <a:pt x="0" y="358809"/>
                </a:moveTo>
                <a:cubicBezTo>
                  <a:pt x="0" y="160539"/>
                  <a:pt x="192354" y="0"/>
                  <a:pt x="429053" y="0"/>
                </a:cubicBezTo>
                <a:lnTo>
                  <a:pt x="8188275" y="0"/>
                </a:lnTo>
                <a:lnTo>
                  <a:pt x="8188275" y="43156"/>
                </a:lnTo>
                <a:lnTo>
                  <a:pt x="8188275" y="0"/>
                </a:lnTo>
                <a:cubicBezTo>
                  <a:pt x="8424974" y="0"/>
                  <a:pt x="8617327" y="160539"/>
                  <a:pt x="8617327" y="358809"/>
                </a:cubicBezTo>
                <a:lnTo>
                  <a:pt x="8565935" y="358809"/>
                </a:lnTo>
                <a:lnTo>
                  <a:pt x="8617327" y="358809"/>
                </a:lnTo>
                <a:lnTo>
                  <a:pt x="8617327" y="4876721"/>
                </a:lnTo>
                <a:lnTo>
                  <a:pt x="8565935" y="4876721"/>
                </a:lnTo>
                <a:lnTo>
                  <a:pt x="8617327" y="4876721"/>
                </a:lnTo>
                <a:cubicBezTo>
                  <a:pt x="8617327" y="5075114"/>
                  <a:pt x="8424974" y="5235530"/>
                  <a:pt x="8188275" y="5235530"/>
                </a:cubicBezTo>
                <a:lnTo>
                  <a:pt x="8188275" y="5192375"/>
                </a:lnTo>
                <a:lnTo>
                  <a:pt x="8188275" y="5235530"/>
                </a:lnTo>
                <a:lnTo>
                  <a:pt x="429053" y="5235530"/>
                </a:lnTo>
                <a:lnTo>
                  <a:pt x="429053" y="5192375"/>
                </a:lnTo>
                <a:lnTo>
                  <a:pt x="429053" y="5235530"/>
                </a:lnTo>
                <a:cubicBezTo>
                  <a:pt x="192354" y="5235655"/>
                  <a:pt x="0" y="5075114"/>
                  <a:pt x="0" y="4876721"/>
                </a:cubicBezTo>
                <a:lnTo>
                  <a:pt x="0" y="358809"/>
                </a:lnTo>
                <a:lnTo>
                  <a:pt x="51392" y="358809"/>
                </a:lnTo>
                <a:lnTo>
                  <a:pt x="0" y="358809"/>
                </a:lnTo>
                <a:moveTo>
                  <a:pt x="102785" y="358809"/>
                </a:moveTo>
                <a:lnTo>
                  <a:pt x="102785" y="4876721"/>
                </a:lnTo>
                <a:lnTo>
                  <a:pt x="51392" y="4876721"/>
                </a:lnTo>
                <a:lnTo>
                  <a:pt x="102785" y="4876721"/>
                </a:lnTo>
                <a:cubicBezTo>
                  <a:pt x="102785" y="5027026"/>
                  <a:pt x="248592" y="5149219"/>
                  <a:pt x="429053" y="5149219"/>
                </a:cubicBezTo>
                <a:lnTo>
                  <a:pt x="8188275" y="5149219"/>
                </a:lnTo>
                <a:cubicBezTo>
                  <a:pt x="8368736" y="5149219"/>
                  <a:pt x="8514543" y="5027026"/>
                  <a:pt x="8514543" y="4876721"/>
                </a:cubicBezTo>
                <a:lnTo>
                  <a:pt x="8514543" y="358809"/>
                </a:lnTo>
                <a:cubicBezTo>
                  <a:pt x="8514543" y="208504"/>
                  <a:pt x="8368736" y="86311"/>
                  <a:pt x="8188275" y="86311"/>
                </a:cubicBezTo>
                <a:lnTo>
                  <a:pt x="429053" y="86311"/>
                </a:lnTo>
                <a:lnTo>
                  <a:pt x="429053" y="43156"/>
                </a:lnTo>
                <a:lnTo>
                  <a:pt x="429053" y="86311"/>
                </a:lnTo>
                <a:cubicBezTo>
                  <a:pt x="248592" y="86311"/>
                  <a:pt x="102785" y="208504"/>
                  <a:pt x="102785" y="358809"/>
                </a:cubicBezTo>
                <a:close/>
              </a:path>
            </a:pathLst>
          </a:custGeom>
          <a:solidFill>
            <a:srgbClr val="BFBFBF"/>
          </a:solid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BA5A7-1AD4-EBD6-17F6-3D4F5FEE1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3C16AC81-78EE-2452-801F-0A928F078D76}"/>
              </a:ext>
            </a:extLst>
          </p:cNvPr>
          <p:cNvSpPr txBox="1"/>
          <p:nvPr/>
        </p:nvSpPr>
        <p:spPr>
          <a:xfrm>
            <a:off x="725271" y="2895396"/>
            <a:ext cx="5999395" cy="6111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2</a:t>
            </a:r>
            <a:r>
              <a:rPr lang="ru-BY" sz="2100" dirty="0">
                <a:solidFill>
                  <a:srgbClr val="313B4D"/>
                </a:solidFill>
                <a:latin typeface="Rubik"/>
              </a:rPr>
              <a:t> варианта работы с конструктором:</a:t>
            </a:r>
          </a:p>
          <a:p>
            <a:pPr marL="1069974" lvl="2" indent="-342900">
              <a:lnSpc>
                <a:spcPts val="3749"/>
              </a:lnSpc>
              <a:buFont typeface="Courier New" panose="02070309020205020404" pitchFamily="49" charset="0"/>
              <a:buChar char="o"/>
              <a:defRPr/>
            </a:pPr>
            <a:r>
              <a:rPr lang="ru-BY" sz="2100" dirty="0">
                <a:solidFill>
                  <a:srgbClr val="313B4D"/>
                </a:solidFill>
                <a:latin typeface="Rubik"/>
              </a:rPr>
              <a:t>Создание шаблонов маршрутов</a:t>
            </a:r>
            <a:r>
              <a:rPr lang="ru-RU" sz="2100" dirty="0">
                <a:solidFill>
                  <a:srgbClr val="313B4D"/>
                </a:solidFill>
                <a:latin typeface="Rubik"/>
              </a:rPr>
              <a:t> (</a:t>
            </a:r>
            <a:r>
              <a:rPr lang="ru-BY" sz="2100" dirty="0">
                <a:solidFill>
                  <a:srgbClr val="313B4D"/>
                </a:solidFill>
                <a:latin typeface="Rubik"/>
              </a:rPr>
              <a:t>+фильтры по применению шаблона)</a:t>
            </a:r>
          </a:p>
          <a:p>
            <a:pPr marL="1069974" lvl="2" indent="-342900">
              <a:lnSpc>
                <a:spcPts val="3749"/>
              </a:lnSpc>
              <a:buFont typeface="Courier New" panose="02070309020205020404" pitchFamily="49" charset="0"/>
              <a:buChar char="o"/>
              <a:defRPr/>
            </a:pPr>
            <a:r>
              <a:rPr lang="ru-BY" sz="2100" dirty="0">
                <a:solidFill>
                  <a:srgbClr val="313B4D"/>
                </a:solidFill>
                <a:latin typeface="Rubik"/>
              </a:rPr>
              <a:t>Упрощенный конструктор (стандартный – контакты, группы, роли)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Последовательные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,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параллельные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и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смешанные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маршруты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Удобное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отслеживание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истории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и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прогресса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Изменение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маршрута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согласования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по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ходу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исполнения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Согласование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с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внешними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контрагентами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по email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8BB5C6A5-3D78-1C28-2F43-C0019A56278E}"/>
              </a:ext>
            </a:extLst>
          </p:cNvPr>
          <p:cNvSpPr txBox="1"/>
          <p:nvPr/>
        </p:nvSpPr>
        <p:spPr>
          <a:xfrm>
            <a:off x="1028700" y="580551"/>
            <a:ext cx="9669979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endParaRPr lang="ru-RU" sz="4500" dirty="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</a:endParaRPr>
          </a:p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BY" sz="4500" dirty="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Конструктор маршрута документа </a:t>
            </a:r>
            <a:endParaRPr lang="ru-RU" sz="4500" dirty="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3E2132BF-BE7C-0D7E-C879-E67374CEC374}"/>
              </a:ext>
            </a:extLst>
          </p:cNvPr>
          <p:cNvSpPr/>
          <p:nvPr/>
        </p:nvSpPr>
        <p:spPr>
          <a:xfrm>
            <a:off x="-2765639" y="2277691"/>
            <a:ext cx="5086777" cy="4762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83FCF151-B131-7FA0-5EBC-82B812945581}"/>
              </a:ext>
            </a:extLst>
          </p:cNvPr>
          <p:cNvSpPr/>
          <p:nvPr/>
        </p:nvSpPr>
        <p:spPr>
          <a:xfrm>
            <a:off x="7596188" y="2874963"/>
            <a:ext cx="9786711" cy="5946141"/>
          </a:xfrm>
          <a:custGeom>
            <a:avLst/>
            <a:gdLst/>
            <a:ahLst/>
            <a:cxnLst/>
            <a:rect l="l" t="t" r="r" b="b"/>
            <a:pathLst>
              <a:path w="8617327" h="5235655">
                <a:moveTo>
                  <a:pt x="0" y="358809"/>
                </a:moveTo>
                <a:cubicBezTo>
                  <a:pt x="0" y="160539"/>
                  <a:pt x="192354" y="0"/>
                  <a:pt x="429053" y="0"/>
                </a:cubicBezTo>
                <a:lnTo>
                  <a:pt x="8188275" y="0"/>
                </a:lnTo>
                <a:lnTo>
                  <a:pt x="8188275" y="43156"/>
                </a:lnTo>
                <a:lnTo>
                  <a:pt x="8188275" y="0"/>
                </a:lnTo>
                <a:cubicBezTo>
                  <a:pt x="8424974" y="0"/>
                  <a:pt x="8617327" y="160539"/>
                  <a:pt x="8617327" y="358809"/>
                </a:cubicBezTo>
                <a:lnTo>
                  <a:pt x="8565935" y="358809"/>
                </a:lnTo>
                <a:lnTo>
                  <a:pt x="8617327" y="358809"/>
                </a:lnTo>
                <a:lnTo>
                  <a:pt x="8617327" y="4876721"/>
                </a:lnTo>
                <a:lnTo>
                  <a:pt x="8565935" y="4876721"/>
                </a:lnTo>
                <a:lnTo>
                  <a:pt x="8617327" y="4876721"/>
                </a:lnTo>
                <a:cubicBezTo>
                  <a:pt x="8617327" y="5075114"/>
                  <a:pt x="8424974" y="5235530"/>
                  <a:pt x="8188275" y="5235530"/>
                </a:cubicBezTo>
                <a:lnTo>
                  <a:pt x="8188275" y="5192375"/>
                </a:lnTo>
                <a:lnTo>
                  <a:pt x="8188275" y="5235530"/>
                </a:lnTo>
                <a:lnTo>
                  <a:pt x="429053" y="5235530"/>
                </a:lnTo>
                <a:lnTo>
                  <a:pt x="429053" y="5192375"/>
                </a:lnTo>
                <a:lnTo>
                  <a:pt x="429053" y="5235530"/>
                </a:lnTo>
                <a:cubicBezTo>
                  <a:pt x="192354" y="5235655"/>
                  <a:pt x="0" y="5075114"/>
                  <a:pt x="0" y="4876721"/>
                </a:cubicBezTo>
                <a:lnTo>
                  <a:pt x="0" y="358809"/>
                </a:lnTo>
                <a:lnTo>
                  <a:pt x="51392" y="358809"/>
                </a:lnTo>
                <a:lnTo>
                  <a:pt x="0" y="358809"/>
                </a:lnTo>
                <a:moveTo>
                  <a:pt x="102785" y="358809"/>
                </a:moveTo>
                <a:lnTo>
                  <a:pt x="102785" y="4876721"/>
                </a:lnTo>
                <a:lnTo>
                  <a:pt x="51392" y="4876721"/>
                </a:lnTo>
                <a:lnTo>
                  <a:pt x="102785" y="4876721"/>
                </a:lnTo>
                <a:cubicBezTo>
                  <a:pt x="102785" y="5027026"/>
                  <a:pt x="248592" y="5149219"/>
                  <a:pt x="429053" y="5149219"/>
                </a:cubicBezTo>
                <a:lnTo>
                  <a:pt x="8188275" y="5149219"/>
                </a:lnTo>
                <a:cubicBezTo>
                  <a:pt x="8368736" y="5149219"/>
                  <a:pt x="8514543" y="5027026"/>
                  <a:pt x="8514543" y="4876721"/>
                </a:cubicBezTo>
                <a:lnTo>
                  <a:pt x="8514543" y="358809"/>
                </a:lnTo>
                <a:cubicBezTo>
                  <a:pt x="8514543" y="208504"/>
                  <a:pt x="8368736" y="86311"/>
                  <a:pt x="8188275" y="86311"/>
                </a:cubicBezTo>
                <a:lnTo>
                  <a:pt x="429053" y="86311"/>
                </a:lnTo>
                <a:lnTo>
                  <a:pt x="429053" y="43156"/>
                </a:lnTo>
                <a:lnTo>
                  <a:pt x="429053" y="86311"/>
                </a:lnTo>
                <a:cubicBezTo>
                  <a:pt x="248592" y="86311"/>
                  <a:pt x="102785" y="208504"/>
                  <a:pt x="102785" y="358809"/>
                </a:cubicBezTo>
                <a:close/>
              </a:path>
            </a:pathLst>
          </a:custGeom>
          <a:solidFill>
            <a:srgbClr val="BFBFBF"/>
          </a:solid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A02C8F-B035-E149-ECF1-D0E22C515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340" y="2953293"/>
            <a:ext cx="9231355" cy="5776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2931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25271" y="2895396"/>
            <a:ext cx="5999395" cy="5162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Согласование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на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сотрудника</a:t>
            </a:r>
            <a:r>
              <a:rPr lang="ru-BY" sz="2100" dirty="0">
                <a:solidFill>
                  <a:srgbClr val="313B4D"/>
                </a:solidFill>
                <a:latin typeface="Rubik"/>
              </a:rPr>
              <a:t>,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на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группу</a:t>
            </a:r>
            <a:r>
              <a:rPr lang="ru-BY" sz="2100" dirty="0">
                <a:solidFill>
                  <a:srgbClr val="313B4D"/>
                </a:solidFill>
                <a:latin typeface="Rubik"/>
              </a:rPr>
              <a:t> или роль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Последовательные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,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параллельные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и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смешанные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маршруты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Шаблоны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согласования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Удобное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отслеживание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истории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и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прогресса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Изменение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маршрута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согласования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по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ходу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исполнения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Согласование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с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внешними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контрагентами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по email</a:t>
            </a:r>
          </a:p>
        </p:txBody>
      </p:sp>
      <p:sp>
        <p:nvSpPr>
          <p:cNvPr id="10" name="TextBox 22"/>
          <p:cNvSpPr txBox="1"/>
          <p:nvPr/>
        </p:nvSpPr>
        <p:spPr>
          <a:xfrm>
            <a:off x="1028700" y="580551"/>
            <a:ext cx="4170577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endParaRPr lang="ru-RU" sz="450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</a:endParaRPr>
          </a:p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Согласование</a:t>
            </a:r>
          </a:p>
        </p:txBody>
      </p:sp>
      <p:sp>
        <p:nvSpPr>
          <p:cNvPr id="7" name="AutoShape 10"/>
          <p:cNvSpPr/>
          <p:nvPr/>
        </p:nvSpPr>
        <p:spPr>
          <a:xfrm>
            <a:off x="-2765639" y="2277691"/>
            <a:ext cx="5086777" cy="4762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2"/>
          <p:cNvGrpSpPr/>
          <p:nvPr/>
        </p:nvGrpSpPr>
        <p:grpSpPr>
          <a:xfrm>
            <a:off x="7596188" y="2874963"/>
            <a:ext cx="9786754" cy="5946071"/>
            <a:chOff x="0" y="0"/>
            <a:chExt cx="8617365" cy="5235593"/>
          </a:xfrm>
        </p:grpSpPr>
        <p:sp>
          <p:nvSpPr>
            <p:cNvPr id="9" name="Freeform 3"/>
            <p:cNvSpPr/>
            <p:nvPr/>
          </p:nvSpPr>
          <p:spPr>
            <a:xfrm>
              <a:off x="51392" y="43156"/>
              <a:ext cx="8514543" cy="5149219"/>
            </a:xfrm>
            <a:custGeom>
              <a:avLst/>
              <a:gdLst/>
              <a:ahLst/>
              <a:cxnLst/>
              <a:rect l="l" t="t" r="r" b="b"/>
              <a:pathLst>
                <a:path w="8514543" h="5149219">
                  <a:moveTo>
                    <a:pt x="0" y="315653"/>
                  </a:moveTo>
                  <a:cubicBezTo>
                    <a:pt x="0" y="141304"/>
                    <a:pt x="169155" y="0"/>
                    <a:pt x="377661" y="0"/>
                  </a:cubicBezTo>
                  <a:lnTo>
                    <a:pt x="8136883" y="0"/>
                  </a:lnTo>
                  <a:cubicBezTo>
                    <a:pt x="8345537" y="0"/>
                    <a:pt x="8514543" y="141304"/>
                    <a:pt x="8514543" y="315653"/>
                  </a:cubicBezTo>
                  <a:lnTo>
                    <a:pt x="8514543" y="4833565"/>
                  </a:lnTo>
                  <a:cubicBezTo>
                    <a:pt x="8514543" y="5007915"/>
                    <a:pt x="8345390" y="5149219"/>
                    <a:pt x="8136883" y="5149219"/>
                  </a:cubicBezTo>
                  <a:lnTo>
                    <a:pt x="377661" y="5149219"/>
                  </a:lnTo>
                  <a:cubicBezTo>
                    <a:pt x="169008" y="5149219"/>
                    <a:pt x="0" y="5007915"/>
                    <a:pt x="0" y="4833565"/>
                  </a:cubicBezTo>
                  <a:close/>
                </a:path>
              </a:pathLst>
            </a:custGeom>
            <a:blipFill>
              <a:blip r:embed="rId2"/>
              <a:stretch>
                <a:fillRect l="-10227"/>
              </a:stretch>
            </a:blipFill>
          </p:spPr>
        </p:sp>
        <p:sp>
          <p:nvSpPr>
            <p:cNvPr id="11" name="Freeform 4"/>
            <p:cNvSpPr/>
            <p:nvPr/>
          </p:nvSpPr>
          <p:spPr>
            <a:xfrm>
              <a:off x="0" y="0"/>
              <a:ext cx="8617327" cy="5235655"/>
            </a:xfrm>
            <a:custGeom>
              <a:avLst/>
              <a:gdLst/>
              <a:ahLst/>
              <a:cxnLst/>
              <a:rect l="l" t="t" r="r" b="b"/>
              <a:pathLst>
                <a:path w="8617327" h="5235655">
                  <a:moveTo>
                    <a:pt x="0" y="358809"/>
                  </a:moveTo>
                  <a:cubicBezTo>
                    <a:pt x="0" y="160539"/>
                    <a:pt x="192354" y="0"/>
                    <a:pt x="429053" y="0"/>
                  </a:cubicBezTo>
                  <a:lnTo>
                    <a:pt x="8188275" y="0"/>
                  </a:lnTo>
                  <a:lnTo>
                    <a:pt x="8188275" y="43156"/>
                  </a:lnTo>
                  <a:lnTo>
                    <a:pt x="8188275" y="0"/>
                  </a:lnTo>
                  <a:cubicBezTo>
                    <a:pt x="8424974" y="0"/>
                    <a:pt x="8617327" y="160539"/>
                    <a:pt x="8617327" y="358809"/>
                  </a:cubicBezTo>
                  <a:lnTo>
                    <a:pt x="8565935" y="358809"/>
                  </a:lnTo>
                  <a:lnTo>
                    <a:pt x="8617327" y="358809"/>
                  </a:lnTo>
                  <a:lnTo>
                    <a:pt x="8617327" y="4876721"/>
                  </a:lnTo>
                  <a:lnTo>
                    <a:pt x="8565935" y="4876721"/>
                  </a:lnTo>
                  <a:lnTo>
                    <a:pt x="8617327" y="4876721"/>
                  </a:lnTo>
                  <a:cubicBezTo>
                    <a:pt x="8617327" y="5075114"/>
                    <a:pt x="8424974" y="5235530"/>
                    <a:pt x="8188275" y="5235530"/>
                  </a:cubicBezTo>
                  <a:lnTo>
                    <a:pt x="8188275" y="5192375"/>
                  </a:lnTo>
                  <a:lnTo>
                    <a:pt x="8188275" y="5235530"/>
                  </a:lnTo>
                  <a:lnTo>
                    <a:pt x="429053" y="5235530"/>
                  </a:lnTo>
                  <a:lnTo>
                    <a:pt x="429053" y="5192375"/>
                  </a:lnTo>
                  <a:lnTo>
                    <a:pt x="429053" y="5235530"/>
                  </a:lnTo>
                  <a:cubicBezTo>
                    <a:pt x="192354" y="5235655"/>
                    <a:pt x="0" y="5075114"/>
                    <a:pt x="0" y="4876721"/>
                  </a:cubicBezTo>
                  <a:lnTo>
                    <a:pt x="0" y="358809"/>
                  </a:lnTo>
                  <a:lnTo>
                    <a:pt x="51392" y="358809"/>
                  </a:lnTo>
                  <a:lnTo>
                    <a:pt x="0" y="358809"/>
                  </a:lnTo>
                  <a:moveTo>
                    <a:pt x="102785" y="358809"/>
                  </a:moveTo>
                  <a:lnTo>
                    <a:pt x="102785" y="4876721"/>
                  </a:lnTo>
                  <a:lnTo>
                    <a:pt x="51392" y="4876721"/>
                  </a:lnTo>
                  <a:lnTo>
                    <a:pt x="102785" y="4876721"/>
                  </a:lnTo>
                  <a:cubicBezTo>
                    <a:pt x="102785" y="5027026"/>
                    <a:pt x="248592" y="5149219"/>
                    <a:pt x="429053" y="5149219"/>
                  </a:cubicBezTo>
                  <a:lnTo>
                    <a:pt x="8188275" y="5149219"/>
                  </a:lnTo>
                  <a:cubicBezTo>
                    <a:pt x="8368736" y="5149219"/>
                    <a:pt x="8514543" y="5027026"/>
                    <a:pt x="8514543" y="4876721"/>
                  </a:cubicBezTo>
                  <a:lnTo>
                    <a:pt x="8514543" y="358809"/>
                  </a:lnTo>
                  <a:cubicBezTo>
                    <a:pt x="8514543" y="208504"/>
                    <a:pt x="8368736" y="86311"/>
                    <a:pt x="8188275" y="86311"/>
                  </a:cubicBezTo>
                  <a:lnTo>
                    <a:pt x="429053" y="86311"/>
                  </a:lnTo>
                  <a:lnTo>
                    <a:pt x="429053" y="43156"/>
                  </a:lnTo>
                  <a:lnTo>
                    <a:pt x="429053" y="86311"/>
                  </a:lnTo>
                  <a:cubicBezTo>
                    <a:pt x="248592" y="86311"/>
                    <a:pt x="102785" y="208504"/>
                    <a:pt x="102785" y="358809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25272" y="2895396"/>
            <a:ext cx="5999395" cy="1852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Постановка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задачи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на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резолюцию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Вынесение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резолюции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и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отслеживание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исполнения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Ознакомление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с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документом</a:t>
            </a:r>
            <a:endParaRPr lang="en-US" sz="2100">
              <a:solidFill>
                <a:srgbClr val="313B4D"/>
              </a:solidFill>
              <a:latin typeface="Rubik"/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1028700" y="580551"/>
            <a:ext cx="4170577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endParaRPr lang="ru-RU" sz="450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</a:endParaRPr>
          </a:p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Канцелярия</a:t>
            </a:r>
          </a:p>
        </p:txBody>
      </p:sp>
      <p:sp>
        <p:nvSpPr>
          <p:cNvPr id="7" name="AutoShape 10"/>
          <p:cNvSpPr/>
          <p:nvPr/>
        </p:nvSpPr>
        <p:spPr>
          <a:xfrm>
            <a:off x="-2765639" y="2277691"/>
            <a:ext cx="5086777" cy="4762"/>
          </a:xfrm>
          <a:prstGeom prst="line">
            <a:avLst/>
          </a:prstGeom>
          <a:ln w="123825" cap="rnd">
            <a:solidFill>
              <a:srgbClr val="1678B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2"/>
          <p:cNvGrpSpPr/>
          <p:nvPr/>
        </p:nvGrpSpPr>
        <p:grpSpPr>
          <a:xfrm>
            <a:off x="7596188" y="2895396"/>
            <a:ext cx="9786754" cy="5946071"/>
            <a:chOff x="0" y="0"/>
            <a:chExt cx="8617365" cy="5235593"/>
          </a:xfrm>
        </p:grpSpPr>
        <p:sp>
          <p:nvSpPr>
            <p:cNvPr id="8" name="Freeform 3"/>
            <p:cNvSpPr/>
            <p:nvPr/>
          </p:nvSpPr>
          <p:spPr>
            <a:xfrm>
              <a:off x="51392" y="43156"/>
              <a:ext cx="8514543" cy="5149219"/>
            </a:xfrm>
            <a:custGeom>
              <a:avLst/>
              <a:gdLst/>
              <a:ahLst/>
              <a:cxnLst/>
              <a:rect l="l" t="t" r="r" b="b"/>
              <a:pathLst>
                <a:path w="8514543" h="5149219">
                  <a:moveTo>
                    <a:pt x="0" y="315653"/>
                  </a:moveTo>
                  <a:cubicBezTo>
                    <a:pt x="0" y="141304"/>
                    <a:pt x="169155" y="0"/>
                    <a:pt x="377661" y="0"/>
                  </a:cubicBezTo>
                  <a:lnTo>
                    <a:pt x="8136883" y="0"/>
                  </a:lnTo>
                  <a:cubicBezTo>
                    <a:pt x="8345537" y="0"/>
                    <a:pt x="8514543" y="141304"/>
                    <a:pt x="8514543" y="315653"/>
                  </a:cubicBezTo>
                  <a:lnTo>
                    <a:pt x="8514543" y="4833565"/>
                  </a:lnTo>
                  <a:cubicBezTo>
                    <a:pt x="8514543" y="5007915"/>
                    <a:pt x="8345390" y="5149219"/>
                    <a:pt x="8136883" y="5149219"/>
                  </a:cubicBezTo>
                  <a:lnTo>
                    <a:pt x="377661" y="5149219"/>
                  </a:lnTo>
                  <a:cubicBezTo>
                    <a:pt x="169008" y="5149219"/>
                    <a:pt x="0" y="5007915"/>
                    <a:pt x="0" y="4833565"/>
                  </a:cubicBezTo>
                  <a:close/>
                </a:path>
              </a:pathLst>
            </a:custGeom>
            <a:blipFill>
              <a:blip r:embed="rId2"/>
              <a:stretch>
                <a:fillRect l="-6570"/>
              </a:stretch>
            </a:blipFill>
          </p:spPr>
        </p:sp>
        <p:sp>
          <p:nvSpPr>
            <p:cNvPr id="11" name="Freeform 4"/>
            <p:cNvSpPr/>
            <p:nvPr/>
          </p:nvSpPr>
          <p:spPr>
            <a:xfrm>
              <a:off x="0" y="0"/>
              <a:ext cx="8617327" cy="5235655"/>
            </a:xfrm>
            <a:custGeom>
              <a:avLst/>
              <a:gdLst/>
              <a:ahLst/>
              <a:cxnLst/>
              <a:rect l="l" t="t" r="r" b="b"/>
              <a:pathLst>
                <a:path w="8617327" h="5235655">
                  <a:moveTo>
                    <a:pt x="0" y="358809"/>
                  </a:moveTo>
                  <a:cubicBezTo>
                    <a:pt x="0" y="160539"/>
                    <a:pt x="192354" y="0"/>
                    <a:pt x="429053" y="0"/>
                  </a:cubicBezTo>
                  <a:lnTo>
                    <a:pt x="8188275" y="0"/>
                  </a:lnTo>
                  <a:lnTo>
                    <a:pt x="8188275" y="43156"/>
                  </a:lnTo>
                  <a:lnTo>
                    <a:pt x="8188275" y="0"/>
                  </a:lnTo>
                  <a:cubicBezTo>
                    <a:pt x="8424974" y="0"/>
                    <a:pt x="8617327" y="160539"/>
                    <a:pt x="8617327" y="358809"/>
                  </a:cubicBezTo>
                  <a:lnTo>
                    <a:pt x="8565935" y="358809"/>
                  </a:lnTo>
                  <a:lnTo>
                    <a:pt x="8617327" y="358809"/>
                  </a:lnTo>
                  <a:lnTo>
                    <a:pt x="8617327" y="4876721"/>
                  </a:lnTo>
                  <a:lnTo>
                    <a:pt x="8565935" y="4876721"/>
                  </a:lnTo>
                  <a:lnTo>
                    <a:pt x="8617327" y="4876721"/>
                  </a:lnTo>
                  <a:cubicBezTo>
                    <a:pt x="8617327" y="5075114"/>
                    <a:pt x="8424974" y="5235530"/>
                    <a:pt x="8188275" y="5235530"/>
                  </a:cubicBezTo>
                  <a:lnTo>
                    <a:pt x="8188275" y="5192375"/>
                  </a:lnTo>
                  <a:lnTo>
                    <a:pt x="8188275" y="5235530"/>
                  </a:lnTo>
                  <a:lnTo>
                    <a:pt x="429053" y="5235530"/>
                  </a:lnTo>
                  <a:lnTo>
                    <a:pt x="429053" y="5192375"/>
                  </a:lnTo>
                  <a:lnTo>
                    <a:pt x="429053" y="5235530"/>
                  </a:lnTo>
                  <a:cubicBezTo>
                    <a:pt x="192354" y="5235655"/>
                    <a:pt x="0" y="5075114"/>
                    <a:pt x="0" y="4876721"/>
                  </a:cubicBezTo>
                  <a:lnTo>
                    <a:pt x="0" y="358809"/>
                  </a:lnTo>
                  <a:lnTo>
                    <a:pt x="51392" y="358809"/>
                  </a:lnTo>
                  <a:lnTo>
                    <a:pt x="0" y="358809"/>
                  </a:lnTo>
                  <a:moveTo>
                    <a:pt x="102785" y="358809"/>
                  </a:moveTo>
                  <a:lnTo>
                    <a:pt x="102785" y="4876721"/>
                  </a:lnTo>
                  <a:lnTo>
                    <a:pt x="51392" y="4876721"/>
                  </a:lnTo>
                  <a:lnTo>
                    <a:pt x="102785" y="4876721"/>
                  </a:lnTo>
                  <a:cubicBezTo>
                    <a:pt x="102785" y="5027026"/>
                    <a:pt x="248592" y="5149219"/>
                    <a:pt x="429053" y="5149219"/>
                  </a:cubicBezTo>
                  <a:lnTo>
                    <a:pt x="8188275" y="5149219"/>
                  </a:lnTo>
                  <a:cubicBezTo>
                    <a:pt x="8368736" y="5149219"/>
                    <a:pt x="8514543" y="5027026"/>
                    <a:pt x="8514543" y="4876721"/>
                  </a:cubicBezTo>
                  <a:lnTo>
                    <a:pt x="8514543" y="358809"/>
                  </a:lnTo>
                  <a:cubicBezTo>
                    <a:pt x="8514543" y="208504"/>
                    <a:pt x="8368736" y="86311"/>
                    <a:pt x="8188275" y="86311"/>
                  </a:cubicBezTo>
                  <a:lnTo>
                    <a:pt x="429053" y="86311"/>
                  </a:lnTo>
                  <a:lnTo>
                    <a:pt x="429053" y="43156"/>
                  </a:lnTo>
                  <a:lnTo>
                    <a:pt x="429053" y="86311"/>
                  </a:lnTo>
                  <a:cubicBezTo>
                    <a:pt x="248592" y="86311"/>
                    <a:pt x="102785" y="208504"/>
                    <a:pt x="102785" y="358809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25273" y="2895396"/>
            <a:ext cx="5999395" cy="5636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Расширенное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окно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предпросмотра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Фиксация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основного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вложения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и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основной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версии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Редактирование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файлов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в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браузере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Редактирование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файлов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онлайн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ru-RU" sz="2100" dirty="0">
                <a:solidFill>
                  <a:srgbClr val="313B4D"/>
                </a:solidFill>
                <a:latin typeface="Rubik"/>
              </a:rPr>
              <a:t>с помощью сервисов </a:t>
            </a:r>
            <a:r>
              <a:rPr lang="ru-RU" sz="2100" b="1" u="sng" dirty="0">
                <a:solidFill>
                  <a:srgbClr val="313B4D"/>
                </a:solidFill>
                <a:latin typeface="Rubik"/>
              </a:rPr>
              <a:t>Яндекс 360 или </a:t>
            </a:r>
            <a:r>
              <a:rPr lang="en-US" sz="2100" b="1" u="sng" dirty="0">
                <a:solidFill>
                  <a:srgbClr val="313B4D"/>
                </a:solidFill>
                <a:latin typeface="Rubik"/>
              </a:rPr>
              <a:t>MS OneDrive</a:t>
            </a:r>
            <a:r>
              <a:rPr lang="ru-RU" sz="2100" b="1" u="sng" dirty="0">
                <a:solidFill>
                  <a:srgbClr val="313B4D"/>
                </a:solidFill>
                <a:latin typeface="Rubik"/>
              </a:rPr>
              <a:t>, </a:t>
            </a:r>
            <a:r>
              <a:rPr lang="en-US" sz="2100" b="1" u="sng" dirty="0">
                <a:solidFill>
                  <a:srgbClr val="313B4D"/>
                </a:solidFill>
                <a:latin typeface="Rubik"/>
              </a:rPr>
              <a:t>Only Office </a:t>
            </a:r>
            <a:r>
              <a:rPr lang="ru-RU" sz="2100" b="1" u="sng" dirty="0">
                <a:solidFill>
                  <a:srgbClr val="313B4D"/>
                </a:solidFill>
                <a:latin typeface="Rubik"/>
              </a:rPr>
              <a:t>(через </a:t>
            </a:r>
            <a:r>
              <a:rPr lang="en-US" sz="2100" b="1" u="sng" dirty="0" err="1">
                <a:solidFill>
                  <a:srgbClr val="313B4D"/>
                </a:solidFill>
                <a:latin typeface="Rubik"/>
              </a:rPr>
              <a:t>Nextcloud</a:t>
            </a:r>
            <a:r>
              <a:rPr lang="en-US" sz="2100" b="1" u="sng" dirty="0">
                <a:solidFill>
                  <a:srgbClr val="313B4D"/>
                </a:solidFill>
                <a:latin typeface="Rubik"/>
              </a:rPr>
              <a:t>)</a:t>
            </a:r>
            <a:r>
              <a:rPr lang="ru-RU" sz="2100" b="1" u="sng" dirty="0">
                <a:solidFill>
                  <a:srgbClr val="313B4D"/>
                </a:solidFill>
                <a:latin typeface="Rubik"/>
              </a:rPr>
              <a:t> </a:t>
            </a:r>
            <a:r>
              <a:rPr lang="ru-RU" sz="2100" dirty="0">
                <a:solidFill>
                  <a:srgbClr val="313B4D"/>
                </a:solidFill>
                <a:latin typeface="Rubik"/>
              </a:rPr>
              <a:t>Редактирование файлов офлайн с помощью 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MS Word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Сравнение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версий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файлов</a:t>
            </a:r>
            <a:r>
              <a:rPr lang="ru-BY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MS Word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Размещение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файлов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 в </a:t>
            </a:r>
            <a:r>
              <a:rPr lang="ru-RU" sz="2100" dirty="0">
                <a:solidFill>
                  <a:srgbClr val="313B4D"/>
                </a:solidFill>
                <a:latin typeface="Rubik"/>
              </a:rPr>
              <a:t>БД, внешних папках, 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S3</a:t>
            </a:r>
            <a:r>
              <a:rPr lang="ru-RU" sz="2100" dirty="0">
                <a:solidFill>
                  <a:srgbClr val="313B4D"/>
                </a:solidFill>
                <a:latin typeface="Rubik"/>
              </a:rPr>
              <a:t> -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хранилищах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и SharePoint</a:t>
            </a:r>
          </a:p>
        </p:txBody>
      </p:sp>
      <p:sp>
        <p:nvSpPr>
          <p:cNvPr id="12" name="TextBox 22"/>
          <p:cNvSpPr txBox="1"/>
          <p:nvPr/>
        </p:nvSpPr>
        <p:spPr>
          <a:xfrm>
            <a:off x="1028700" y="580551"/>
            <a:ext cx="4170577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Работа с</a:t>
            </a:r>
          </a:p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файлами</a:t>
            </a:r>
          </a:p>
        </p:txBody>
      </p:sp>
      <p:sp>
        <p:nvSpPr>
          <p:cNvPr id="7" name="AutoShape 10"/>
          <p:cNvSpPr/>
          <p:nvPr/>
        </p:nvSpPr>
        <p:spPr>
          <a:xfrm>
            <a:off x="-2765639" y="2277691"/>
            <a:ext cx="5086777" cy="4762"/>
          </a:xfrm>
          <a:prstGeom prst="line">
            <a:avLst/>
          </a:prstGeom>
          <a:ln w="123825" cap="rnd">
            <a:solidFill>
              <a:srgbClr val="1678B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4"/>
          <p:cNvSpPr/>
          <p:nvPr/>
        </p:nvSpPr>
        <p:spPr>
          <a:xfrm>
            <a:off x="7602862" y="2895396"/>
            <a:ext cx="9786710" cy="5946141"/>
          </a:xfrm>
          <a:custGeom>
            <a:avLst/>
            <a:gdLst/>
            <a:ahLst/>
            <a:cxnLst/>
            <a:rect l="l" t="t" r="r" b="b"/>
            <a:pathLst>
              <a:path w="8617327" h="5235655">
                <a:moveTo>
                  <a:pt x="0" y="358809"/>
                </a:moveTo>
                <a:cubicBezTo>
                  <a:pt x="0" y="160539"/>
                  <a:pt x="192354" y="0"/>
                  <a:pt x="429053" y="0"/>
                </a:cubicBezTo>
                <a:lnTo>
                  <a:pt x="8188275" y="0"/>
                </a:lnTo>
                <a:lnTo>
                  <a:pt x="8188275" y="43156"/>
                </a:lnTo>
                <a:lnTo>
                  <a:pt x="8188275" y="0"/>
                </a:lnTo>
                <a:cubicBezTo>
                  <a:pt x="8424974" y="0"/>
                  <a:pt x="8617327" y="160539"/>
                  <a:pt x="8617327" y="358809"/>
                </a:cubicBezTo>
                <a:lnTo>
                  <a:pt x="8565935" y="358809"/>
                </a:lnTo>
                <a:lnTo>
                  <a:pt x="8617327" y="358809"/>
                </a:lnTo>
                <a:lnTo>
                  <a:pt x="8617327" y="4876721"/>
                </a:lnTo>
                <a:lnTo>
                  <a:pt x="8565935" y="4876721"/>
                </a:lnTo>
                <a:lnTo>
                  <a:pt x="8617327" y="4876721"/>
                </a:lnTo>
                <a:cubicBezTo>
                  <a:pt x="8617327" y="5075114"/>
                  <a:pt x="8424974" y="5235530"/>
                  <a:pt x="8188275" y="5235530"/>
                </a:cubicBezTo>
                <a:lnTo>
                  <a:pt x="8188275" y="5192375"/>
                </a:lnTo>
                <a:lnTo>
                  <a:pt x="8188275" y="5235530"/>
                </a:lnTo>
                <a:lnTo>
                  <a:pt x="429053" y="5235530"/>
                </a:lnTo>
                <a:lnTo>
                  <a:pt x="429053" y="5192375"/>
                </a:lnTo>
                <a:lnTo>
                  <a:pt x="429053" y="5235530"/>
                </a:lnTo>
                <a:cubicBezTo>
                  <a:pt x="192354" y="5235655"/>
                  <a:pt x="0" y="5075114"/>
                  <a:pt x="0" y="4876721"/>
                </a:cubicBezTo>
                <a:lnTo>
                  <a:pt x="0" y="358809"/>
                </a:lnTo>
                <a:lnTo>
                  <a:pt x="51392" y="358809"/>
                </a:lnTo>
                <a:lnTo>
                  <a:pt x="0" y="358809"/>
                </a:lnTo>
                <a:moveTo>
                  <a:pt x="102785" y="358809"/>
                </a:moveTo>
                <a:lnTo>
                  <a:pt x="102785" y="4876721"/>
                </a:lnTo>
                <a:lnTo>
                  <a:pt x="51392" y="4876721"/>
                </a:lnTo>
                <a:lnTo>
                  <a:pt x="102785" y="4876721"/>
                </a:lnTo>
                <a:cubicBezTo>
                  <a:pt x="102785" y="5027026"/>
                  <a:pt x="248592" y="5149219"/>
                  <a:pt x="429053" y="5149219"/>
                </a:cubicBezTo>
                <a:lnTo>
                  <a:pt x="8188275" y="5149219"/>
                </a:lnTo>
                <a:cubicBezTo>
                  <a:pt x="8368736" y="5149219"/>
                  <a:pt x="8514543" y="5027026"/>
                  <a:pt x="8514543" y="4876721"/>
                </a:cubicBezTo>
                <a:lnTo>
                  <a:pt x="8514543" y="358809"/>
                </a:lnTo>
                <a:cubicBezTo>
                  <a:pt x="8514543" y="208504"/>
                  <a:pt x="8368736" y="86311"/>
                  <a:pt x="8188275" y="86311"/>
                </a:cubicBezTo>
                <a:lnTo>
                  <a:pt x="429053" y="86311"/>
                </a:lnTo>
                <a:lnTo>
                  <a:pt x="429053" y="43156"/>
                </a:lnTo>
                <a:lnTo>
                  <a:pt x="429053" y="86311"/>
                </a:lnTo>
                <a:cubicBezTo>
                  <a:pt x="248592" y="86311"/>
                  <a:pt x="102785" y="208504"/>
                  <a:pt x="102785" y="358809"/>
                </a:cubicBezTo>
                <a:close/>
              </a:path>
            </a:pathLst>
          </a:custGeom>
          <a:solidFill>
            <a:srgbClr val="BFBFBF"/>
          </a:solid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5A0441-DA53-14A0-0501-771C3BF3A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599" y="2990154"/>
            <a:ext cx="9650010" cy="5292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725273" y="2876346"/>
            <a:ext cx="5999395" cy="3738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Подписание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документов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электронной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цифровой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подписью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Передача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 на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подписание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документов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через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настройку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маршрутов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Проверка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подписи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контрагентов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Готовая интеграция с </a:t>
            </a:r>
            <a:r>
              <a:rPr lang="ru-RU" sz="2100" err="1">
                <a:solidFill>
                  <a:srgbClr val="313B4D"/>
                </a:solidFill>
                <a:latin typeface="Rubik"/>
              </a:rPr>
              <a:t>Диадок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Работа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с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другими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сервисами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ЭДО,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благодаря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роумингу</a:t>
            </a:r>
            <a:endParaRPr lang="en-US" sz="2100">
              <a:solidFill>
                <a:srgbClr val="313B4D"/>
              </a:solidFill>
              <a:latin typeface="Rubik"/>
            </a:endParaRPr>
          </a:p>
        </p:txBody>
      </p:sp>
      <p:sp>
        <p:nvSpPr>
          <p:cNvPr id="9" name="TextBox 22"/>
          <p:cNvSpPr txBox="1"/>
          <p:nvPr/>
        </p:nvSpPr>
        <p:spPr>
          <a:xfrm>
            <a:off x="1028700" y="580551"/>
            <a:ext cx="6422452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Юридически значимый документооборот</a:t>
            </a:r>
          </a:p>
        </p:txBody>
      </p:sp>
      <p:sp>
        <p:nvSpPr>
          <p:cNvPr id="8" name="AutoShape 10"/>
          <p:cNvSpPr/>
          <p:nvPr/>
        </p:nvSpPr>
        <p:spPr>
          <a:xfrm>
            <a:off x="-2765639" y="2277691"/>
            <a:ext cx="5086777" cy="4762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2"/>
          <p:cNvGrpSpPr/>
          <p:nvPr/>
        </p:nvGrpSpPr>
        <p:grpSpPr>
          <a:xfrm>
            <a:off x="7596188" y="2876346"/>
            <a:ext cx="9786754" cy="5946071"/>
            <a:chOff x="0" y="0"/>
            <a:chExt cx="8617365" cy="5235593"/>
          </a:xfrm>
        </p:grpSpPr>
        <p:sp>
          <p:nvSpPr>
            <p:cNvPr id="10" name="Freeform 3"/>
            <p:cNvSpPr/>
            <p:nvPr/>
          </p:nvSpPr>
          <p:spPr>
            <a:xfrm>
              <a:off x="51392" y="43156"/>
              <a:ext cx="8514543" cy="5149219"/>
            </a:xfrm>
            <a:custGeom>
              <a:avLst/>
              <a:gdLst/>
              <a:ahLst/>
              <a:cxnLst/>
              <a:rect l="l" t="t" r="r" b="b"/>
              <a:pathLst>
                <a:path w="8514543" h="5149219">
                  <a:moveTo>
                    <a:pt x="0" y="315653"/>
                  </a:moveTo>
                  <a:cubicBezTo>
                    <a:pt x="0" y="141304"/>
                    <a:pt x="169155" y="0"/>
                    <a:pt x="377661" y="0"/>
                  </a:cubicBezTo>
                  <a:lnTo>
                    <a:pt x="8136883" y="0"/>
                  </a:lnTo>
                  <a:cubicBezTo>
                    <a:pt x="8345537" y="0"/>
                    <a:pt x="8514543" y="141304"/>
                    <a:pt x="8514543" y="315653"/>
                  </a:cubicBezTo>
                  <a:lnTo>
                    <a:pt x="8514543" y="4833565"/>
                  </a:lnTo>
                  <a:cubicBezTo>
                    <a:pt x="8514543" y="5007915"/>
                    <a:pt x="8345390" y="5149219"/>
                    <a:pt x="8136883" y="5149219"/>
                  </a:cubicBezTo>
                  <a:lnTo>
                    <a:pt x="377661" y="5149219"/>
                  </a:lnTo>
                  <a:cubicBezTo>
                    <a:pt x="169008" y="5149219"/>
                    <a:pt x="0" y="5007915"/>
                    <a:pt x="0" y="4833565"/>
                  </a:cubicBezTo>
                  <a:close/>
                </a:path>
              </a:pathLst>
            </a:custGeom>
            <a:blipFill>
              <a:blip r:embed="rId2"/>
              <a:stretch>
                <a:fillRect l="-12600" r="-12600"/>
              </a:stretch>
            </a:blipFill>
          </p:spPr>
        </p:sp>
        <p:sp>
          <p:nvSpPr>
            <p:cNvPr id="12" name="Freeform 4"/>
            <p:cNvSpPr/>
            <p:nvPr/>
          </p:nvSpPr>
          <p:spPr>
            <a:xfrm>
              <a:off x="0" y="0"/>
              <a:ext cx="8617327" cy="5235655"/>
            </a:xfrm>
            <a:custGeom>
              <a:avLst/>
              <a:gdLst/>
              <a:ahLst/>
              <a:cxnLst/>
              <a:rect l="l" t="t" r="r" b="b"/>
              <a:pathLst>
                <a:path w="8617327" h="5235655">
                  <a:moveTo>
                    <a:pt x="0" y="358809"/>
                  </a:moveTo>
                  <a:cubicBezTo>
                    <a:pt x="0" y="160539"/>
                    <a:pt x="192354" y="0"/>
                    <a:pt x="429053" y="0"/>
                  </a:cubicBezTo>
                  <a:lnTo>
                    <a:pt x="8188275" y="0"/>
                  </a:lnTo>
                  <a:lnTo>
                    <a:pt x="8188275" y="43156"/>
                  </a:lnTo>
                  <a:lnTo>
                    <a:pt x="8188275" y="0"/>
                  </a:lnTo>
                  <a:cubicBezTo>
                    <a:pt x="8424974" y="0"/>
                    <a:pt x="8617327" y="160539"/>
                    <a:pt x="8617327" y="358809"/>
                  </a:cubicBezTo>
                  <a:lnTo>
                    <a:pt x="8565935" y="358809"/>
                  </a:lnTo>
                  <a:lnTo>
                    <a:pt x="8617327" y="358809"/>
                  </a:lnTo>
                  <a:lnTo>
                    <a:pt x="8617327" y="4876721"/>
                  </a:lnTo>
                  <a:lnTo>
                    <a:pt x="8565935" y="4876721"/>
                  </a:lnTo>
                  <a:lnTo>
                    <a:pt x="8617327" y="4876721"/>
                  </a:lnTo>
                  <a:cubicBezTo>
                    <a:pt x="8617327" y="5075114"/>
                    <a:pt x="8424974" y="5235530"/>
                    <a:pt x="8188275" y="5235530"/>
                  </a:cubicBezTo>
                  <a:lnTo>
                    <a:pt x="8188275" y="5192375"/>
                  </a:lnTo>
                  <a:lnTo>
                    <a:pt x="8188275" y="5235530"/>
                  </a:lnTo>
                  <a:lnTo>
                    <a:pt x="429053" y="5235530"/>
                  </a:lnTo>
                  <a:lnTo>
                    <a:pt x="429053" y="5192375"/>
                  </a:lnTo>
                  <a:lnTo>
                    <a:pt x="429053" y="5235530"/>
                  </a:lnTo>
                  <a:cubicBezTo>
                    <a:pt x="192354" y="5235655"/>
                    <a:pt x="0" y="5075114"/>
                    <a:pt x="0" y="4876721"/>
                  </a:cubicBezTo>
                  <a:lnTo>
                    <a:pt x="0" y="358809"/>
                  </a:lnTo>
                  <a:lnTo>
                    <a:pt x="51392" y="358809"/>
                  </a:lnTo>
                  <a:lnTo>
                    <a:pt x="0" y="358809"/>
                  </a:lnTo>
                  <a:moveTo>
                    <a:pt x="102785" y="358809"/>
                  </a:moveTo>
                  <a:lnTo>
                    <a:pt x="102785" y="4876721"/>
                  </a:lnTo>
                  <a:lnTo>
                    <a:pt x="51392" y="4876721"/>
                  </a:lnTo>
                  <a:lnTo>
                    <a:pt x="102785" y="4876721"/>
                  </a:lnTo>
                  <a:cubicBezTo>
                    <a:pt x="102785" y="5027026"/>
                    <a:pt x="248592" y="5149219"/>
                    <a:pt x="429053" y="5149219"/>
                  </a:cubicBezTo>
                  <a:lnTo>
                    <a:pt x="8188275" y="5149219"/>
                  </a:lnTo>
                  <a:cubicBezTo>
                    <a:pt x="8368736" y="5149219"/>
                    <a:pt x="8514543" y="5027026"/>
                    <a:pt x="8514543" y="4876721"/>
                  </a:cubicBezTo>
                  <a:lnTo>
                    <a:pt x="8514543" y="358809"/>
                  </a:lnTo>
                  <a:cubicBezTo>
                    <a:pt x="8514543" y="208504"/>
                    <a:pt x="8368736" y="86311"/>
                    <a:pt x="8188275" y="86311"/>
                  </a:cubicBezTo>
                  <a:lnTo>
                    <a:pt x="429053" y="86311"/>
                  </a:lnTo>
                  <a:lnTo>
                    <a:pt x="429053" y="43156"/>
                  </a:lnTo>
                  <a:lnTo>
                    <a:pt x="429053" y="86311"/>
                  </a:lnTo>
                  <a:cubicBezTo>
                    <a:pt x="248592" y="86311"/>
                    <a:pt x="102785" y="208504"/>
                    <a:pt x="102785" y="358809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7C278-0C5F-A28B-A69C-678710849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3"/>
          <a:stretch/>
        </p:blipFill>
        <p:spPr>
          <a:xfrm>
            <a:off x="7451152" y="2171809"/>
            <a:ext cx="9839052" cy="55289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6"/>
          <p:cNvSpPr txBox="1"/>
          <p:nvPr/>
        </p:nvSpPr>
        <p:spPr>
          <a:xfrm>
            <a:off x="590362" y="2876346"/>
            <a:ext cx="5999395" cy="3738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Передача доверенности совместно с подписью документа в Контур. </a:t>
            </a:r>
            <a:r>
              <a:rPr lang="ru-RU" sz="2100" err="1">
                <a:solidFill>
                  <a:srgbClr val="313B4D"/>
                </a:solidFill>
                <a:latin typeface="Rubik"/>
              </a:rPr>
              <a:t>Диадок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Возможность проверки валидности доверенности в ФНС  по кнопке в системе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Множественный состав МЧД для пользователей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Единый раздел для управления МЧД по сотрудникам компании</a:t>
            </a:r>
            <a:endParaRPr lang="en-US" sz="2100">
              <a:solidFill>
                <a:srgbClr val="313B4D"/>
              </a:solidFill>
              <a:latin typeface="Rubik"/>
            </a:endParaRPr>
          </a:p>
        </p:txBody>
      </p:sp>
      <p:sp>
        <p:nvSpPr>
          <p:cNvPr id="9" name="TextBox 22"/>
          <p:cNvSpPr txBox="1"/>
          <p:nvPr/>
        </p:nvSpPr>
        <p:spPr>
          <a:xfrm>
            <a:off x="1028700" y="580551"/>
            <a:ext cx="6422452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Машиночитаемая доверенность</a:t>
            </a:r>
          </a:p>
        </p:txBody>
      </p:sp>
      <p:sp>
        <p:nvSpPr>
          <p:cNvPr id="8" name="AutoShape 10"/>
          <p:cNvSpPr/>
          <p:nvPr/>
        </p:nvSpPr>
        <p:spPr>
          <a:xfrm>
            <a:off x="-2765639" y="2277691"/>
            <a:ext cx="5086777" cy="4762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4"/>
          <p:cNvSpPr/>
          <p:nvPr/>
        </p:nvSpPr>
        <p:spPr>
          <a:xfrm>
            <a:off x="7330190" y="2047482"/>
            <a:ext cx="10088380" cy="5762394"/>
          </a:xfrm>
          <a:custGeom>
            <a:avLst/>
            <a:gdLst/>
            <a:ahLst/>
            <a:cxnLst/>
            <a:rect l="l" t="t" r="r" b="b"/>
            <a:pathLst>
              <a:path w="8617327" h="5235655">
                <a:moveTo>
                  <a:pt x="0" y="358809"/>
                </a:moveTo>
                <a:cubicBezTo>
                  <a:pt x="0" y="160539"/>
                  <a:pt x="192354" y="0"/>
                  <a:pt x="429053" y="0"/>
                </a:cubicBezTo>
                <a:lnTo>
                  <a:pt x="8188275" y="0"/>
                </a:lnTo>
                <a:lnTo>
                  <a:pt x="8188275" y="43156"/>
                </a:lnTo>
                <a:lnTo>
                  <a:pt x="8188275" y="0"/>
                </a:lnTo>
                <a:cubicBezTo>
                  <a:pt x="8424974" y="0"/>
                  <a:pt x="8617327" y="160539"/>
                  <a:pt x="8617327" y="358809"/>
                </a:cubicBezTo>
                <a:lnTo>
                  <a:pt x="8565935" y="358809"/>
                </a:lnTo>
                <a:lnTo>
                  <a:pt x="8617327" y="358809"/>
                </a:lnTo>
                <a:lnTo>
                  <a:pt x="8617327" y="4876721"/>
                </a:lnTo>
                <a:lnTo>
                  <a:pt x="8565935" y="4876721"/>
                </a:lnTo>
                <a:lnTo>
                  <a:pt x="8617327" y="4876721"/>
                </a:lnTo>
                <a:cubicBezTo>
                  <a:pt x="8617327" y="5075114"/>
                  <a:pt x="8424974" y="5235530"/>
                  <a:pt x="8188275" y="5235530"/>
                </a:cubicBezTo>
                <a:lnTo>
                  <a:pt x="8188275" y="5192375"/>
                </a:lnTo>
                <a:lnTo>
                  <a:pt x="8188275" y="5235530"/>
                </a:lnTo>
                <a:lnTo>
                  <a:pt x="429053" y="5235530"/>
                </a:lnTo>
                <a:lnTo>
                  <a:pt x="429053" y="5192375"/>
                </a:lnTo>
                <a:lnTo>
                  <a:pt x="429053" y="5235530"/>
                </a:lnTo>
                <a:cubicBezTo>
                  <a:pt x="192354" y="5235655"/>
                  <a:pt x="0" y="5075114"/>
                  <a:pt x="0" y="4876721"/>
                </a:cubicBezTo>
                <a:lnTo>
                  <a:pt x="0" y="358809"/>
                </a:lnTo>
                <a:lnTo>
                  <a:pt x="51392" y="358809"/>
                </a:lnTo>
                <a:lnTo>
                  <a:pt x="0" y="358809"/>
                </a:lnTo>
                <a:moveTo>
                  <a:pt x="102785" y="358809"/>
                </a:moveTo>
                <a:lnTo>
                  <a:pt x="102785" y="4876721"/>
                </a:lnTo>
                <a:lnTo>
                  <a:pt x="51392" y="4876721"/>
                </a:lnTo>
                <a:lnTo>
                  <a:pt x="102785" y="4876721"/>
                </a:lnTo>
                <a:cubicBezTo>
                  <a:pt x="102785" y="5027026"/>
                  <a:pt x="248592" y="5149219"/>
                  <a:pt x="429053" y="5149219"/>
                </a:cubicBezTo>
                <a:lnTo>
                  <a:pt x="8188275" y="5149219"/>
                </a:lnTo>
                <a:cubicBezTo>
                  <a:pt x="8368736" y="5149219"/>
                  <a:pt x="8514543" y="5027026"/>
                  <a:pt x="8514543" y="4876721"/>
                </a:cubicBezTo>
                <a:lnTo>
                  <a:pt x="8514543" y="358809"/>
                </a:lnTo>
                <a:cubicBezTo>
                  <a:pt x="8514543" y="208504"/>
                  <a:pt x="8368736" y="86311"/>
                  <a:pt x="8188275" y="86311"/>
                </a:cubicBezTo>
                <a:lnTo>
                  <a:pt x="429053" y="86311"/>
                </a:lnTo>
                <a:lnTo>
                  <a:pt x="429053" y="43156"/>
                </a:lnTo>
                <a:lnTo>
                  <a:pt x="429053" y="86311"/>
                </a:lnTo>
                <a:cubicBezTo>
                  <a:pt x="248592" y="86311"/>
                  <a:pt x="102785" y="208504"/>
                  <a:pt x="102785" y="358809"/>
                </a:cubicBezTo>
                <a:close/>
              </a:path>
            </a:pathLst>
          </a:custGeom>
          <a:solidFill>
            <a:srgbClr val="BFBFBF"/>
          </a:solidFill>
        </p:spPr>
      </p:sp>
    </p:spTree>
    <p:extLst>
      <p:ext uri="{BB962C8B-B14F-4D97-AF65-F5344CB8AC3E}">
        <p14:creationId xmlns:p14="http://schemas.microsoft.com/office/powerpoint/2010/main" val="3497258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725273" y="2876346"/>
            <a:ext cx="5999395" cy="6585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 err="1">
                <a:solidFill>
                  <a:srgbClr val="313B4D"/>
                </a:solidFill>
                <a:latin typeface="Rubik"/>
              </a:rPr>
              <a:t>Мультиорганизационная</a:t>
            </a:r>
            <a:r>
              <a:rPr lang="ru-RU" sz="2100">
                <a:solidFill>
                  <a:srgbClr val="313B4D"/>
                </a:solidFill>
                <a:latin typeface="Rubik"/>
              </a:rPr>
              <a:t> структура интеграции с Контур. </a:t>
            </a:r>
            <a:r>
              <a:rPr lang="ru-RU" sz="2100" err="1">
                <a:solidFill>
                  <a:srgbClr val="313B4D"/>
                </a:solidFill>
                <a:latin typeface="Rubik"/>
              </a:rPr>
              <a:t>Диадок</a:t>
            </a:r>
            <a:endParaRPr lang="ru-RU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Подписание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документов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электронной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цифровой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подписью</a:t>
            </a:r>
            <a:r>
              <a:rPr lang="ru-RU" sz="2100">
                <a:solidFill>
                  <a:srgbClr val="313B4D"/>
                </a:solidFill>
                <a:latin typeface="Rubik"/>
              </a:rPr>
              <a:t> с выбором необходимой организации для исходящего документа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Передача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 на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подписание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документов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через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настройку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маршрутов</a:t>
            </a:r>
            <a:r>
              <a:rPr lang="ru-RU" sz="2100">
                <a:solidFill>
                  <a:srgbClr val="313B4D"/>
                </a:solidFill>
                <a:latin typeface="Rubik"/>
              </a:rPr>
              <a:t> с выбором необходимой организации для исходящего документа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Проверка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подписи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контрагентов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Готовая интеграция с </a:t>
            </a:r>
            <a:r>
              <a:rPr lang="ru-RU" sz="2100" err="1">
                <a:solidFill>
                  <a:srgbClr val="313B4D"/>
                </a:solidFill>
                <a:latin typeface="Rubik"/>
              </a:rPr>
              <a:t>Диадок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Работа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с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другими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сервисами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ЭДО,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благодаря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роумингу</a:t>
            </a:r>
            <a:endParaRPr lang="en-US" sz="2100">
              <a:solidFill>
                <a:srgbClr val="313B4D"/>
              </a:solidFill>
              <a:latin typeface="Rubik"/>
            </a:endParaRPr>
          </a:p>
        </p:txBody>
      </p:sp>
      <p:sp>
        <p:nvSpPr>
          <p:cNvPr id="9" name="TextBox 22"/>
          <p:cNvSpPr txBox="1"/>
          <p:nvPr/>
        </p:nvSpPr>
        <p:spPr>
          <a:xfrm>
            <a:off x="1028700" y="580551"/>
            <a:ext cx="7890448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Расширенная интеграция с Контур. </a:t>
            </a:r>
            <a:r>
              <a:rPr lang="ru-RU" sz="4500" err="1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Диадок</a:t>
            </a:r>
            <a:endParaRPr lang="ru-RU" sz="450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8" name="AutoShape 10"/>
          <p:cNvSpPr/>
          <p:nvPr/>
        </p:nvSpPr>
        <p:spPr>
          <a:xfrm>
            <a:off x="-2765639" y="2277691"/>
            <a:ext cx="5086777" cy="4762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4"/>
          <p:cNvSpPr/>
          <p:nvPr/>
        </p:nvSpPr>
        <p:spPr>
          <a:xfrm>
            <a:off x="7596188" y="2876347"/>
            <a:ext cx="9786711" cy="5946140"/>
          </a:xfrm>
          <a:custGeom>
            <a:avLst/>
            <a:gdLst/>
            <a:ahLst/>
            <a:cxnLst/>
            <a:rect l="l" t="t" r="r" b="b"/>
            <a:pathLst>
              <a:path w="8617327" h="5235655">
                <a:moveTo>
                  <a:pt x="0" y="358809"/>
                </a:moveTo>
                <a:cubicBezTo>
                  <a:pt x="0" y="160539"/>
                  <a:pt x="192354" y="0"/>
                  <a:pt x="429053" y="0"/>
                </a:cubicBezTo>
                <a:lnTo>
                  <a:pt x="8188275" y="0"/>
                </a:lnTo>
                <a:lnTo>
                  <a:pt x="8188275" y="43156"/>
                </a:lnTo>
                <a:lnTo>
                  <a:pt x="8188275" y="0"/>
                </a:lnTo>
                <a:cubicBezTo>
                  <a:pt x="8424974" y="0"/>
                  <a:pt x="8617327" y="160539"/>
                  <a:pt x="8617327" y="358809"/>
                </a:cubicBezTo>
                <a:lnTo>
                  <a:pt x="8565935" y="358809"/>
                </a:lnTo>
                <a:lnTo>
                  <a:pt x="8617327" y="358809"/>
                </a:lnTo>
                <a:lnTo>
                  <a:pt x="8617327" y="4876721"/>
                </a:lnTo>
                <a:lnTo>
                  <a:pt x="8565935" y="4876721"/>
                </a:lnTo>
                <a:lnTo>
                  <a:pt x="8617327" y="4876721"/>
                </a:lnTo>
                <a:cubicBezTo>
                  <a:pt x="8617327" y="5075114"/>
                  <a:pt x="8424974" y="5235530"/>
                  <a:pt x="8188275" y="5235530"/>
                </a:cubicBezTo>
                <a:lnTo>
                  <a:pt x="8188275" y="5192375"/>
                </a:lnTo>
                <a:lnTo>
                  <a:pt x="8188275" y="5235530"/>
                </a:lnTo>
                <a:lnTo>
                  <a:pt x="429053" y="5235530"/>
                </a:lnTo>
                <a:lnTo>
                  <a:pt x="429053" y="5192375"/>
                </a:lnTo>
                <a:lnTo>
                  <a:pt x="429053" y="5235530"/>
                </a:lnTo>
                <a:cubicBezTo>
                  <a:pt x="192354" y="5235655"/>
                  <a:pt x="0" y="5075114"/>
                  <a:pt x="0" y="4876721"/>
                </a:cubicBezTo>
                <a:lnTo>
                  <a:pt x="0" y="358809"/>
                </a:lnTo>
                <a:lnTo>
                  <a:pt x="51392" y="358809"/>
                </a:lnTo>
                <a:lnTo>
                  <a:pt x="0" y="358809"/>
                </a:lnTo>
                <a:moveTo>
                  <a:pt x="102785" y="358809"/>
                </a:moveTo>
                <a:lnTo>
                  <a:pt x="102785" y="4876721"/>
                </a:lnTo>
                <a:lnTo>
                  <a:pt x="51392" y="4876721"/>
                </a:lnTo>
                <a:lnTo>
                  <a:pt x="102785" y="4876721"/>
                </a:lnTo>
                <a:cubicBezTo>
                  <a:pt x="102785" y="5027026"/>
                  <a:pt x="248592" y="5149219"/>
                  <a:pt x="429053" y="5149219"/>
                </a:cubicBezTo>
                <a:lnTo>
                  <a:pt x="8188275" y="5149219"/>
                </a:lnTo>
                <a:cubicBezTo>
                  <a:pt x="8368736" y="5149219"/>
                  <a:pt x="8514543" y="5027026"/>
                  <a:pt x="8514543" y="4876721"/>
                </a:cubicBezTo>
                <a:lnTo>
                  <a:pt x="8514543" y="358809"/>
                </a:lnTo>
                <a:cubicBezTo>
                  <a:pt x="8514543" y="208504"/>
                  <a:pt x="8368736" y="86311"/>
                  <a:pt x="8188275" y="86311"/>
                </a:cubicBezTo>
                <a:lnTo>
                  <a:pt x="429053" y="86311"/>
                </a:lnTo>
                <a:lnTo>
                  <a:pt x="429053" y="43156"/>
                </a:lnTo>
                <a:lnTo>
                  <a:pt x="429053" y="86311"/>
                </a:lnTo>
                <a:cubicBezTo>
                  <a:pt x="248592" y="86311"/>
                  <a:pt x="102785" y="208504"/>
                  <a:pt x="102785" y="358809"/>
                </a:cubicBezTo>
                <a:close/>
              </a:path>
            </a:pathLst>
          </a:custGeom>
          <a:solidFill>
            <a:srgbClr val="BFBFBF"/>
          </a:solidFill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357BFD-362B-C31D-FB3C-05A085028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580" y="3132430"/>
            <a:ext cx="9640319" cy="5433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8134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/>
          <p:nvPr/>
        </p:nvSpPr>
        <p:spPr>
          <a:xfrm>
            <a:off x="1028700" y="2607130"/>
            <a:ext cx="5784414" cy="380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  <a:spcBef>
                <a:spcPct val="0"/>
              </a:spcBef>
            </a:pPr>
            <a:r>
              <a:rPr lang="ru-RU" sz="2500">
                <a:solidFill>
                  <a:srgbClr val="313B4D"/>
                </a:solidFill>
                <a:latin typeface="Rubik"/>
              </a:rPr>
              <a:t>Для руководителя</a:t>
            </a:r>
            <a:endParaRPr lang="en-US" sz="2500" u="none" strike="noStrike">
              <a:solidFill>
                <a:srgbClr val="313B4D"/>
              </a:solidFill>
              <a:latin typeface="Rubik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9422296" y="2607130"/>
            <a:ext cx="4831528" cy="380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  <a:spcBef>
                <a:spcPct val="0"/>
              </a:spcBef>
            </a:pPr>
            <a:r>
              <a:rPr lang="ru-RU" sz="2500" u="none" strike="noStrike">
                <a:solidFill>
                  <a:srgbClr val="313B4D"/>
                </a:solidFill>
                <a:latin typeface="Rubik"/>
              </a:rPr>
              <a:t>Для сотрудника</a:t>
            </a:r>
            <a:endParaRPr lang="en-US" sz="2500" u="none" strike="noStrike">
              <a:solidFill>
                <a:srgbClr val="313B4D"/>
              </a:solidFill>
              <a:latin typeface="Rubik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1028699" y="580551"/>
            <a:ext cx="5561227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Управление задачами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1028700" y="3495382"/>
            <a:ext cx="6534150" cy="5219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Быстрая постановка задач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Фиксация результатов и сроков выполнения заданий в системе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Мгновенная обратная связь об изменении статусов задачи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Контроль, декомпозиция и оперативная корректировка задач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Объективная аналитика по задачам и исполнительской дисциплине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Диаграмма </a:t>
            </a:r>
            <a:r>
              <a:rPr lang="ru-RU" sz="2100" err="1">
                <a:solidFill>
                  <a:srgbClr val="313B4D"/>
                </a:solidFill>
                <a:latin typeface="Rubik"/>
              </a:rPr>
              <a:t>Ганта</a:t>
            </a:r>
            <a:r>
              <a:rPr lang="ru-RU" sz="2100">
                <a:solidFill>
                  <a:srgbClr val="313B4D"/>
                </a:solidFill>
                <a:latin typeface="Rubik"/>
              </a:rPr>
              <a:t> для планирования ресурсов и анализа ситуации</a:t>
            </a:r>
          </a:p>
        </p:txBody>
      </p:sp>
      <p:sp>
        <p:nvSpPr>
          <p:cNvPr id="19" name="TextBox 11"/>
          <p:cNvSpPr txBox="1"/>
          <p:nvPr/>
        </p:nvSpPr>
        <p:spPr>
          <a:xfrm>
            <a:off x="9419719" y="3495382"/>
            <a:ext cx="6734681" cy="4244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Понятная постановка задачи и фиксация ожидаемого результата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Напоминания о новых задачах или скором сроке исполнения (даже находясь вне системы) 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Объективный учет загруженности сотрудника и сотрудников отдела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Учет трудоемкости поставленных задач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Показатели личной эффективности сотрудника</a:t>
            </a:r>
          </a:p>
          <a:p>
            <a:pPr>
              <a:lnSpc>
                <a:spcPts val="3450"/>
              </a:lnSpc>
            </a:pPr>
            <a:endParaRPr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Google Shape;556;p117">
            <a:extLst>
              <a:ext uri="{FF2B5EF4-FFF2-40B4-BE49-F238E27FC236}">
                <a16:creationId xmlns:a16="http://schemas.microsoft.com/office/drawing/2014/main" id="{0782947F-02AF-4D7D-9853-642E6E65641C}"/>
              </a:ext>
            </a:extLst>
          </p:cNvPr>
          <p:cNvSpPr txBox="1"/>
          <p:nvPr/>
        </p:nvSpPr>
        <p:spPr>
          <a:xfrm>
            <a:off x="1028700" y="3209084"/>
            <a:ext cx="7200000" cy="67101"/>
          </a:xfrm>
          <a:prstGeom prst="rect">
            <a:avLst/>
          </a:prstGeom>
          <a:solidFill>
            <a:srgbClr val="5CB85C"/>
          </a:solidFill>
          <a:ln>
            <a:solidFill>
              <a:srgbClr val="5CB85C"/>
            </a:solidFill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12" name="Google Shape;556;p117">
            <a:extLst>
              <a:ext uri="{FF2B5EF4-FFF2-40B4-BE49-F238E27FC236}">
                <a16:creationId xmlns:a16="http://schemas.microsoft.com/office/drawing/2014/main" id="{0782947F-02AF-4D7D-9853-642E6E65641C}"/>
              </a:ext>
            </a:extLst>
          </p:cNvPr>
          <p:cNvSpPr txBox="1"/>
          <p:nvPr/>
        </p:nvSpPr>
        <p:spPr>
          <a:xfrm>
            <a:off x="9419719" y="3208110"/>
            <a:ext cx="7200000" cy="67101"/>
          </a:xfrm>
          <a:prstGeom prst="rect">
            <a:avLst/>
          </a:prstGeom>
          <a:solidFill>
            <a:srgbClr val="1678B1"/>
          </a:solidFill>
          <a:ln>
            <a:solidFill>
              <a:srgbClr val="1678B1"/>
            </a:solidFill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25273" y="2895396"/>
            <a:ext cx="5572134" cy="232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Сотруднику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или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группе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Фиксация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ожидаемого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результата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в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задаче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Подчиненные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активности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Прием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в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работу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одной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кнопкой</a:t>
            </a:r>
            <a:endParaRPr lang="en-US" sz="2100">
              <a:solidFill>
                <a:srgbClr val="313B4D"/>
              </a:solidFill>
              <a:latin typeface="Rubik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1028700" y="580551"/>
            <a:ext cx="5637427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Быстрая постановка </a:t>
            </a:r>
          </a:p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и прием задач</a:t>
            </a:r>
          </a:p>
        </p:txBody>
      </p:sp>
      <p:sp>
        <p:nvSpPr>
          <p:cNvPr id="7" name="AutoShape 10"/>
          <p:cNvSpPr/>
          <p:nvPr/>
        </p:nvSpPr>
        <p:spPr>
          <a:xfrm>
            <a:off x="-2765639" y="2277691"/>
            <a:ext cx="5086777" cy="4762"/>
          </a:xfrm>
          <a:prstGeom prst="line">
            <a:avLst/>
          </a:prstGeom>
          <a:ln w="123825" cap="rnd">
            <a:solidFill>
              <a:srgbClr val="1678B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2"/>
          <p:cNvGrpSpPr/>
          <p:nvPr/>
        </p:nvGrpSpPr>
        <p:grpSpPr>
          <a:xfrm>
            <a:off x="7596188" y="2874963"/>
            <a:ext cx="9786754" cy="5946071"/>
            <a:chOff x="0" y="0"/>
            <a:chExt cx="8617365" cy="5235593"/>
          </a:xfrm>
        </p:grpSpPr>
        <p:sp>
          <p:nvSpPr>
            <p:cNvPr id="8" name="Freeform 3"/>
            <p:cNvSpPr/>
            <p:nvPr/>
          </p:nvSpPr>
          <p:spPr>
            <a:xfrm>
              <a:off x="51392" y="43156"/>
              <a:ext cx="8514543" cy="5149219"/>
            </a:xfrm>
            <a:custGeom>
              <a:avLst/>
              <a:gdLst/>
              <a:ahLst/>
              <a:cxnLst/>
              <a:rect l="l" t="t" r="r" b="b"/>
              <a:pathLst>
                <a:path w="8514543" h="5149219">
                  <a:moveTo>
                    <a:pt x="0" y="315653"/>
                  </a:moveTo>
                  <a:cubicBezTo>
                    <a:pt x="0" y="141304"/>
                    <a:pt x="169155" y="0"/>
                    <a:pt x="377661" y="0"/>
                  </a:cubicBezTo>
                  <a:lnTo>
                    <a:pt x="8136883" y="0"/>
                  </a:lnTo>
                  <a:cubicBezTo>
                    <a:pt x="8345537" y="0"/>
                    <a:pt x="8514543" y="141304"/>
                    <a:pt x="8514543" y="315653"/>
                  </a:cubicBezTo>
                  <a:lnTo>
                    <a:pt x="8514543" y="4833565"/>
                  </a:lnTo>
                  <a:cubicBezTo>
                    <a:pt x="8514543" y="5007915"/>
                    <a:pt x="8345390" y="5149219"/>
                    <a:pt x="8136883" y="5149219"/>
                  </a:cubicBezTo>
                  <a:lnTo>
                    <a:pt x="377661" y="5149219"/>
                  </a:lnTo>
                  <a:cubicBezTo>
                    <a:pt x="169008" y="5149219"/>
                    <a:pt x="0" y="5007915"/>
                    <a:pt x="0" y="4833565"/>
                  </a:cubicBezTo>
                  <a:close/>
                </a:path>
              </a:pathLst>
            </a:custGeom>
            <a:blipFill>
              <a:blip r:embed="rId2"/>
              <a:stretch>
                <a:fillRect l="-4504" r="-4504"/>
              </a:stretch>
            </a:blipFill>
          </p:spPr>
        </p:sp>
        <p:sp>
          <p:nvSpPr>
            <p:cNvPr id="10" name="Freeform 4"/>
            <p:cNvSpPr/>
            <p:nvPr/>
          </p:nvSpPr>
          <p:spPr>
            <a:xfrm>
              <a:off x="0" y="0"/>
              <a:ext cx="8617327" cy="5235655"/>
            </a:xfrm>
            <a:custGeom>
              <a:avLst/>
              <a:gdLst/>
              <a:ahLst/>
              <a:cxnLst/>
              <a:rect l="l" t="t" r="r" b="b"/>
              <a:pathLst>
                <a:path w="8617327" h="5235655">
                  <a:moveTo>
                    <a:pt x="0" y="358809"/>
                  </a:moveTo>
                  <a:cubicBezTo>
                    <a:pt x="0" y="160539"/>
                    <a:pt x="192354" y="0"/>
                    <a:pt x="429053" y="0"/>
                  </a:cubicBezTo>
                  <a:lnTo>
                    <a:pt x="8188275" y="0"/>
                  </a:lnTo>
                  <a:lnTo>
                    <a:pt x="8188275" y="43156"/>
                  </a:lnTo>
                  <a:lnTo>
                    <a:pt x="8188275" y="0"/>
                  </a:lnTo>
                  <a:cubicBezTo>
                    <a:pt x="8424974" y="0"/>
                    <a:pt x="8617327" y="160539"/>
                    <a:pt x="8617327" y="358809"/>
                  </a:cubicBezTo>
                  <a:lnTo>
                    <a:pt x="8565935" y="358809"/>
                  </a:lnTo>
                  <a:lnTo>
                    <a:pt x="8617327" y="358809"/>
                  </a:lnTo>
                  <a:lnTo>
                    <a:pt x="8617327" y="4876721"/>
                  </a:lnTo>
                  <a:lnTo>
                    <a:pt x="8565935" y="4876721"/>
                  </a:lnTo>
                  <a:lnTo>
                    <a:pt x="8617327" y="4876721"/>
                  </a:lnTo>
                  <a:cubicBezTo>
                    <a:pt x="8617327" y="5075114"/>
                    <a:pt x="8424974" y="5235530"/>
                    <a:pt x="8188275" y="5235530"/>
                  </a:cubicBezTo>
                  <a:lnTo>
                    <a:pt x="8188275" y="5192375"/>
                  </a:lnTo>
                  <a:lnTo>
                    <a:pt x="8188275" y="5235530"/>
                  </a:lnTo>
                  <a:lnTo>
                    <a:pt x="429053" y="5235530"/>
                  </a:lnTo>
                  <a:lnTo>
                    <a:pt x="429053" y="5192375"/>
                  </a:lnTo>
                  <a:lnTo>
                    <a:pt x="429053" y="5235530"/>
                  </a:lnTo>
                  <a:cubicBezTo>
                    <a:pt x="192354" y="5235655"/>
                    <a:pt x="0" y="5075114"/>
                    <a:pt x="0" y="4876721"/>
                  </a:cubicBezTo>
                  <a:lnTo>
                    <a:pt x="0" y="358809"/>
                  </a:lnTo>
                  <a:lnTo>
                    <a:pt x="51392" y="358809"/>
                  </a:lnTo>
                  <a:lnTo>
                    <a:pt x="0" y="358809"/>
                  </a:lnTo>
                  <a:moveTo>
                    <a:pt x="102785" y="358809"/>
                  </a:moveTo>
                  <a:lnTo>
                    <a:pt x="102785" y="4876721"/>
                  </a:lnTo>
                  <a:lnTo>
                    <a:pt x="51392" y="4876721"/>
                  </a:lnTo>
                  <a:lnTo>
                    <a:pt x="102785" y="4876721"/>
                  </a:lnTo>
                  <a:cubicBezTo>
                    <a:pt x="102785" y="5027026"/>
                    <a:pt x="248592" y="5149219"/>
                    <a:pt x="429053" y="5149219"/>
                  </a:cubicBezTo>
                  <a:lnTo>
                    <a:pt x="8188275" y="5149219"/>
                  </a:lnTo>
                  <a:cubicBezTo>
                    <a:pt x="8368736" y="5149219"/>
                    <a:pt x="8514543" y="5027026"/>
                    <a:pt x="8514543" y="4876721"/>
                  </a:cubicBezTo>
                  <a:lnTo>
                    <a:pt x="8514543" y="358809"/>
                  </a:lnTo>
                  <a:cubicBezTo>
                    <a:pt x="8514543" y="208504"/>
                    <a:pt x="8368736" y="86311"/>
                    <a:pt x="8188275" y="86311"/>
                  </a:cubicBezTo>
                  <a:lnTo>
                    <a:pt x="429053" y="86311"/>
                  </a:lnTo>
                  <a:lnTo>
                    <a:pt x="429053" y="43156"/>
                  </a:lnTo>
                  <a:lnTo>
                    <a:pt x="429053" y="86311"/>
                  </a:lnTo>
                  <a:cubicBezTo>
                    <a:pt x="248592" y="86311"/>
                    <a:pt x="102785" y="208504"/>
                    <a:pt x="102785" y="358809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895441" y="1625926"/>
            <a:ext cx="11761816" cy="925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800"/>
              </a:lnSpc>
              <a:spcBef>
                <a:spcPct val="0"/>
              </a:spcBef>
            </a:pPr>
            <a:r>
              <a:rPr lang="en-US" sz="6000" u="none" strike="noStrike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РАЗРАБОТЧИК ​И ИНТЕГРАТОР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63706" y="5013004"/>
            <a:ext cx="1749921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2</a:t>
            </a:r>
            <a:r>
              <a:rPr lang="ru-RU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1</a:t>
            </a:r>
            <a:r>
              <a:rPr lang="en-US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 </a:t>
            </a:r>
            <a:r>
              <a:rPr lang="ru-RU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год</a:t>
            </a:r>
            <a:r>
              <a:rPr lang="en-US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​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500" err="1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на</a:t>
            </a:r>
            <a:r>
              <a:rPr lang="en-US" sz="2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 </a:t>
            </a:r>
            <a:r>
              <a:rPr lang="en-US" sz="2500" err="1">
                <a:solidFill>
                  <a:srgbClr val="313B4D"/>
                </a:solidFill>
                <a:latin typeface="Rubik"/>
              </a:rPr>
              <a:t>рынке</a:t>
            </a:r>
            <a:r>
              <a:rPr lang="en-US" sz="2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 IT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14760" y="5013004"/>
            <a:ext cx="2344638" cy="791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3</a:t>
            </a:r>
            <a:r>
              <a:rPr lang="ru-RU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98</a:t>
            </a:r>
            <a:r>
              <a:rPr lang="en-US" sz="2500" b="1">
                <a:solidFill>
                  <a:srgbClr val="000000"/>
                </a:solidFill>
                <a:latin typeface="Rubik" panose="020B0604020202020204" charset="0"/>
                <a:cs typeface="Rubik" panose="020B0604020202020204" charset="0"/>
              </a:rPr>
              <a:t> </a:t>
            </a:r>
            <a:r>
              <a:rPr lang="en-US" sz="2500" err="1">
                <a:solidFill>
                  <a:srgbClr val="313B4D"/>
                </a:solidFill>
                <a:latin typeface="Rubik"/>
              </a:rPr>
              <a:t>проектов</a:t>
            </a:r>
            <a:endParaRPr lang="en-US" sz="2500">
              <a:solidFill>
                <a:srgbClr val="000000"/>
              </a:solidFill>
              <a:latin typeface="Rubik" panose="020B0604020202020204" charset="0"/>
              <a:cs typeface="Rubik" panose="020B0604020202020204" charset="0"/>
            </a:endParaRP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Rubik" panose="020B0604020202020204" charset="0"/>
                <a:cs typeface="Rubik" panose="020B0604020202020204" charset="0"/>
              </a:rPr>
              <a:t>в </a:t>
            </a:r>
            <a:r>
              <a:rPr lang="en-US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1</a:t>
            </a:r>
            <a:r>
              <a:rPr lang="ru-RU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2</a:t>
            </a:r>
            <a:r>
              <a:rPr lang="en-US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 </a:t>
            </a:r>
            <a:r>
              <a:rPr lang="en-US" sz="2500" err="1">
                <a:solidFill>
                  <a:srgbClr val="313B4D"/>
                </a:solidFill>
                <a:latin typeface="Rubik"/>
              </a:rPr>
              <a:t>странах</a:t>
            </a:r>
            <a:endParaRPr lang="en-US" sz="2500">
              <a:solidFill>
                <a:srgbClr val="313B4D"/>
              </a:solidFill>
              <a:latin typeface="Rubik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80527" y="5013004"/>
            <a:ext cx="2691731" cy="791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4</a:t>
            </a:r>
            <a:r>
              <a:rPr lang="ru-RU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2</a:t>
            </a:r>
            <a:r>
              <a:rPr lang="en-US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 </a:t>
            </a:r>
            <a:r>
              <a:rPr lang="en-US" sz="2500" err="1">
                <a:solidFill>
                  <a:srgbClr val="313B4D"/>
                </a:solidFill>
                <a:latin typeface="Rubik"/>
              </a:rPr>
              <a:t>эксперт</a:t>
            </a:r>
            <a:r>
              <a:rPr lang="ru-RU" sz="2500">
                <a:solidFill>
                  <a:srgbClr val="313B4D"/>
                </a:solidFill>
                <a:latin typeface="Rubik"/>
              </a:rPr>
              <a:t>а</a:t>
            </a:r>
            <a:r>
              <a:rPr lang="en-US" sz="2500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​</a:t>
            </a:r>
          </a:p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ru-RU" sz="2500" b="1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в 4</a:t>
            </a:r>
            <a:r>
              <a:rPr lang="en-US" sz="2500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 </a:t>
            </a:r>
            <a:r>
              <a:rPr lang="en-US" sz="2500" err="1">
                <a:solidFill>
                  <a:srgbClr val="313B4D"/>
                </a:solidFill>
                <a:latin typeface="Rubik"/>
              </a:rPr>
              <a:t>направления</a:t>
            </a:r>
            <a:r>
              <a:rPr lang="ru-RU" sz="2500">
                <a:solidFill>
                  <a:srgbClr val="313B4D"/>
                </a:solidFill>
                <a:latin typeface="Rubik"/>
              </a:rPr>
              <a:t>х</a:t>
            </a:r>
            <a:endParaRPr lang="en-US" sz="2500">
              <a:solidFill>
                <a:srgbClr val="313B4D"/>
              </a:solidFill>
              <a:latin typeface="Rubik"/>
            </a:endParaRPr>
          </a:p>
        </p:txBody>
      </p:sp>
      <p:sp>
        <p:nvSpPr>
          <p:cNvPr id="18" name="AutoShape 10"/>
          <p:cNvSpPr/>
          <p:nvPr/>
        </p:nvSpPr>
        <p:spPr>
          <a:xfrm>
            <a:off x="-1355939" y="2826116"/>
            <a:ext cx="5086777" cy="4762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6" b="37751"/>
          <a:stretch/>
        </p:blipFill>
        <p:spPr>
          <a:xfrm>
            <a:off x="9954570" y="3549926"/>
            <a:ext cx="3727256" cy="26218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7" t="17887" r="1"/>
          <a:stretch/>
        </p:blipFill>
        <p:spPr>
          <a:xfrm flipH="1">
            <a:off x="9957813" y="6146070"/>
            <a:ext cx="3746199" cy="22939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r="623" b="7061"/>
          <a:stretch/>
        </p:blipFill>
        <p:spPr>
          <a:xfrm>
            <a:off x="13679446" y="3549926"/>
            <a:ext cx="3451159" cy="25964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24948" r="-23" b="30106"/>
          <a:stretch/>
        </p:blipFill>
        <p:spPr>
          <a:xfrm>
            <a:off x="13679446" y="6140026"/>
            <a:ext cx="3451159" cy="229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18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25273" y="2876346"/>
            <a:ext cx="6094627" cy="4687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Статус-бар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для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наглядного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отслеживания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состояния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документа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Учет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рабочих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календарей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Напоминания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контролеру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и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ответственному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Возврат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задачи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на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доработку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Перенос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срока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активности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с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подтверждением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инициатором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Проверка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выполнения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задач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контролером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Автоматическое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закрытие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задачи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закрытии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подчиненных</a:t>
            </a:r>
            <a:endParaRPr lang="en-US" sz="2100">
              <a:solidFill>
                <a:srgbClr val="313B4D"/>
              </a:solidFill>
              <a:latin typeface="Rubik"/>
            </a:endParaRPr>
          </a:p>
        </p:txBody>
      </p:sp>
      <p:sp>
        <p:nvSpPr>
          <p:cNvPr id="9" name="TextBox 22"/>
          <p:cNvSpPr txBox="1"/>
          <p:nvPr/>
        </p:nvSpPr>
        <p:spPr>
          <a:xfrm>
            <a:off x="1028700" y="580551"/>
            <a:ext cx="4170577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Исполнение и </a:t>
            </a:r>
          </a:p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контроль задач</a:t>
            </a:r>
          </a:p>
        </p:txBody>
      </p:sp>
      <p:sp>
        <p:nvSpPr>
          <p:cNvPr id="7" name="AutoShape 10"/>
          <p:cNvSpPr/>
          <p:nvPr/>
        </p:nvSpPr>
        <p:spPr>
          <a:xfrm>
            <a:off x="-2765639" y="2277691"/>
            <a:ext cx="5086777" cy="4762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2"/>
          <p:cNvGrpSpPr/>
          <p:nvPr/>
        </p:nvGrpSpPr>
        <p:grpSpPr>
          <a:xfrm>
            <a:off x="7596188" y="2874963"/>
            <a:ext cx="9786754" cy="5946071"/>
            <a:chOff x="0" y="0"/>
            <a:chExt cx="8617365" cy="5235593"/>
          </a:xfrm>
        </p:grpSpPr>
        <p:sp>
          <p:nvSpPr>
            <p:cNvPr id="8" name="Freeform 3"/>
            <p:cNvSpPr/>
            <p:nvPr/>
          </p:nvSpPr>
          <p:spPr>
            <a:xfrm>
              <a:off x="51392" y="43156"/>
              <a:ext cx="8514543" cy="5149219"/>
            </a:xfrm>
            <a:custGeom>
              <a:avLst/>
              <a:gdLst/>
              <a:ahLst/>
              <a:cxnLst/>
              <a:rect l="l" t="t" r="r" b="b"/>
              <a:pathLst>
                <a:path w="8514543" h="5149219">
                  <a:moveTo>
                    <a:pt x="0" y="315653"/>
                  </a:moveTo>
                  <a:cubicBezTo>
                    <a:pt x="0" y="141304"/>
                    <a:pt x="169155" y="0"/>
                    <a:pt x="377661" y="0"/>
                  </a:cubicBezTo>
                  <a:lnTo>
                    <a:pt x="8136883" y="0"/>
                  </a:lnTo>
                  <a:cubicBezTo>
                    <a:pt x="8345537" y="0"/>
                    <a:pt x="8514543" y="141304"/>
                    <a:pt x="8514543" y="315653"/>
                  </a:cubicBezTo>
                  <a:lnTo>
                    <a:pt x="8514543" y="4833565"/>
                  </a:lnTo>
                  <a:cubicBezTo>
                    <a:pt x="8514543" y="5007915"/>
                    <a:pt x="8345390" y="5149219"/>
                    <a:pt x="8136883" y="5149219"/>
                  </a:cubicBezTo>
                  <a:lnTo>
                    <a:pt x="377661" y="5149219"/>
                  </a:lnTo>
                  <a:cubicBezTo>
                    <a:pt x="169008" y="5149219"/>
                    <a:pt x="0" y="5007915"/>
                    <a:pt x="0" y="4833565"/>
                  </a:cubicBezTo>
                  <a:close/>
                </a:path>
              </a:pathLst>
            </a:custGeom>
            <a:blipFill>
              <a:blip r:embed="rId2"/>
              <a:stretch>
                <a:fillRect l="-2165" r="-2165"/>
              </a:stretch>
            </a:blipFill>
          </p:spPr>
        </p:sp>
        <p:sp>
          <p:nvSpPr>
            <p:cNvPr id="10" name="Freeform 4"/>
            <p:cNvSpPr/>
            <p:nvPr/>
          </p:nvSpPr>
          <p:spPr>
            <a:xfrm>
              <a:off x="0" y="0"/>
              <a:ext cx="8617327" cy="5235655"/>
            </a:xfrm>
            <a:custGeom>
              <a:avLst/>
              <a:gdLst/>
              <a:ahLst/>
              <a:cxnLst/>
              <a:rect l="l" t="t" r="r" b="b"/>
              <a:pathLst>
                <a:path w="8617327" h="5235655">
                  <a:moveTo>
                    <a:pt x="0" y="358809"/>
                  </a:moveTo>
                  <a:cubicBezTo>
                    <a:pt x="0" y="160539"/>
                    <a:pt x="192354" y="0"/>
                    <a:pt x="429053" y="0"/>
                  </a:cubicBezTo>
                  <a:lnTo>
                    <a:pt x="8188275" y="0"/>
                  </a:lnTo>
                  <a:lnTo>
                    <a:pt x="8188275" y="43156"/>
                  </a:lnTo>
                  <a:lnTo>
                    <a:pt x="8188275" y="0"/>
                  </a:lnTo>
                  <a:cubicBezTo>
                    <a:pt x="8424974" y="0"/>
                    <a:pt x="8617327" y="160539"/>
                    <a:pt x="8617327" y="358809"/>
                  </a:cubicBezTo>
                  <a:lnTo>
                    <a:pt x="8565935" y="358809"/>
                  </a:lnTo>
                  <a:lnTo>
                    <a:pt x="8617327" y="358809"/>
                  </a:lnTo>
                  <a:lnTo>
                    <a:pt x="8617327" y="4876721"/>
                  </a:lnTo>
                  <a:lnTo>
                    <a:pt x="8565935" y="4876721"/>
                  </a:lnTo>
                  <a:lnTo>
                    <a:pt x="8617327" y="4876721"/>
                  </a:lnTo>
                  <a:cubicBezTo>
                    <a:pt x="8617327" y="5075114"/>
                    <a:pt x="8424974" y="5235530"/>
                    <a:pt x="8188275" y="5235530"/>
                  </a:cubicBezTo>
                  <a:lnTo>
                    <a:pt x="8188275" y="5192375"/>
                  </a:lnTo>
                  <a:lnTo>
                    <a:pt x="8188275" y="5235530"/>
                  </a:lnTo>
                  <a:lnTo>
                    <a:pt x="429053" y="5235530"/>
                  </a:lnTo>
                  <a:lnTo>
                    <a:pt x="429053" y="5192375"/>
                  </a:lnTo>
                  <a:lnTo>
                    <a:pt x="429053" y="5235530"/>
                  </a:lnTo>
                  <a:cubicBezTo>
                    <a:pt x="192354" y="5235655"/>
                    <a:pt x="0" y="5075114"/>
                    <a:pt x="0" y="4876721"/>
                  </a:cubicBezTo>
                  <a:lnTo>
                    <a:pt x="0" y="358809"/>
                  </a:lnTo>
                  <a:lnTo>
                    <a:pt x="51392" y="358809"/>
                  </a:lnTo>
                  <a:lnTo>
                    <a:pt x="0" y="358809"/>
                  </a:lnTo>
                  <a:moveTo>
                    <a:pt x="102785" y="358809"/>
                  </a:moveTo>
                  <a:lnTo>
                    <a:pt x="102785" y="4876721"/>
                  </a:lnTo>
                  <a:lnTo>
                    <a:pt x="51392" y="4876721"/>
                  </a:lnTo>
                  <a:lnTo>
                    <a:pt x="102785" y="4876721"/>
                  </a:lnTo>
                  <a:cubicBezTo>
                    <a:pt x="102785" y="5027026"/>
                    <a:pt x="248592" y="5149219"/>
                    <a:pt x="429053" y="5149219"/>
                  </a:cubicBezTo>
                  <a:lnTo>
                    <a:pt x="8188275" y="5149219"/>
                  </a:lnTo>
                  <a:cubicBezTo>
                    <a:pt x="8368736" y="5149219"/>
                    <a:pt x="8514543" y="5027026"/>
                    <a:pt x="8514543" y="4876721"/>
                  </a:cubicBezTo>
                  <a:lnTo>
                    <a:pt x="8514543" y="358809"/>
                  </a:lnTo>
                  <a:cubicBezTo>
                    <a:pt x="8514543" y="208504"/>
                    <a:pt x="8368736" y="86311"/>
                    <a:pt x="8188275" y="86311"/>
                  </a:cubicBezTo>
                  <a:lnTo>
                    <a:pt x="429053" y="86311"/>
                  </a:lnTo>
                  <a:lnTo>
                    <a:pt x="429053" y="43156"/>
                  </a:lnTo>
                  <a:lnTo>
                    <a:pt x="429053" y="86311"/>
                  </a:lnTo>
                  <a:cubicBezTo>
                    <a:pt x="248592" y="86311"/>
                    <a:pt x="102785" y="208504"/>
                    <a:pt x="102785" y="358809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3CABE-EE6F-90E2-F7BC-00881FFEA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2E1213-7CB1-980A-958F-F1CE7C29A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227" y="3012463"/>
            <a:ext cx="9537469" cy="4956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1390399D-8B7F-C4C1-3BBE-686D40F770BE}"/>
              </a:ext>
            </a:extLst>
          </p:cNvPr>
          <p:cNvSpPr txBox="1"/>
          <p:nvPr/>
        </p:nvSpPr>
        <p:spPr>
          <a:xfrm>
            <a:off x="725273" y="2895396"/>
            <a:ext cx="6396368" cy="5636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Отображение любого раздела в виде диаграммы Гантта по любым полям объекта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Масштабирование диаграммы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Возможность перехода в связанные записи из диаграммы с помощью мини-карточек и ссылок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Изменение сроков задач непосредственно в представлении диаграммы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Отображение в иерархическом представлении связанных документов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Отображение диаграммы в соответствии с настроенной фильтрацией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728D4E5F-2FA1-0ED6-79C5-79DBCAECC51B}"/>
              </a:ext>
            </a:extLst>
          </p:cNvPr>
          <p:cNvSpPr txBox="1"/>
          <p:nvPr/>
        </p:nvSpPr>
        <p:spPr>
          <a:xfrm>
            <a:off x="1028700" y="970946"/>
            <a:ext cx="563742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 dirty="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Диаграмма </a:t>
            </a:r>
            <a:r>
              <a:rPr lang="ru-RU" sz="4500" dirty="0" err="1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Ганта</a:t>
            </a:r>
            <a:endParaRPr lang="ru-RU" sz="4500" dirty="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FE1EBAB3-9413-D7D1-CBCF-060942E72D99}"/>
              </a:ext>
            </a:extLst>
          </p:cNvPr>
          <p:cNvSpPr/>
          <p:nvPr/>
        </p:nvSpPr>
        <p:spPr>
          <a:xfrm>
            <a:off x="-2765639" y="2277691"/>
            <a:ext cx="5086777" cy="4762"/>
          </a:xfrm>
          <a:prstGeom prst="line">
            <a:avLst/>
          </a:prstGeom>
          <a:ln w="123825" cap="rnd">
            <a:solidFill>
              <a:srgbClr val="1678B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C9B39B2E-352C-ABF2-F7B7-9D9ADDAECDC4}"/>
              </a:ext>
            </a:extLst>
          </p:cNvPr>
          <p:cNvSpPr/>
          <p:nvPr/>
        </p:nvSpPr>
        <p:spPr>
          <a:xfrm>
            <a:off x="7596188" y="2874963"/>
            <a:ext cx="9786711" cy="5946141"/>
          </a:xfrm>
          <a:custGeom>
            <a:avLst/>
            <a:gdLst/>
            <a:ahLst/>
            <a:cxnLst/>
            <a:rect l="l" t="t" r="r" b="b"/>
            <a:pathLst>
              <a:path w="8617327" h="5235655">
                <a:moveTo>
                  <a:pt x="0" y="358809"/>
                </a:moveTo>
                <a:cubicBezTo>
                  <a:pt x="0" y="160539"/>
                  <a:pt x="192354" y="0"/>
                  <a:pt x="429053" y="0"/>
                </a:cubicBezTo>
                <a:lnTo>
                  <a:pt x="8188275" y="0"/>
                </a:lnTo>
                <a:lnTo>
                  <a:pt x="8188275" y="43156"/>
                </a:lnTo>
                <a:lnTo>
                  <a:pt x="8188275" y="0"/>
                </a:lnTo>
                <a:cubicBezTo>
                  <a:pt x="8424974" y="0"/>
                  <a:pt x="8617327" y="160539"/>
                  <a:pt x="8617327" y="358809"/>
                </a:cubicBezTo>
                <a:lnTo>
                  <a:pt x="8565935" y="358809"/>
                </a:lnTo>
                <a:lnTo>
                  <a:pt x="8617327" y="358809"/>
                </a:lnTo>
                <a:lnTo>
                  <a:pt x="8617327" y="4876721"/>
                </a:lnTo>
                <a:lnTo>
                  <a:pt x="8565935" y="4876721"/>
                </a:lnTo>
                <a:lnTo>
                  <a:pt x="8617327" y="4876721"/>
                </a:lnTo>
                <a:cubicBezTo>
                  <a:pt x="8617327" y="5075114"/>
                  <a:pt x="8424974" y="5235530"/>
                  <a:pt x="8188275" y="5235530"/>
                </a:cubicBezTo>
                <a:lnTo>
                  <a:pt x="8188275" y="5192375"/>
                </a:lnTo>
                <a:lnTo>
                  <a:pt x="8188275" y="5235530"/>
                </a:lnTo>
                <a:lnTo>
                  <a:pt x="429053" y="5235530"/>
                </a:lnTo>
                <a:lnTo>
                  <a:pt x="429053" y="5192375"/>
                </a:lnTo>
                <a:lnTo>
                  <a:pt x="429053" y="5235530"/>
                </a:lnTo>
                <a:cubicBezTo>
                  <a:pt x="192354" y="5235655"/>
                  <a:pt x="0" y="5075114"/>
                  <a:pt x="0" y="4876721"/>
                </a:cubicBezTo>
                <a:lnTo>
                  <a:pt x="0" y="358809"/>
                </a:lnTo>
                <a:lnTo>
                  <a:pt x="51392" y="358809"/>
                </a:lnTo>
                <a:lnTo>
                  <a:pt x="0" y="358809"/>
                </a:lnTo>
                <a:moveTo>
                  <a:pt x="102785" y="358809"/>
                </a:moveTo>
                <a:lnTo>
                  <a:pt x="102785" y="4876721"/>
                </a:lnTo>
                <a:lnTo>
                  <a:pt x="51392" y="4876721"/>
                </a:lnTo>
                <a:lnTo>
                  <a:pt x="102785" y="4876721"/>
                </a:lnTo>
                <a:cubicBezTo>
                  <a:pt x="102785" y="5027026"/>
                  <a:pt x="248592" y="5149219"/>
                  <a:pt x="429053" y="5149219"/>
                </a:cubicBezTo>
                <a:lnTo>
                  <a:pt x="8188275" y="5149219"/>
                </a:lnTo>
                <a:cubicBezTo>
                  <a:pt x="8368736" y="5149219"/>
                  <a:pt x="8514543" y="5027026"/>
                  <a:pt x="8514543" y="4876721"/>
                </a:cubicBezTo>
                <a:lnTo>
                  <a:pt x="8514543" y="358809"/>
                </a:lnTo>
                <a:cubicBezTo>
                  <a:pt x="8514543" y="208504"/>
                  <a:pt x="8368736" y="86311"/>
                  <a:pt x="8188275" y="86311"/>
                </a:cubicBezTo>
                <a:lnTo>
                  <a:pt x="429053" y="86311"/>
                </a:lnTo>
                <a:lnTo>
                  <a:pt x="429053" y="43156"/>
                </a:lnTo>
                <a:lnTo>
                  <a:pt x="429053" y="86311"/>
                </a:lnTo>
                <a:cubicBezTo>
                  <a:pt x="248592" y="86311"/>
                  <a:pt x="102785" y="208504"/>
                  <a:pt x="102785" y="358809"/>
                </a:cubicBezTo>
                <a:close/>
              </a:path>
            </a:pathLst>
          </a:custGeom>
          <a:solidFill>
            <a:srgbClr val="BFBFBF"/>
          </a:solidFill>
        </p:spPr>
      </p:sp>
    </p:spTree>
    <p:extLst>
      <p:ext uri="{BB962C8B-B14F-4D97-AF65-F5344CB8AC3E}">
        <p14:creationId xmlns:p14="http://schemas.microsoft.com/office/powerpoint/2010/main" val="226000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9DCAD-874E-B136-41D2-5C805C459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243CE-FD03-FEFA-754A-C84C3C834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789" y="2957443"/>
            <a:ext cx="9694110" cy="4618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87FA767E-BA2F-FF8B-670E-DB5F08593047}"/>
              </a:ext>
            </a:extLst>
          </p:cNvPr>
          <p:cNvSpPr txBox="1"/>
          <p:nvPr/>
        </p:nvSpPr>
        <p:spPr>
          <a:xfrm>
            <a:off x="725273" y="2876346"/>
            <a:ext cx="6094627" cy="27896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Полное и частичное делегирование задач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Учет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рабоч</a:t>
            </a:r>
            <a:r>
              <a:rPr lang="ru-RU" sz="2100" dirty="0">
                <a:solidFill>
                  <a:srgbClr val="313B4D"/>
                </a:solidFill>
                <a:latin typeface="Rubik"/>
              </a:rPr>
              <a:t>его времени с привязкой к часовому поясу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Напоминания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контролеру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и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ответственному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Обратное делегирование (при частичном замещении)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B8C53150-089C-095D-8BC7-55A6CA4DB2D6}"/>
              </a:ext>
            </a:extLst>
          </p:cNvPr>
          <p:cNvSpPr txBox="1"/>
          <p:nvPr/>
        </p:nvSpPr>
        <p:spPr>
          <a:xfrm>
            <a:off x="1028700" y="580551"/>
            <a:ext cx="4170577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BY" sz="4500" dirty="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Делегирование задач</a:t>
            </a:r>
            <a:endParaRPr lang="ru-RU" sz="4500" dirty="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BE48BA3A-96EF-F556-B2A3-1176EB957EFB}"/>
              </a:ext>
            </a:extLst>
          </p:cNvPr>
          <p:cNvSpPr/>
          <p:nvPr/>
        </p:nvSpPr>
        <p:spPr>
          <a:xfrm>
            <a:off x="-2765639" y="2277691"/>
            <a:ext cx="5086777" cy="4762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1711F294-8E76-D877-1E56-D66F01CDF61A}"/>
              </a:ext>
            </a:extLst>
          </p:cNvPr>
          <p:cNvSpPr/>
          <p:nvPr/>
        </p:nvSpPr>
        <p:spPr>
          <a:xfrm>
            <a:off x="7596188" y="2874963"/>
            <a:ext cx="9786711" cy="5946141"/>
          </a:xfrm>
          <a:custGeom>
            <a:avLst/>
            <a:gdLst/>
            <a:ahLst/>
            <a:cxnLst/>
            <a:rect l="l" t="t" r="r" b="b"/>
            <a:pathLst>
              <a:path w="8617327" h="5235655">
                <a:moveTo>
                  <a:pt x="0" y="358809"/>
                </a:moveTo>
                <a:cubicBezTo>
                  <a:pt x="0" y="160539"/>
                  <a:pt x="192354" y="0"/>
                  <a:pt x="429053" y="0"/>
                </a:cubicBezTo>
                <a:lnTo>
                  <a:pt x="8188275" y="0"/>
                </a:lnTo>
                <a:lnTo>
                  <a:pt x="8188275" y="43156"/>
                </a:lnTo>
                <a:lnTo>
                  <a:pt x="8188275" y="0"/>
                </a:lnTo>
                <a:cubicBezTo>
                  <a:pt x="8424974" y="0"/>
                  <a:pt x="8617327" y="160539"/>
                  <a:pt x="8617327" y="358809"/>
                </a:cubicBezTo>
                <a:lnTo>
                  <a:pt x="8565935" y="358809"/>
                </a:lnTo>
                <a:lnTo>
                  <a:pt x="8617327" y="358809"/>
                </a:lnTo>
                <a:lnTo>
                  <a:pt x="8617327" y="4876721"/>
                </a:lnTo>
                <a:lnTo>
                  <a:pt x="8565935" y="4876721"/>
                </a:lnTo>
                <a:lnTo>
                  <a:pt x="8617327" y="4876721"/>
                </a:lnTo>
                <a:cubicBezTo>
                  <a:pt x="8617327" y="5075114"/>
                  <a:pt x="8424974" y="5235530"/>
                  <a:pt x="8188275" y="5235530"/>
                </a:cubicBezTo>
                <a:lnTo>
                  <a:pt x="8188275" y="5192375"/>
                </a:lnTo>
                <a:lnTo>
                  <a:pt x="8188275" y="5235530"/>
                </a:lnTo>
                <a:lnTo>
                  <a:pt x="429053" y="5235530"/>
                </a:lnTo>
                <a:lnTo>
                  <a:pt x="429053" y="5192375"/>
                </a:lnTo>
                <a:lnTo>
                  <a:pt x="429053" y="5235530"/>
                </a:lnTo>
                <a:cubicBezTo>
                  <a:pt x="192354" y="5235655"/>
                  <a:pt x="0" y="5075114"/>
                  <a:pt x="0" y="4876721"/>
                </a:cubicBezTo>
                <a:lnTo>
                  <a:pt x="0" y="358809"/>
                </a:lnTo>
                <a:lnTo>
                  <a:pt x="51392" y="358809"/>
                </a:lnTo>
                <a:lnTo>
                  <a:pt x="0" y="358809"/>
                </a:lnTo>
                <a:moveTo>
                  <a:pt x="102785" y="358809"/>
                </a:moveTo>
                <a:lnTo>
                  <a:pt x="102785" y="4876721"/>
                </a:lnTo>
                <a:lnTo>
                  <a:pt x="51392" y="4876721"/>
                </a:lnTo>
                <a:lnTo>
                  <a:pt x="102785" y="4876721"/>
                </a:lnTo>
                <a:cubicBezTo>
                  <a:pt x="102785" y="5027026"/>
                  <a:pt x="248592" y="5149219"/>
                  <a:pt x="429053" y="5149219"/>
                </a:cubicBezTo>
                <a:lnTo>
                  <a:pt x="8188275" y="5149219"/>
                </a:lnTo>
                <a:cubicBezTo>
                  <a:pt x="8368736" y="5149219"/>
                  <a:pt x="8514543" y="5027026"/>
                  <a:pt x="8514543" y="4876721"/>
                </a:cubicBezTo>
                <a:lnTo>
                  <a:pt x="8514543" y="358809"/>
                </a:lnTo>
                <a:cubicBezTo>
                  <a:pt x="8514543" y="208504"/>
                  <a:pt x="8368736" y="86311"/>
                  <a:pt x="8188275" y="86311"/>
                </a:cubicBezTo>
                <a:lnTo>
                  <a:pt x="429053" y="86311"/>
                </a:lnTo>
                <a:lnTo>
                  <a:pt x="429053" y="43156"/>
                </a:lnTo>
                <a:lnTo>
                  <a:pt x="429053" y="86311"/>
                </a:lnTo>
                <a:cubicBezTo>
                  <a:pt x="248592" y="86311"/>
                  <a:pt x="102785" y="208504"/>
                  <a:pt x="102785" y="358809"/>
                </a:cubicBezTo>
                <a:close/>
              </a:path>
            </a:pathLst>
          </a:custGeom>
          <a:solidFill>
            <a:srgbClr val="BFBFBF"/>
          </a:solidFill>
        </p:spPr>
      </p:sp>
    </p:spTree>
    <p:extLst>
      <p:ext uri="{BB962C8B-B14F-4D97-AF65-F5344CB8AC3E}">
        <p14:creationId xmlns:p14="http://schemas.microsoft.com/office/powerpoint/2010/main" val="117399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1C00D-E5F2-21D9-4FA5-071F44B84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474FFF-7AAD-3064-173A-4ACC75E83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286" y="2956168"/>
            <a:ext cx="9584514" cy="5041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7FAF78F2-A420-8869-07E8-A2ADE427DEDD}"/>
              </a:ext>
            </a:extLst>
          </p:cNvPr>
          <p:cNvSpPr txBox="1"/>
          <p:nvPr/>
        </p:nvSpPr>
        <p:spPr>
          <a:xfrm>
            <a:off x="725273" y="2876346"/>
            <a:ext cx="6094627" cy="37385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69874" lvl="1">
              <a:lnSpc>
                <a:spcPts val="3749"/>
              </a:lnSpc>
              <a:defRPr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Возможность автоматического переназначения текущих и вновь созданных активностей (полное замещение)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dirty="0" err="1">
                <a:solidFill>
                  <a:srgbClr val="313B4D"/>
                </a:solidFill>
                <a:latin typeface="Rubik"/>
              </a:rPr>
              <a:t>Учет</a:t>
            </a:r>
            <a:r>
              <a:rPr lang="en-US" sz="2100" dirty="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dirty="0" err="1">
                <a:solidFill>
                  <a:srgbClr val="313B4D"/>
                </a:solidFill>
                <a:latin typeface="Rubik"/>
              </a:rPr>
              <a:t>рабоч</a:t>
            </a:r>
            <a:r>
              <a:rPr lang="ru-RU" sz="2100" dirty="0">
                <a:solidFill>
                  <a:srgbClr val="313B4D"/>
                </a:solidFill>
                <a:latin typeface="Rubik"/>
              </a:rPr>
              <a:t>его времени с привязкой к часовому поясу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ru-RU" sz="2100" dirty="0">
                <a:solidFill>
                  <a:srgbClr val="313B4D"/>
                </a:solidFill>
                <a:latin typeface="Rubik"/>
              </a:rPr>
              <a:t>Передача текущих и новых активностей (созданных в рамках БП или маршрута документа)</a:t>
            </a:r>
            <a:endParaRPr lang="en-US" sz="2100" dirty="0">
              <a:solidFill>
                <a:srgbClr val="313B4D"/>
              </a:solidFill>
              <a:latin typeface="Rubik"/>
            </a:endParaRPr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C30AAF5A-D71A-2D13-9DE7-00B155830DA6}"/>
              </a:ext>
            </a:extLst>
          </p:cNvPr>
          <p:cNvSpPr txBox="1"/>
          <p:nvPr/>
        </p:nvSpPr>
        <p:spPr>
          <a:xfrm>
            <a:off x="1028700" y="580551"/>
            <a:ext cx="4170577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BY" sz="4500" dirty="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Замещение сотрудников</a:t>
            </a:r>
            <a:endParaRPr lang="ru-RU" sz="4500" dirty="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D4ED7269-A2C2-7057-2361-6ABBFAAB4230}"/>
              </a:ext>
            </a:extLst>
          </p:cNvPr>
          <p:cNvSpPr/>
          <p:nvPr/>
        </p:nvSpPr>
        <p:spPr>
          <a:xfrm>
            <a:off x="-2765639" y="2277691"/>
            <a:ext cx="5086777" cy="4762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8C98EFCC-0F83-127A-DFC5-F58CEFBE65B3}"/>
              </a:ext>
            </a:extLst>
          </p:cNvPr>
          <p:cNvSpPr/>
          <p:nvPr/>
        </p:nvSpPr>
        <p:spPr>
          <a:xfrm>
            <a:off x="7596188" y="2874963"/>
            <a:ext cx="9786711" cy="5946141"/>
          </a:xfrm>
          <a:custGeom>
            <a:avLst/>
            <a:gdLst/>
            <a:ahLst/>
            <a:cxnLst/>
            <a:rect l="l" t="t" r="r" b="b"/>
            <a:pathLst>
              <a:path w="8617327" h="5235655">
                <a:moveTo>
                  <a:pt x="0" y="358809"/>
                </a:moveTo>
                <a:cubicBezTo>
                  <a:pt x="0" y="160539"/>
                  <a:pt x="192354" y="0"/>
                  <a:pt x="429053" y="0"/>
                </a:cubicBezTo>
                <a:lnTo>
                  <a:pt x="8188275" y="0"/>
                </a:lnTo>
                <a:lnTo>
                  <a:pt x="8188275" y="43156"/>
                </a:lnTo>
                <a:lnTo>
                  <a:pt x="8188275" y="0"/>
                </a:lnTo>
                <a:cubicBezTo>
                  <a:pt x="8424974" y="0"/>
                  <a:pt x="8617327" y="160539"/>
                  <a:pt x="8617327" y="358809"/>
                </a:cubicBezTo>
                <a:lnTo>
                  <a:pt x="8565935" y="358809"/>
                </a:lnTo>
                <a:lnTo>
                  <a:pt x="8617327" y="358809"/>
                </a:lnTo>
                <a:lnTo>
                  <a:pt x="8617327" y="4876721"/>
                </a:lnTo>
                <a:lnTo>
                  <a:pt x="8565935" y="4876721"/>
                </a:lnTo>
                <a:lnTo>
                  <a:pt x="8617327" y="4876721"/>
                </a:lnTo>
                <a:cubicBezTo>
                  <a:pt x="8617327" y="5075114"/>
                  <a:pt x="8424974" y="5235530"/>
                  <a:pt x="8188275" y="5235530"/>
                </a:cubicBezTo>
                <a:lnTo>
                  <a:pt x="8188275" y="5192375"/>
                </a:lnTo>
                <a:lnTo>
                  <a:pt x="8188275" y="5235530"/>
                </a:lnTo>
                <a:lnTo>
                  <a:pt x="429053" y="5235530"/>
                </a:lnTo>
                <a:lnTo>
                  <a:pt x="429053" y="5192375"/>
                </a:lnTo>
                <a:lnTo>
                  <a:pt x="429053" y="5235530"/>
                </a:lnTo>
                <a:cubicBezTo>
                  <a:pt x="192354" y="5235655"/>
                  <a:pt x="0" y="5075114"/>
                  <a:pt x="0" y="4876721"/>
                </a:cubicBezTo>
                <a:lnTo>
                  <a:pt x="0" y="358809"/>
                </a:lnTo>
                <a:lnTo>
                  <a:pt x="51392" y="358809"/>
                </a:lnTo>
                <a:lnTo>
                  <a:pt x="0" y="358809"/>
                </a:lnTo>
                <a:moveTo>
                  <a:pt x="102785" y="358809"/>
                </a:moveTo>
                <a:lnTo>
                  <a:pt x="102785" y="4876721"/>
                </a:lnTo>
                <a:lnTo>
                  <a:pt x="51392" y="4876721"/>
                </a:lnTo>
                <a:lnTo>
                  <a:pt x="102785" y="4876721"/>
                </a:lnTo>
                <a:cubicBezTo>
                  <a:pt x="102785" y="5027026"/>
                  <a:pt x="248592" y="5149219"/>
                  <a:pt x="429053" y="5149219"/>
                </a:cubicBezTo>
                <a:lnTo>
                  <a:pt x="8188275" y="5149219"/>
                </a:lnTo>
                <a:cubicBezTo>
                  <a:pt x="8368736" y="5149219"/>
                  <a:pt x="8514543" y="5027026"/>
                  <a:pt x="8514543" y="4876721"/>
                </a:cubicBezTo>
                <a:lnTo>
                  <a:pt x="8514543" y="358809"/>
                </a:lnTo>
                <a:cubicBezTo>
                  <a:pt x="8514543" y="208504"/>
                  <a:pt x="8368736" y="86311"/>
                  <a:pt x="8188275" y="86311"/>
                </a:cubicBezTo>
                <a:lnTo>
                  <a:pt x="429053" y="86311"/>
                </a:lnTo>
                <a:lnTo>
                  <a:pt x="429053" y="43156"/>
                </a:lnTo>
                <a:lnTo>
                  <a:pt x="429053" y="86311"/>
                </a:lnTo>
                <a:cubicBezTo>
                  <a:pt x="248592" y="86311"/>
                  <a:pt x="102785" y="208504"/>
                  <a:pt x="102785" y="358809"/>
                </a:cubicBezTo>
                <a:close/>
              </a:path>
            </a:pathLst>
          </a:custGeom>
          <a:solidFill>
            <a:srgbClr val="BFBFBF"/>
          </a:solidFill>
        </p:spPr>
      </p:sp>
    </p:spTree>
    <p:extLst>
      <p:ext uri="{BB962C8B-B14F-4D97-AF65-F5344CB8AC3E}">
        <p14:creationId xmlns:p14="http://schemas.microsoft.com/office/powerpoint/2010/main" val="479814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25273" y="2895396"/>
            <a:ext cx="5572134" cy="2326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Самоконтроль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для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сотрудника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Операционный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контроль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для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руководителя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группы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Стратегический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контроль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для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анализа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топ-менеджмента</a:t>
            </a:r>
            <a:endParaRPr lang="en-US" sz="2100">
              <a:solidFill>
                <a:srgbClr val="313B4D"/>
              </a:solidFill>
              <a:latin typeface="Rubik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1028700" y="580551"/>
            <a:ext cx="5637427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Трехуровневая аналитика</a:t>
            </a:r>
          </a:p>
        </p:txBody>
      </p:sp>
      <p:sp>
        <p:nvSpPr>
          <p:cNvPr id="7" name="AutoShape 10"/>
          <p:cNvSpPr/>
          <p:nvPr/>
        </p:nvSpPr>
        <p:spPr>
          <a:xfrm>
            <a:off x="-2765639" y="2277691"/>
            <a:ext cx="5086777" cy="4762"/>
          </a:xfrm>
          <a:prstGeom prst="line">
            <a:avLst/>
          </a:prstGeom>
          <a:ln w="123825" cap="rnd">
            <a:solidFill>
              <a:srgbClr val="1678B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2"/>
          <p:cNvGrpSpPr/>
          <p:nvPr/>
        </p:nvGrpSpPr>
        <p:grpSpPr>
          <a:xfrm>
            <a:off x="7596188" y="2874963"/>
            <a:ext cx="9786754" cy="5946071"/>
            <a:chOff x="0" y="0"/>
            <a:chExt cx="8617365" cy="5235593"/>
          </a:xfrm>
        </p:grpSpPr>
        <p:sp>
          <p:nvSpPr>
            <p:cNvPr id="8" name="Freeform 3"/>
            <p:cNvSpPr/>
            <p:nvPr/>
          </p:nvSpPr>
          <p:spPr>
            <a:xfrm>
              <a:off x="51392" y="43156"/>
              <a:ext cx="8514543" cy="5149219"/>
            </a:xfrm>
            <a:custGeom>
              <a:avLst/>
              <a:gdLst/>
              <a:ahLst/>
              <a:cxnLst/>
              <a:rect l="l" t="t" r="r" b="b"/>
              <a:pathLst>
                <a:path w="8514543" h="5149219">
                  <a:moveTo>
                    <a:pt x="0" y="315653"/>
                  </a:moveTo>
                  <a:cubicBezTo>
                    <a:pt x="0" y="141304"/>
                    <a:pt x="169155" y="0"/>
                    <a:pt x="377661" y="0"/>
                  </a:cubicBezTo>
                  <a:lnTo>
                    <a:pt x="8136883" y="0"/>
                  </a:lnTo>
                  <a:cubicBezTo>
                    <a:pt x="8345537" y="0"/>
                    <a:pt x="8514543" y="141304"/>
                    <a:pt x="8514543" y="315653"/>
                  </a:cubicBezTo>
                  <a:lnTo>
                    <a:pt x="8514543" y="4833565"/>
                  </a:lnTo>
                  <a:cubicBezTo>
                    <a:pt x="8514543" y="5007915"/>
                    <a:pt x="8345390" y="5149219"/>
                    <a:pt x="8136883" y="5149219"/>
                  </a:cubicBezTo>
                  <a:lnTo>
                    <a:pt x="377661" y="5149219"/>
                  </a:lnTo>
                  <a:cubicBezTo>
                    <a:pt x="169008" y="5149219"/>
                    <a:pt x="0" y="5007915"/>
                    <a:pt x="0" y="4833565"/>
                  </a:cubicBezTo>
                  <a:close/>
                </a:path>
              </a:pathLst>
            </a:custGeom>
            <a:blipFill>
              <a:blip r:embed="rId2"/>
              <a:stretch>
                <a:fillRect l="-11799" t="-933" r="-14863" b="-666"/>
              </a:stretch>
            </a:blipFill>
          </p:spPr>
        </p:sp>
        <p:sp>
          <p:nvSpPr>
            <p:cNvPr id="10" name="Freeform 4"/>
            <p:cNvSpPr/>
            <p:nvPr/>
          </p:nvSpPr>
          <p:spPr>
            <a:xfrm>
              <a:off x="0" y="0"/>
              <a:ext cx="8617327" cy="5235655"/>
            </a:xfrm>
            <a:custGeom>
              <a:avLst/>
              <a:gdLst/>
              <a:ahLst/>
              <a:cxnLst/>
              <a:rect l="l" t="t" r="r" b="b"/>
              <a:pathLst>
                <a:path w="8617327" h="5235655">
                  <a:moveTo>
                    <a:pt x="0" y="358809"/>
                  </a:moveTo>
                  <a:cubicBezTo>
                    <a:pt x="0" y="160539"/>
                    <a:pt x="192354" y="0"/>
                    <a:pt x="429053" y="0"/>
                  </a:cubicBezTo>
                  <a:lnTo>
                    <a:pt x="8188275" y="0"/>
                  </a:lnTo>
                  <a:lnTo>
                    <a:pt x="8188275" y="43156"/>
                  </a:lnTo>
                  <a:lnTo>
                    <a:pt x="8188275" y="0"/>
                  </a:lnTo>
                  <a:cubicBezTo>
                    <a:pt x="8424974" y="0"/>
                    <a:pt x="8617327" y="160539"/>
                    <a:pt x="8617327" y="358809"/>
                  </a:cubicBezTo>
                  <a:lnTo>
                    <a:pt x="8565935" y="358809"/>
                  </a:lnTo>
                  <a:lnTo>
                    <a:pt x="8617327" y="358809"/>
                  </a:lnTo>
                  <a:lnTo>
                    <a:pt x="8617327" y="4876721"/>
                  </a:lnTo>
                  <a:lnTo>
                    <a:pt x="8565935" y="4876721"/>
                  </a:lnTo>
                  <a:lnTo>
                    <a:pt x="8617327" y="4876721"/>
                  </a:lnTo>
                  <a:cubicBezTo>
                    <a:pt x="8617327" y="5075114"/>
                    <a:pt x="8424974" y="5235530"/>
                    <a:pt x="8188275" y="5235530"/>
                  </a:cubicBezTo>
                  <a:lnTo>
                    <a:pt x="8188275" y="5192375"/>
                  </a:lnTo>
                  <a:lnTo>
                    <a:pt x="8188275" y="5235530"/>
                  </a:lnTo>
                  <a:lnTo>
                    <a:pt x="429053" y="5235530"/>
                  </a:lnTo>
                  <a:lnTo>
                    <a:pt x="429053" y="5192375"/>
                  </a:lnTo>
                  <a:lnTo>
                    <a:pt x="429053" y="5235530"/>
                  </a:lnTo>
                  <a:cubicBezTo>
                    <a:pt x="192354" y="5235655"/>
                    <a:pt x="0" y="5075114"/>
                    <a:pt x="0" y="4876721"/>
                  </a:cubicBezTo>
                  <a:lnTo>
                    <a:pt x="0" y="358809"/>
                  </a:lnTo>
                  <a:lnTo>
                    <a:pt x="51392" y="358809"/>
                  </a:lnTo>
                  <a:lnTo>
                    <a:pt x="0" y="358809"/>
                  </a:lnTo>
                  <a:moveTo>
                    <a:pt x="102785" y="358809"/>
                  </a:moveTo>
                  <a:lnTo>
                    <a:pt x="102785" y="4876721"/>
                  </a:lnTo>
                  <a:lnTo>
                    <a:pt x="51392" y="4876721"/>
                  </a:lnTo>
                  <a:lnTo>
                    <a:pt x="102785" y="4876721"/>
                  </a:lnTo>
                  <a:cubicBezTo>
                    <a:pt x="102785" y="5027026"/>
                    <a:pt x="248592" y="5149219"/>
                    <a:pt x="429053" y="5149219"/>
                  </a:cubicBezTo>
                  <a:lnTo>
                    <a:pt x="8188275" y="5149219"/>
                  </a:lnTo>
                  <a:cubicBezTo>
                    <a:pt x="8368736" y="5149219"/>
                    <a:pt x="8514543" y="5027026"/>
                    <a:pt x="8514543" y="4876721"/>
                  </a:cubicBezTo>
                  <a:lnTo>
                    <a:pt x="8514543" y="358809"/>
                  </a:lnTo>
                  <a:cubicBezTo>
                    <a:pt x="8514543" y="208504"/>
                    <a:pt x="8368736" y="86311"/>
                    <a:pt x="8188275" y="86311"/>
                  </a:cubicBezTo>
                  <a:lnTo>
                    <a:pt x="429053" y="86311"/>
                  </a:lnTo>
                  <a:lnTo>
                    <a:pt x="429053" y="43156"/>
                  </a:lnTo>
                  <a:lnTo>
                    <a:pt x="429053" y="86311"/>
                  </a:lnTo>
                  <a:cubicBezTo>
                    <a:pt x="248592" y="86311"/>
                    <a:pt x="102785" y="208504"/>
                    <a:pt x="102785" y="358809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25273" y="2876346"/>
            <a:ext cx="5999395" cy="278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>
                <a:solidFill>
                  <a:srgbClr val="313B4D"/>
                </a:solidFill>
                <a:latin typeface="Rubik"/>
              </a:rPr>
              <a:t>Progress bar –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прием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задачи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в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работу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кнопкой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>
                <a:solidFill>
                  <a:srgbClr val="313B4D"/>
                </a:solidFill>
                <a:latin typeface="Rubik"/>
              </a:rPr>
              <a:t>Checkbox «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показывать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закрытые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»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>
                <a:solidFill>
                  <a:srgbClr val="313B4D"/>
                </a:solidFill>
                <a:latin typeface="Rubik"/>
              </a:rPr>
              <a:t>Informer for Windows -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информирование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о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состоянии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задач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даже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вне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системы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539749" lvl="1" indent="-269875">
              <a:lnSpc>
                <a:spcPts val="3749"/>
              </a:lnSpc>
              <a:buFont typeface="Arial"/>
              <a:buChar char="•"/>
              <a:defRPr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Фиксация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всех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изменений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по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задачам</a:t>
            </a:r>
            <a:endParaRPr lang="en-US" sz="2100">
              <a:solidFill>
                <a:srgbClr val="313B4D"/>
              </a:solidFill>
              <a:latin typeface="Rubik"/>
            </a:endParaRPr>
          </a:p>
        </p:txBody>
      </p:sp>
      <p:sp>
        <p:nvSpPr>
          <p:cNvPr id="9" name="TextBox 22"/>
          <p:cNvSpPr txBox="1"/>
          <p:nvPr/>
        </p:nvSpPr>
        <p:spPr>
          <a:xfrm>
            <a:off x="1028700" y="580551"/>
            <a:ext cx="6094627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Удобные инструменты управления</a:t>
            </a:r>
          </a:p>
        </p:txBody>
      </p:sp>
      <p:sp>
        <p:nvSpPr>
          <p:cNvPr id="7" name="AutoShape 10"/>
          <p:cNvSpPr/>
          <p:nvPr/>
        </p:nvSpPr>
        <p:spPr>
          <a:xfrm>
            <a:off x="-2765639" y="2277691"/>
            <a:ext cx="5086777" cy="4762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2"/>
          <p:cNvGrpSpPr/>
          <p:nvPr/>
        </p:nvGrpSpPr>
        <p:grpSpPr>
          <a:xfrm>
            <a:off x="7596188" y="2874963"/>
            <a:ext cx="9786754" cy="5946071"/>
            <a:chOff x="0" y="0"/>
            <a:chExt cx="8617365" cy="5235593"/>
          </a:xfrm>
        </p:grpSpPr>
        <p:sp>
          <p:nvSpPr>
            <p:cNvPr id="8" name="Freeform 3"/>
            <p:cNvSpPr/>
            <p:nvPr/>
          </p:nvSpPr>
          <p:spPr>
            <a:xfrm>
              <a:off x="51392" y="43156"/>
              <a:ext cx="8514543" cy="5149219"/>
            </a:xfrm>
            <a:custGeom>
              <a:avLst/>
              <a:gdLst/>
              <a:ahLst/>
              <a:cxnLst/>
              <a:rect l="l" t="t" r="r" b="b"/>
              <a:pathLst>
                <a:path w="8514543" h="5149219">
                  <a:moveTo>
                    <a:pt x="0" y="315653"/>
                  </a:moveTo>
                  <a:cubicBezTo>
                    <a:pt x="0" y="141304"/>
                    <a:pt x="169155" y="0"/>
                    <a:pt x="377661" y="0"/>
                  </a:cubicBezTo>
                  <a:lnTo>
                    <a:pt x="8136883" y="0"/>
                  </a:lnTo>
                  <a:cubicBezTo>
                    <a:pt x="8345537" y="0"/>
                    <a:pt x="8514543" y="141304"/>
                    <a:pt x="8514543" y="315653"/>
                  </a:cubicBezTo>
                  <a:lnTo>
                    <a:pt x="8514543" y="4833565"/>
                  </a:lnTo>
                  <a:cubicBezTo>
                    <a:pt x="8514543" y="5007915"/>
                    <a:pt x="8345390" y="5149219"/>
                    <a:pt x="8136883" y="5149219"/>
                  </a:cubicBezTo>
                  <a:lnTo>
                    <a:pt x="377661" y="5149219"/>
                  </a:lnTo>
                  <a:cubicBezTo>
                    <a:pt x="169008" y="5149219"/>
                    <a:pt x="0" y="5007915"/>
                    <a:pt x="0" y="4833565"/>
                  </a:cubicBezTo>
                  <a:close/>
                </a:path>
              </a:pathLst>
            </a:custGeom>
            <a:blipFill>
              <a:blip r:embed="rId2"/>
              <a:stretch>
                <a:fillRect t="-131" b="-8364"/>
              </a:stretch>
            </a:blipFill>
          </p:spPr>
        </p:sp>
        <p:sp>
          <p:nvSpPr>
            <p:cNvPr id="10" name="Freeform 4"/>
            <p:cNvSpPr/>
            <p:nvPr/>
          </p:nvSpPr>
          <p:spPr>
            <a:xfrm>
              <a:off x="0" y="0"/>
              <a:ext cx="8617327" cy="5235655"/>
            </a:xfrm>
            <a:custGeom>
              <a:avLst/>
              <a:gdLst/>
              <a:ahLst/>
              <a:cxnLst/>
              <a:rect l="l" t="t" r="r" b="b"/>
              <a:pathLst>
                <a:path w="8617327" h="5235655">
                  <a:moveTo>
                    <a:pt x="0" y="358809"/>
                  </a:moveTo>
                  <a:cubicBezTo>
                    <a:pt x="0" y="160539"/>
                    <a:pt x="192354" y="0"/>
                    <a:pt x="429053" y="0"/>
                  </a:cubicBezTo>
                  <a:lnTo>
                    <a:pt x="8188275" y="0"/>
                  </a:lnTo>
                  <a:lnTo>
                    <a:pt x="8188275" y="43156"/>
                  </a:lnTo>
                  <a:lnTo>
                    <a:pt x="8188275" y="0"/>
                  </a:lnTo>
                  <a:cubicBezTo>
                    <a:pt x="8424974" y="0"/>
                    <a:pt x="8617327" y="160539"/>
                    <a:pt x="8617327" y="358809"/>
                  </a:cubicBezTo>
                  <a:lnTo>
                    <a:pt x="8565935" y="358809"/>
                  </a:lnTo>
                  <a:lnTo>
                    <a:pt x="8617327" y="358809"/>
                  </a:lnTo>
                  <a:lnTo>
                    <a:pt x="8617327" y="4876721"/>
                  </a:lnTo>
                  <a:lnTo>
                    <a:pt x="8565935" y="4876721"/>
                  </a:lnTo>
                  <a:lnTo>
                    <a:pt x="8617327" y="4876721"/>
                  </a:lnTo>
                  <a:cubicBezTo>
                    <a:pt x="8617327" y="5075114"/>
                    <a:pt x="8424974" y="5235530"/>
                    <a:pt x="8188275" y="5235530"/>
                  </a:cubicBezTo>
                  <a:lnTo>
                    <a:pt x="8188275" y="5192375"/>
                  </a:lnTo>
                  <a:lnTo>
                    <a:pt x="8188275" y="5235530"/>
                  </a:lnTo>
                  <a:lnTo>
                    <a:pt x="429053" y="5235530"/>
                  </a:lnTo>
                  <a:lnTo>
                    <a:pt x="429053" y="5192375"/>
                  </a:lnTo>
                  <a:lnTo>
                    <a:pt x="429053" y="5235530"/>
                  </a:lnTo>
                  <a:cubicBezTo>
                    <a:pt x="192354" y="5235655"/>
                    <a:pt x="0" y="5075114"/>
                    <a:pt x="0" y="4876721"/>
                  </a:cubicBezTo>
                  <a:lnTo>
                    <a:pt x="0" y="358809"/>
                  </a:lnTo>
                  <a:lnTo>
                    <a:pt x="51392" y="358809"/>
                  </a:lnTo>
                  <a:lnTo>
                    <a:pt x="0" y="358809"/>
                  </a:lnTo>
                  <a:moveTo>
                    <a:pt x="102785" y="358809"/>
                  </a:moveTo>
                  <a:lnTo>
                    <a:pt x="102785" y="4876721"/>
                  </a:lnTo>
                  <a:lnTo>
                    <a:pt x="51392" y="4876721"/>
                  </a:lnTo>
                  <a:lnTo>
                    <a:pt x="102785" y="4876721"/>
                  </a:lnTo>
                  <a:cubicBezTo>
                    <a:pt x="102785" y="5027026"/>
                    <a:pt x="248592" y="5149219"/>
                    <a:pt x="429053" y="5149219"/>
                  </a:cubicBezTo>
                  <a:lnTo>
                    <a:pt x="8188275" y="5149219"/>
                  </a:lnTo>
                  <a:cubicBezTo>
                    <a:pt x="8368736" y="5149219"/>
                    <a:pt x="8514543" y="5027026"/>
                    <a:pt x="8514543" y="4876721"/>
                  </a:cubicBezTo>
                  <a:lnTo>
                    <a:pt x="8514543" y="358809"/>
                  </a:lnTo>
                  <a:cubicBezTo>
                    <a:pt x="8514543" y="208504"/>
                    <a:pt x="8368736" y="86311"/>
                    <a:pt x="8188275" y="86311"/>
                  </a:cubicBezTo>
                  <a:lnTo>
                    <a:pt x="429053" y="86311"/>
                  </a:lnTo>
                  <a:lnTo>
                    <a:pt x="429053" y="43156"/>
                  </a:lnTo>
                  <a:lnTo>
                    <a:pt x="429053" y="86311"/>
                  </a:lnTo>
                  <a:cubicBezTo>
                    <a:pt x="248592" y="86311"/>
                    <a:pt x="102785" y="208504"/>
                    <a:pt x="102785" y="358809"/>
                  </a:cubicBezTo>
                  <a:close/>
                </a:path>
              </a:pathLst>
            </a:custGeom>
            <a:solidFill>
              <a:srgbClr val="BFBFBF"/>
            </a:solidFill>
          </p:spPr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8"/>
          <p:cNvSpPr/>
          <p:nvPr/>
        </p:nvSpPr>
        <p:spPr>
          <a:xfrm>
            <a:off x="703038" y="3830638"/>
            <a:ext cx="5523286" cy="3977784"/>
          </a:xfrm>
          <a:prstGeom prst="roundRect">
            <a:avLst>
              <a:gd name="adj" fmla="val 6131"/>
            </a:avLst>
          </a:prstGeom>
          <a:blipFill>
            <a:blip r:embed="rId2"/>
            <a:stretch>
              <a:fillRect l="-14370" b="-641"/>
            </a:stretch>
          </a:blipFill>
          <a:ln w="66675" cap="rnd">
            <a:solidFill>
              <a:srgbClr val="BFBFBF"/>
            </a:solidFill>
            <a:prstDash val="solid"/>
            <a:round/>
          </a:ln>
        </p:spPr>
      </p:sp>
      <p:sp>
        <p:nvSpPr>
          <p:cNvPr id="4" name="Freeform 4"/>
          <p:cNvSpPr/>
          <p:nvPr/>
        </p:nvSpPr>
        <p:spPr>
          <a:xfrm>
            <a:off x="6738226" y="7111101"/>
            <a:ext cx="10689142" cy="595910"/>
          </a:xfrm>
          <a:custGeom>
            <a:avLst/>
            <a:gdLst/>
            <a:ahLst/>
            <a:cxnLst/>
            <a:rect l="l" t="t" r="r" b="b"/>
            <a:pathLst>
              <a:path w="10867910" h="595910">
                <a:moveTo>
                  <a:pt x="0" y="0"/>
                </a:moveTo>
                <a:lnTo>
                  <a:pt x="10867910" y="0"/>
                </a:lnTo>
                <a:lnTo>
                  <a:pt x="10867910" y="595910"/>
                </a:lnTo>
                <a:lnTo>
                  <a:pt x="0" y="595910"/>
                </a:lnTo>
                <a:lnTo>
                  <a:pt x="0" y="0"/>
                </a:lnTo>
                <a:close/>
              </a:path>
            </a:pathLst>
          </a:custGeom>
          <a:solidFill>
            <a:srgbClr val="1678B1"/>
          </a:solidFill>
          <a:ln>
            <a:solidFill>
              <a:srgbClr val="1678B1"/>
            </a:solidFill>
          </a:ln>
        </p:spPr>
      </p:sp>
      <p:sp>
        <p:nvSpPr>
          <p:cNvPr id="5" name="Freeform 5"/>
          <p:cNvSpPr/>
          <p:nvPr/>
        </p:nvSpPr>
        <p:spPr>
          <a:xfrm>
            <a:off x="6745312" y="4703599"/>
            <a:ext cx="10675203" cy="595910"/>
          </a:xfrm>
          <a:custGeom>
            <a:avLst/>
            <a:gdLst/>
            <a:ahLst/>
            <a:cxnLst/>
            <a:rect l="l" t="t" r="r" b="b"/>
            <a:pathLst>
              <a:path w="10853738" h="595910">
                <a:moveTo>
                  <a:pt x="0" y="0"/>
                </a:moveTo>
                <a:lnTo>
                  <a:pt x="10853738" y="0"/>
                </a:lnTo>
                <a:lnTo>
                  <a:pt x="10853738" y="595910"/>
                </a:lnTo>
                <a:lnTo>
                  <a:pt x="0" y="595910"/>
                </a:lnTo>
                <a:lnTo>
                  <a:pt x="0" y="0"/>
                </a:lnTo>
                <a:close/>
              </a:path>
            </a:pathLst>
          </a:custGeom>
          <a:solidFill>
            <a:srgbClr val="1678B1"/>
          </a:solidFill>
          <a:ln>
            <a:solidFill>
              <a:srgbClr val="1678B1"/>
            </a:solidFill>
          </a:ln>
        </p:spPr>
      </p:sp>
      <p:sp>
        <p:nvSpPr>
          <p:cNvPr id="6" name="Freeform 6"/>
          <p:cNvSpPr/>
          <p:nvPr/>
        </p:nvSpPr>
        <p:spPr>
          <a:xfrm>
            <a:off x="6745312" y="2566624"/>
            <a:ext cx="10675203" cy="595910"/>
          </a:xfrm>
          <a:custGeom>
            <a:avLst/>
            <a:gdLst/>
            <a:ahLst/>
            <a:cxnLst/>
            <a:rect l="l" t="t" r="r" b="b"/>
            <a:pathLst>
              <a:path w="10853738" h="595910">
                <a:moveTo>
                  <a:pt x="0" y="0"/>
                </a:moveTo>
                <a:lnTo>
                  <a:pt x="10853738" y="0"/>
                </a:lnTo>
                <a:lnTo>
                  <a:pt x="10853738" y="595910"/>
                </a:lnTo>
                <a:lnTo>
                  <a:pt x="0" y="595910"/>
                </a:lnTo>
                <a:lnTo>
                  <a:pt x="0" y="0"/>
                </a:lnTo>
                <a:close/>
              </a:path>
            </a:pathLst>
          </a:custGeom>
          <a:solidFill>
            <a:srgbClr val="1678B1"/>
          </a:solidFill>
          <a:ln>
            <a:solidFill>
              <a:srgbClr val="1678B1"/>
            </a:solidFill>
          </a:ln>
        </p:spPr>
      </p:sp>
      <p:sp>
        <p:nvSpPr>
          <p:cNvPr id="7" name="TextBox 7"/>
          <p:cNvSpPr txBox="1"/>
          <p:nvPr/>
        </p:nvSpPr>
        <p:spPr>
          <a:xfrm>
            <a:off x="8128820" y="4073497"/>
            <a:ext cx="181597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500" spc="-5" err="1">
                <a:solidFill>
                  <a:srgbClr val="313B4D"/>
                </a:solidFill>
                <a:latin typeface="Rubik"/>
              </a:rPr>
              <a:t>Продажи</a:t>
            </a:r>
            <a:endParaRPr lang="en-US" sz="1500" spc="-5">
              <a:solidFill>
                <a:srgbClr val="313B4D"/>
              </a:solidFill>
              <a:latin typeface="Rubik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010568" y="2615699"/>
            <a:ext cx="3270287" cy="467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0"/>
              </a:lnSpc>
            </a:pPr>
            <a:r>
              <a:rPr lang="en-US" sz="2500" b="1" spc="-15">
                <a:solidFill>
                  <a:srgbClr val="FFFFFF"/>
                </a:solidFill>
                <a:latin typeface="Rubik"/>
              </a:rPr>
              <a:t>ГОТОВЫЕ РЕШЕНИЯ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45414" y="6276795"/>
            <a:ext cx="1406327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500" spc="-5" err="1">
                <a:solidFill>
                  <a:srgbClr val="313B4D"/>
                </a:solidFill>
                <a:latin typeface="Rubik"/>
              </a:rPr>
              <a:t>Глобальный</a:t>
            </a:r>
            <a:r>
              <a:rPr lang="en-US" sz="1500" spc="-5">
                <a:solidFill>
                  <a:srgbClr val="313B4D"/>
                </a:solidFill>
                <a:latin typeface="Rubik"/>
              </a:rPr>
              <a:t> </a:t>
            </a:r>
            <a:r>
              <a:rPr lang="en-US" sz="1500" spc="-5" err="1">
                <a:solidFill>
                  <a:srgbClr val="313B4D"/>
                </a:solidFill>
                <a:latin typeface="Rubik"/>
              </a:rPr>
              <a:t>поиск</a:t>
            </a:r>
            <a:endParaRPr lang="en-US" sz="1500" spc="-5">
              <a:solidFill>
                <a:srgbClr val="313B4D"/>
              </a:solidFill>
              <a:latin typeface="Rubik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691356" y="6276795"/>
            <a:ext cx="130342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500" spc="-5" err="1">
                <a:solidFill>
                  <a:srgbClr val="313B4D"/>
                </a:solidFill>
                <a:latin typeface="Rubik"/>
              </a:rPr>
              <a:t>Визирование</a:t>
            </a:r>
            <a:endParaRPr lang="en-US" sz="1500" spc="-5">
              <a:solidFill>
                <a:srgbClr val="313B4D"/>
              </a:solidFill>
              <a:latin typeface="Rubik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04467" y="6276795"/>
            <a:ext cx="1866182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500" spc="-5" err="1">
                <a:solidFill>
                  <a:srgbClr val="313B4D"/>
                </a:solidFill>
                <a:latin typeface="Rubik"/>
              </a:rPr>
              <a:t>Поиск</a:t>
            </a:r>
            <a:r>
              <a:rPr lang="en-US" sz="1500" spc="-5">
                <a:solidFill>
                  <a:srgbClr val="313B4D"/>
                </a:solidFill>
                <a:latin typeface="Rubik"/>
              </a:rPr>
              <a:t> и </a:t>
            </a:r>
            <a:r>
              <a:rPr lang="en-US" sz="1500" spc="-5" err="1">
                <a:solidFill>
                  <a:srgbClr val="313B4D"/>
                </a:solidFill>
                <a:latin typeface="Rubik"/>
              </a:rPr>
              <a:t>слияние</a:t>
            </a:r>
            <a:r>
              <a:rPr lang="en-US" sz="1500" spc="-5">
                <a:solidFill>
                  <a:srgbClr val="313B4D"/>
                </a:solidFill>
                <a:latin typeface="Rubik"/>
              </a:rPr>
              <a:t> </a:t>
            </a:r>
            <a:r>
              <a:rPr lang="en-US" sz="1500" spc="-5" err="1">
                <a:solidFill>
                  <a:srgbClr val="313B4D"/>
                </a:solidFill>
                <a:latin typeface="Rubik"/>
              </a:rPr>
              <a:t>дублей</a:t>
            </a:r>
            <a:endParaRPr lang="en-US" sz="1500" spc="-5">
              <a:solidFill>
                <a:srgbClr val="313B4D"/>
              </a:solidFill>
              <a:latin typeface="Rubik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289798" y="6276795"/>
            <a:ext cx="1238171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500" spc="-5" err="1">
                <a:solidFill>
                  <a:srgbClr val="313B4D"/>
                </a:solidFill>
                <a:latin typeface="Rubik"/>
              </a:rPr>
              <a:t>Импорт</a:t>
            </a:r>
            <a:r>
              <a:rPr lang="en-US" sz="1500" spc="-5">
                <a:solidFill>
                  <a:srgbClr val="313B4D"/>
                </a:solidFill>
                <a:latin typeface="Rubik"/>
              </a:rPr>
              <a:t> </a:t>
            </a:r>
            <a:r>
              <a:rPr lang="en-US" sz="1500" spc="-5" err="1">
                <a:solidFill>
                  <a:srgbClr val="313B4D"/>
                </a:solidFill>
                <a:latin typeface="Rubik"/>
              </a:rPr>
              <a:t>данных</a:t>
            </a:r>
            <a:endParaRPr lang="en-US" sz="1500" spc="-5">
              <a:solidFill>
                <a:srgbClr val="313B4D"/>
              </a:solidFill>
              <a:latin typeface="Rubik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956154" y="6276795"/>
            <a:ext cx="1540767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500" spc="-5" err="1">
                <a:solidFill>
                  <a:srgbClr val="313B4D"/>
                </a:solidFill>
                <a:latin typeface="Rubik"/>
              </a:rPr>
              <a:t>Аналитика</a:t>
            </a:r>
            <a:endParaRPr lang="en-US" sz="1500" spc="-5">
              <a:solidFill>
                <a:srgbClr val="313B4D"/>
              </a:solidFill>
              <a:latin typeface="Rubik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580879" y="8684175"/>
            <a:ext cx="154713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500" spc="-5">
                <a:solidFill>
                  <a:srgbClr val="313B4D"/>
                </a:solidFill>
                <a:latin typeface="Rubik"/>
              </a:rPr>
              <a:t>К </a:t>
            </a:r>
            <a:r>
              <a:rPr lang="en-US" sz="1500" spc="-5" err="1">
                <a:solidFill>
                  <a:srgbClr val="313B4D"/>
                </a:solidFill>
                <a:latin typeface="Rubik"/>
              </a:rPr>
              <a:t>системам</a:t>
            </a:r>
            <a:r>
              <a:rPr lang="en-US" sz="1500" spc="-5">
                <a:solidFill>
                  <a:srgbClr val="313B4D"/>
                </a:solidFill>
                <a:latin typeface="Rubik"/>
              </a:rPr>
              <a:t> </a:t>
            </a:r>
            <a:r>
              <a:rPr lang="en-US" sz="1500" spc="-5" err="1">
                <a:solidFill>
                  <a:srgbClr val="313B4D"/>
                </a:solidFill>
                <a:latin typeface="Rubik"/>
              </a:rPr>
              <a:t>управления</a:t>
            </a:r>
            <a:r>
              <a:rPr lang="en-US" sz="1500" spc="-5">
                <a:solidFill>
                  <a:srgbClr val="313B4D"/>
                </a:solidFill>
                <a:latin typeface="Rubik"/>
              </a:rPr>
              <a:t> </a:t>
            </a:r>
            <a:r>
              <a:rPr lang="en-US" sz="1500" spc="-5" err="1">
                <a:solidFill>
                  <a:srgbClr val="313B4D"/>
                </a:solidFill>
                <a:latin typeface="Rubik"/>
              </a:rPr>
              <a:t>данными</a:t>
            </a:r>
            <a:endParaRPr lang="en-US" sz="1500" spc="-5">
              <a:solidFill>
                <a:srgbClr val="313B4D"/>
              </a:solidFill>
              <a:latin typeface="Rubik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443252" y="8687426"/>
            <a:ext cx="1599431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500" spc="-5">
                <a:solidFill>
                  <a:srgbClr val="313B4D"/>
                </a:solidFill>
                <a:latin typeface="Rubik"/>
              </a:rPr>
              <a:t>К </a:t>
            </a:r>
            <a:r>
              <a:rPr lang="en-US" sz="1500" spc="-5" err="1">
                <a:solidFill>
                  <a:srgbClr val="313B4D"/>
                </a:solidFill>
                <a:latin typeface="Rubik"/>
              </a:rPr>
              <a:t>системам</a:t>
            </a:r>
            <a:r>
              <a:rPr lang="en-US" sz="1500" spc="-5">
                <a:solidFill>
                  <a:srgbClr val="313B4D"/>
                </a:solidFill>
                <a:latin typeface="Rubik"/>
              </a:rPr>
              <a:t> </a:t>
            </a:r>
            <a:r>
              <a:rPr lang="en-US" sz="1500" spc="-5" err="1">
                <a:solidFill>
                  <a:srgbClr val="313B4D"/>
                </a:solidFill>
                <a:latin typeface="Rubik"/>
              </a:rPr>
              <a:t>телефонии</a:t>
            </a:r>
            <a:endParaRPr lang="en-US" sz="1500" spc="-5">
              <a:solidFill>
                <a:srgbClr val="313B4D"/>
              </a:solidFill>
              <a:latin typeface="Rubik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029557" y="8687425"/>
            <a:ext cx="2203869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500" spc="-5">
                <a:solidFill>
                  <a:srgbClr val="313B4D"/>
                </a:solidFill>
                <a:latin typeface="Rubik"/>
              </a:rPr>
              <a:t>К </a:t>
            </a:r>
            <a:r>
              <a:rPr lang="en-US" sz="1500" spc="-5" err="1">
                <a:solidFill>
                  <a:srgbClr val="313B4D"/>
                </a:solidFill>
                <a:latin typeface="Rubik"/>
              </a:rPr>
              <a:t>сервисам</a:t>
            </a:r>
            <a:r>
              <a:rPr lang="en-US" sz="1500" spc="-5">
                <a:solidFill>
                  <a:srgbClr val="313B4D"/>
                </a:solidFill>
                <a:latin typeface="Rubik"/>
              </a:rPr>
              <a:t> </a:t>
            </a:r>
          </a:p>
          <a:p>
            <a:pPr algn="ctr">
              <a:lnSpc>
                <a:spcPts val="1560"/>
              </a:lnSpc>
            </a:pPr>
            <a:r>
              <a:rPr lang="en-US" sz="1500" spc="-5" err="1">
                <a:solidFill>
                  <a:srgbClr val="313B4D"/>
                </a:solidFill>
                <a:latin typeface="Rubik"/>
              </a:rPr>
              <a:t>рассылок</a:t>
            </a:r>
            <a:endParaRPr lang="en-US" sz="1500" spc="-5">
              <a:solidFill>
                <a:srgbClr val="313B4D"/>
              </a:solidFill>
              <a:latin typeface="Rubik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381105" y="4073497"/>
            <a:ext cx="1388679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500" spc="-5" err="1">
                <a:solidFill>
                  <a:srgbClr val="313B4D"/>
                </a:solidFill>
                <a:latin typeface="Rubik"/>
              </a:rPr>
              <a:t>Маркетинг</a:t>
            </a:r>
            <a:endParaRPr lang="en-US" sz="1500" spc="-5">
              <a:solidFill>
                <a:srgbClr val="313B4D"/>
              </a:solidFill>
              <a:latin typeface="Rubik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325366" y="4073497"/>
            <a:ext cx="1190574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500" spc="-5" err="1">
                <a:solidFill>
                  <a:srgbClr val="313B4D"/>
                </a:solidFill>
                <a:latin typeface="Rubik"/>
              </a:rPr>
              <a:t>Сервис</a:t>
            </a:r>
            <a:endParaRPr lang="en-US" sz="1500" spc="-5">
              <a:solidFill>
                <a:srgbClr val="313B4D"/>
              </a:solidFill>
              <a:latin typeface="Rubik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284326" y="4073497"/>
            <a:ext cx="1190681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500" spc="-5" err="1">
                <a:solidFill>
                  <a:srgbClr val="313B4D"/>
                </a:solidFill>
                <a:latin typeface="Rubik"/>
              </a:rPr>
              <a:t>Портал</a:t>
            </a:r>
            <a:endParaRPr lang="en-US" sz="1500" spc="-5">
              <a:solidFill>
                <a:srgbClr val="313B4D"/>
              </a:solidFill>
              <a:latin typeface="Rubik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274498" y="8677424"/>
            <a:ext cx="1491035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500" spc="-5">
                <a:solidFill>
                  <a:srgbClr val="313B4D"/>
                </a:solidFill>
                <a:latin typeface="Rubik"/>
              </a:rPr>
              <a:t>К </a:t>
            </a:r>
            <a:r>
              <a:rPr lang="en-US" sz="1500" spc="-5" err="1">
                <a:solidFill>
                  <a:srgbClr val="313B4D"/>
                </a:solidFill>
                <a:latin typeface="Rubik"/>
              </a:rPr>
              <a:t>мессенджерам</a:t>
            </a:r>
            <a:r>
              <a:rPr lang="en-US" sz="1500" spc="-5">
                <a:solidFill>
                  <a:srgbClr val="313B4D"/>
                </a:solidFill>
                <a:latin typeface="Rubik"/>
              </a:rPr>
              <a:t> и </a:t>
            </a:r>
            <a:r>
              <a:rPr lang="en-US" sz="1500" spc="-5" err="1">
                <a:solidFill>
                  <a:srgbClr val="313B4D"/>
                </a:solidFill>
                <a:latin typeface="Rubik"/>
              </a:rPr>
              <a:t>чат-ботам</a:t>
            </a:r>
            <a:endParaRPr lang="en-US" sz="1500" spc="-5">
              <a:solidFill>
                <a:srgbClr val="313B4D"/>
              </a:solidFill>
              <a:latin typeface="Rubik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8729627" y="3358967"/>
            <a:ext cx="614363" cy="614363"/>
          </a:xfrm>
          <a:custGeom>
            <a:avLst/>
            <a:gdLst/>
            <a:ahLst/>
            <a:cxnLst/>
            <a:rect l="l" t="t" r="r" b="b"/>
            <a:pathLst>
              <a:path w="614363" h="614363">
                <a:moveTo>
                  <a:pt x="0" y="0"/>
                </a:moveTo>
                <a:lnTo>
                  <a:pt x="614363" y="0"/>
                </a:lnTo>
                <a:lnTo>
                  <a:pt x="614363" y="614362"/>
                </a:lnTo>
                <a:lnTo>
                  <a:pt x="0" y="6143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7241397" y="5555962"/>
            <a:ext cx="614363" cy="614363"/>
          </a:xfrm>
          <a:custGeom>
            <a:avLst/>
            <a:gdLst/>
            <a:ahLst/>
            <a:cxnLst/>
            <a:rect l="l" t="t" r="r" b="b"/>
            <a:pathLst>
              <a:path w="614363" h="614363">
                <a:moveTo>
                  <a:pt x="0" y="0"/>
                </a:moveTo>
                <a:lnTo>
                  <a:pt x="614363" y="0"/>
                </a:lnTo>
                <a:lnTo>
                  <a:pt x="614363" y="614362"/>
                </a:lnTo>
                <a:lnTo>
                  <a:pt x="0" y="6143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9035887" y="5555962"/>
            <a:ext cx="614363" cy="614363"/>
          </a:xfrm>
          <a:custGeom>
            <a:avLst/>
            <a:gdLst/>
            <a:ahLst/>
            <a:cxnLst/>
            <a:rect l="l" t="t" r="r" b="b"/>
            <a:pathLst>
              <a:path w="614363" h="614363">
                <a:moveTo>
                  <a:pt x="0" y="0"/>
                </a:moveTo>
                <a:lnTo>
                  <a:pt x="614363" y="0"/>
                </a:lnTo>
                <a:lnTo>
                  <a:pt x="614363" y="614362"/>
                </a:lnTo>
                <a:lnTo>
                  <a:pt x="0" y="6143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0830377" y="5555962"/>
            <a:ext cx="614363" cy="614363"/>
          </a:xfrm>
          <a:custGeom>
            <a:avLst/>
            <a:gdLst/>
            <a:ahLst/>
            <a:cxnLst/>
            <a:rect l="l" t="t" r="r" b="b"/>
            <a:pathLst>
              <a:path w="614363" h="614363">
                <a:moveTo>
                  <a:pt x="0" y="0"/>
                </a:moveTo>
                <a:lnTo>
                  <a:pt x="614363" y="0"/>
                </a:lnTo>
                <a:lnTo>
                  <a:pt x="614363" y="614362"/>
                </a:lnTo>
                <a:lnTo>
                  <a:pt x="0" y="6143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2624867" y="5555962"/>
            <a:ext cx="614363" cy="614363"/>
          </a:xfrm>
          <a:custGeom>
            <a:avLst/>
            <a:gdLst/>
            <a:ahLst/>
            <a:cxnLst/>
            <a:rect l="l" t="t" r="r" b="b"/>
            <a:pathLst>
              <a:path w="614363" h="614363">
                <a:moveTo>
                  <a:pt x="0" y="0"/>
                </a:moveTo>
                <a:lnTo>
                  <a:pt x="614363" y="0"/>
                </a:lnTo>
                <a:lnTo>
                  <a:pt x="614363" y="614362"/>
                </a:lnTo>
                <a:lnTo>
                  <a:pt x="0" y="6143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419357" y="5555962"/>
            <a:ext cx="614363" cy="614363"/>
          </a:xfrm>
          <a:custGeom>
            <a:avLst/>
            <a:gdLst/>
            <a:ahLst/>
            <a:cxnLst/>
            <a:rect l="l" t="t" r="r" b="b"/>
            <a:pathLst>
              <a:path w="614363" h="614363">
                <a:moveTo>
                  <a:pt x="0" y="0"/>
                </a:moveTo>
                <a:lnTo>
                  <a:pt x="614363" y="0"/>
                </a:lnTo>
                <a:lnTo>
                  <a:pt x="614363" y="614362"/>
                </a:lnTo>
                <a:lnTo>
                  <a:pt x="0" y="6143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6213845" y="5555962"/>
            <a:ext cx="614363" cy="614363"/>
          </a:xfrm>
          <a:custGeom>
            <a:avLst/>
            <a:gdLst/>
            <a:ahLst/>
            <a:cxnLst/>
            <a:rect l="l" t="t" r="r" b="b"/>
            <a:pathLst>
              <a:path w="614363" h="614363">
                <a:moveTo>
                  <a:pt x="0" y="0"/>
                </a:moveTo>
                <a:lnTo>
                  <a:pt x="614363" y="0"/>
                </a:lnTo>
                <a:lnTo>
                  <a:pt x="614363" y="614362"/>
                </a:lnTo>
                <a:lnTo>
                  <a:pt x="0" y="6143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0677247" y="3358967"/>
            <a:ext cx="614363" cy="614363"/>
          </a:xfrm>
          <a:custGeom>
            <a:avLst/>
            <a:gdLst/>
            <a:ahLst/>
            <a:cxnLst/>
            <a:rect l="l" t="t" r="r" b="b"/>
            <a:pathLst>
              <a:path w="614363" h="614363">
                <a:moveTo>
                  <a:pt x="0" y="0"/>
                </a:moveTo>
                <a:lnTo>
                  <a:pt x="614363" y="0"/>
                </a:lnTo>
                <a:lnTo>
                  <a:pt x="614363" y="614362"/>
                </a:lnTo>
                <a:lnTo>
                  <a:pt x="0" y="61436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2624867" y="3358967"/>
            <a:ext cx="614363" cy="614363"/>
          </a:xfrm>
          <a:custGeom>
            <a:avLst/>
            <a:gdLst/>
            <a:ahLst/>
            <a:cxnLst/>
            <a:rect l="l" t="t" r="r" b="b"/>
            <a:pathLst>
              <a:path w="614363" h="614363">
                <a:moveTo>
                  <a:pt x="0" y="0"/>
                </a:moveTo>
                <a:lnTo>
                  <a:pt x="614363" y="0"/>
                </a:lnTo>
                <a:lnTo>
                  <a:pt x="614363" y="614362"/>
                </a:lnTo>
                <a:lnTo>
                  <a:pt x="0" y="61436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4572487" y="3358968"/>
            <a:ext cx="614361" cy="614361"/>
          </a:xfrm>
          <a:custGeom>
            <a:avLst/>
            <a:gdLst/>
            <a:ahLst/>
            <a:cxnLst/>
            <a:rect l="l" t="t" r="r" b="b"/>
            <a:pathLst>
              <a:path w="614361" h="614361">
                <a:moveTo>
                  <a:pt x="0" y="0"/>
                </a:moveTo>
                <a:lnTo>
                  <a:pt x="614361" y="0"/>
                </a:lnTo>
                <a:lnTo>
                  <a:pt x="614361" y="614362"/>
                </a:lnTo>
                <a:lnTo>
                  <a:pt x="0" y="61436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5808669" y="6276795"/>
            <a:ext cx="1424714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500" spc="-5" err="1">
                <a:solidFill>
                  <a:srgbClr val="313B4D"/>
                </a:solidFill>
                <a:latin typeface="Rubik"/>
              </a:rPr>
              <a:t>Теги</a:t>
            </a:r>
            <a:r>
              <a:rPr lang="en-US" sz="1500" spc="-5">
                <a:solidFill>
                  <a:srgbClr val="313B4D"/>
                </a:solidFill>
                <a:latin typeface="Rubik"/>
              </a:rPr>
              <a:t> и </a:t>
            </a:r>
            <a:r>
              <a:rPr lang="en-US" sz="1500" spc="-5" err="1">
                <a:solidFill>
                  <a:srgbClr val="313B4D"/>
                </a:solidFill>
                <a:latin typeface="Rubik"/>
              </a:rPr>
              <a:t>фильтрация</a:t>
            </a:r>
            <a:endParaRPr lang="en-US" sz="1500" spc="-5">
              <a:solidFill>
                <a:srgbClr val="313B4D"/>
              </a:solidFill>
              <a:latin typeface="Rubik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4202193" y="8683923"/>
            <a:ext cx="143739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500" spc="-5">
                <a:solidFill>
                  <a:srgbClr val="313B4D"/>
                </a:solidFill>
                <a:latin typeface="Rubik"/>
              </a:rPr>
              <a:t>К </a:t>
            </a:r>
            <a:r>
              <a:rPr lang="en-US" sz="1500" spc="-5" err="1">
                <a:solidFill>
                  <a:srgbClr val="313B4D"/>
                </a:solidFill>
                <a:latin typeface="Rubik"/>
              </a:rPr>
              <a:t>системам</a:t>
            </a:r>
            <a:r>
              <a:rPr lang="en-US" sz="1500" spc="-5">
                <a:solidFill>
                  <a:srgbClr val="313B4D"/>
                </a:solidFill>
                <a:latin typeface="Rubik"/>
              </a:rPr>
              <a:t> </a:t>
            </a:r>
            <a:r>
              <a:rPr lang="en-US" sz="1500" spc="-5" err="1">
                <a:solidFill>
                  <a:srgbClr val="313B4D"/>
                </a:solidFill>
                <a:latin typeface="Rubik"/>
              </a:rPr>
              <a:t>бизнес-аналитики</a:t>
            </a:r>
            <a:endParaRPr lang="en-US" sz="1500" spc="-5">
              <a:solidFill>
                <a:srgbClr val="313B4D"/>
              </a:solidFill>
              <a:latin typeface="Rubik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7010568" y="4765687"/>
            <a:ext cx="6298831" cy="467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0"/>
              </a:lnSpc>
            </a:pPr>
            <a:r>
              <a:rPr lang="en-US" sz="2500" b="1" spc="-15">
                <a:solidFill>
                  <a:srgbClr val="FFFFFF"/>
                </a:solidFill>
                <a:latin typeface="Rubik"/>
              </a:rPr>
              <a:t>КОМПОНЕНТЫ И ПРОЦЕССЫ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010567" y="7168483"/>
            <a:ext cx="6661430" cy="467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0"/>
              </a:lnSpc>
            </a:pPr>
            <a:r>
              <a:rPr lang="en-US" sz="2500" b="1" spc="-15">
                <a:solidFill>
                  <a:srgbClr val="FFFFFF"/>
                </a:solidFill>
                <a:latin typeface="Rubik"/>
              </a:rPr>
              <a:t>КОННЕКТОРЫ И РАСШИРЕНИЯ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8904069" y="7963464"/>
            <a:ext cx="677790" cy="614363"/>
            <a:chOff x="8648249" y="8393341"/>
            <a:chExt cx="677790" cy="614363"/>
          </a:xfrm>
        </p:grpSpPr>
        <p:grpSp>
          <p:nvGrpSpPr>
            <p:cNvPr id="32" name="Group 32"/>
            <p:cNvGrpSpPr/>
            <p:nvPr/>
          </p:nvGrpSpPr>
          <p:grpSpPr>
            <a:xfrm>
              <a:off x="8648249" y="8393341"/>
              <a:ext cx="677790" cy="614363"/>
              <a:chOff x="0" y="0"/>
              <a:chExt cx="903720" cy="819151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903732" cy="819150"/>
              </a:xfrm>
              <a:custGeom>
                <a:avLst/>
                <a:gdLst/>
                <a:ahLst/>
                <a:cxnLst/>
                <a:rect l="l" t="t" r="r" b="b"/>
                <a:pathLst>
                  <a:path w="903732" h="819150">
                    <a:moveTo>
                      <a:pt x="0" y="0"/>
                    </a:moveTo>
                    <a:lnTo>
                      <a:pt x="903732" y="0"/>
                    </a:lnTo>
                    <a:lnTo>
                      <a:pt x="903732" y="819150"/>
                    </a:lnTo>
                    <a:lnTo>
                      <a:pt x="0" y="819150"/>
                    </a:lnTo>
                    <a:close/>
                  </a:path>
                </a:pathLst>
              </a:custGeom>
              <a:solidFill>
                <a:srgbClr val="676A7C"/>
              </a:solidFill>
            </p:spPr>
          </p:sp>
        </p:grpSp>
        <p:sp>
          <p:nvSpPr>
            <p:cNvPr id="44" name="Freeform 44"/>
            <p:cNvSpPr/>
            <p:nvPr/>
          </p:nvSpPr>
          <p:spPr>
            <a:xfrm>
              <a:off x="8792635" y="8493659"/>
              <a:ext cx="413727" cy="413727"/>
            </a:xfrm>
            <a:custGeom>
              <a:avLst/>
              <a:gdLst/>
              <a:ahLst/>
              <a:cxnLst/>
              <a:rect l="l" t="t" r="r" b="b"/>
              <a:pathLst>
                <a:path w="413727" h="413727">
                  <a:moveTo>
                    <a:pt x="0" y="0"/>
                  </a:moveTo>
                  <a:lnTo>
                    <a:pt x="413727" y="0"/>
                  </a:lnTo>
                  <a:lnTo>
                    <a:pt x="413727" y="413727"/>
                  </a:lnTo>
                  <a:lnTo>
                    <a:pt x="0" y="413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</p:sp>
      </p:grpSp>
      <p:sp>
        <p:nvSpPr>
          <p:cNvPr id="51" name="TextBox 51"/>
          <p:cNvSpPr txBox="1"/>
          <p:nvPr/>
        </p:nvSpPr>
        <p:spPr>
          <a:xfrm>
            <a:off x="16198545" y="8687425"/>
            <a:ext cx="1209536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US" sz="1500" spc="-5">
                <a:solidFill>
                  <a:srgbClr val="313B4D"/>
                </a:solidFill>
                <a:latin typeface="Rubik"/>
              </a:rPr>
              <a:t>К </a:t>
            </a:r>
            <a:r>
              <a:rPr lang="en-US" sz="1500" spc="-5" err="1">
                <a:solidFill>
                  <a:srgbClr val="313B4D"/>
                </a:solidFill>
                <a:latin typeface="Rubik"/>
              </a:rPr>
              <a:t>системам</a:t>
            </a:r>
            <a:r>
              <a:rPr lang="en-US" sz="1500" spc="-5">
                <a:solidFill>
                  <a:srgbClr val="313B4D"/>
                </a:solidFill>
                <a:latin typeface="Rubik"/>
              </a:rPr>
              <a:t> AI и ML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25273" y="1849837"/>
            <a:ext cx="7161340" cy="57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99"/>
              </a:lnSpc>
              <a:spcBef>
                <a:spcPct val="0"/>
              </a:spcBef>
            </a:pPr>
            <a:r>
              <a:rPr lang="en-US" sz="2500">
                <a:solidFill>
                  <a:srgbClr val="313B4D"/>
                </a:solidFill>
                <a:latin typeface="Rubik"/>
              </a:rPr>
              <a:t>БИЗНЕС-ПРИЛОЖЕНИЯ</a:t>
            </a:r>
          </a:p>
        </p:txBody>
      </p:sp>
      <p:sp>
        <p:nvSpPr>
          <p:cNvPr id="57" name="TextBox 22"/>
          <p:cNvSpPr txBox="1"/>
          <p:nvPr/>
        </p:nvSpPr>
        <p:spPr>
          <a:xfrm>
            <a:off x="725273" y="609580"/>
            <a:ext cx="4401260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99"/>
              </a:lnSpc>
              <a:spcBef>
                <a:spcPct val="0"/>
              </a:spcBef>
            </a:pPr>
            <a:r>
              <a:rPr lang="en-US" sz="4500" u="none" strike="noStrike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ПЛАТФОРМА BPMSoft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7015545" y="7963464"/>
            <a:ext cx="677790" cy="614363"/>
            <a:chOff x="8648249" y="8393341"/>
            <a:chExt cx="677790" cy="614363"/>
          </a:xfrm>
        </p:grpSpPr>
        <p:grpSp>
          <p:nvGrpSpPr>
            <p:cNvPr id="61" name="Group 32"/>
            <p:cNvGrpSpPr/>
            <p:nvPr/>
          </p:nvGrpSpPr>
          <p:grpSpPr>
            <a:xfrm>
              <a:off x="8648249" y="8393341"/>
              <a:ext cx="677790" cy="614363"/>
              <a:chOff x="0" y="0"/>
              <a:chExt cx="903720" cy="819151"/>
            </a:xfrm>
          </p:grpSpPr>
          <p:sp>
            <p:nvSpPr>
              <p:cNvPr id="63" name="Freeform 33"/>
              <p:cNvSpPr/>
              <p:nvPr/>
            </p:nvSpPr>
            <p:spPr>
              <a:xfrm>
                <a:off x="0" y="0"/>
                <a:ext cx="903732" cy="819150"/>
              </a:xfrm>
              <a:custGeom>
                <a:avLst/>
                <a:gdLst/>
                <a:ahLst/>
                <a:cxnLst/>
                <a:rect l="l" t="t" r="r" b="b"/>
                <a:pathLst>
                  <a:path w="903732" h="819150">
                    <a:moveTo>
                      <a:pt x="0" y="0"/>
                    </a:moveTo>
                    <a:lnTo>
                      <a:pt x="903732" y="0"/>
                    </a:lnTo>
                    <a:lnTo>
                      <a:pt x="903732" y="819150"/>
                    </a:lnTo>
                    <a:lnTo>
                      <a:pt x="0" y="819150"/>
                    </a:lnTo>
                    <a:close/>
                  </a:path>
                </a:pathLst>
              </a:custGeom>
              <a:solidFill>
                <a:srgbClr val="676A7C"/>
              </a:solidFill>
            </p:spPr>
          </p:sp>
        </p:grpSp>
        <p:sp>
          <p:nvSpPr>
            <p:cNvPr id="62" name="Freeform 44"/>
            <p:cNvSpPr/>
            <p:nvPr/>
          </p:nvSpPr>
          <p:spPr>
            <a:xfrm>
              <a:off x="8792635" y="8493659"/>
              <a:ext cx="413727" cy="413727"/>
            </a:xfrm>
            <a:custGeom>
              <a:avLst/>
              <a:gdLst/>
              <a:ahLst/>
              <a:cxnLst/>
              <a:rect l="l" t="t" r="r" b="b"/>
              <a:pathLst>
                <a:path w="413727" h="413727">
                  <a:moveTo>
                    <a:pt x="0" y="0"/>
                  </a:moveTo>
                  <a:lnTo>
                    <a:pt x="413727" y="0"/>
                  </a:lnTo>
                  <a:lnTo>
                    <a:pt x="413727" y="413727"/>
                  </a:lnTo>
                  <a:lnTo>
                    <a:pt x="0" y="413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</p:sp>
      </p:grpSp>
      <p:grpSp>
        <p:nvGrpSpPr>
          <p:cNvPr id="64" name="Группа 63"/>
          <p:cNvGrpSpPr/>
          <p:nvPr/>
        </p:nvGrpSpPr>
        <p:grpSpPr>
          <a:xfrm>
            <a:off x="10792593" y="7963464"/>
            <a:ext cx="677790" cy="614363"/>
            <a:chOff x="8648249" y="8393341"/>
            <a:chExt cx="677790" cy="614363"/>
          </a:xfrm>
        </p:grpSpPr>
        <p:grpSp>
          <p:nvGrpSpPr>
            <p:cNvPr id="65" name="Group 32"/>
            <p:cNvGrpSpPr/>
            <p:nvPr/>
          </p:nvGrpSpPr>
          <p:grpSpPr>
            <a:xfrm>
              <a:off x="8648249" y="8393341"/>
              <a:ext cx="677790" cy="614363"/>
              <a:chOff x="0" y="0"/>
              <a:chExt cx="903720" cy="819151"/>
            </a:xfrm>
          </p:grpSpPr>
          <p:sp>
            <p:nvSpPr>
              <p:cNvPr id="67" name="Freeform 33"/>
              <p:cNvSpPr/>
              <p:nvPr/>
            </p:nvSpPr>
            <p:spPr>
              <a:xfrm>
                <a:off x="0" y="0"/>
                <a:ext cx="903732" cy="819150"/>
              </a:xfrm>
              <a:custGeom>
                <a:avLst/>
                <a:gdLst/>
                <a:ahLst/>
                <a:cxnLst/>
                <a:rect l="l" t="t" r="r" b="b"/>
                <a:pathLst>
                  <a:path w="903732" h="819150">
                    <a:moveTo>
                      <a:pt x="0" y="0"/>
                    </a:moveTo>
                    <a:lnTo>
                      <a:pt x="903732" y="0"/>
                    </a:lnTo>
                    <a:lnTo>
                      <a:pt x="903732" y="819150"/>
                    </a:lnTo>
                    <a:lnTo>
                      <a:pt x="0" y="819150"/>
                    </a:lnTo>
                    <a:close/>
                  </a:path>
                </a:pathLst>
              </a:custGeom>
              <a:solidFill>
                <a:srgbClr val="676A7C"/>
              </a:solidFill>
            </p:spPr>
          </p:sp>
        </p:grpSp>
        <p:sp>
          <p:nvSpPr>
            <p:cNvPr id="66" name="Freeform 44"/>
            <p:cNvSpPr/>
            <p:nvPr/>
          </p:nvSpPr>
          <p:spPr>
            <a:xfrm>
              <a:off x="8792635" y="8493659"/>
              <a:ext cx="413727" cy="413727"/>
            </a:xfrm>
            <a:custGeom>
              <a:avLst/>
              <a:gdLst/>
              <a:ahLst/>
              <a:cxnLst/>
              <a:rect l="l" t="t" r="r" b="b"/>
              <a:pathLst>
                <a:path w="413727" h="413727">
                  <a:moveTo>
                    <a:pt x="0" y="0"/>
                  </a:moveTo>
                  <a:lnTo>
                    <a:pt x="413727" y="0"/>
                  </a:lnTo>
                  <a:lnTo>
                    <a:pt x="413727" y="413727"/>
                  </a:lnTo>
                  <a:lnTo>
                    <a:pt x="0" y="413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</p:sp>
      </p:grpSp>
      <p:grpSp>
        <p:nvGrpSpPr>
          <p:cNvPr id="68" name="Группа 67"/>
          <p:cNvGrpSpPr/>
          <p:nvPr/>
        </p:nvGrpSpPr>
        <p:grpSpPr>
          <a:xfrm>
            <a:off x="12681117" y="7963464"/>
            <a:ext cx="677790" cy="614363"/>
            <a:chOff x="8648249" y="8393341"/>
            <a:chExt cx="677790" cy="614363"/>
          </a:xfrm>
        </p:grpSpPr>
        <p:grpSp>
          <p:nvGrpSpPr>
            <p:cNvPr id="69" name="Group 32"/>
            <p:cNvGrpSpPr/>
            <p:nvPr/>
          </p:nvGrpSpPr>
          <p:grpSpPr>
            <a:xfrm>
              <a:off x="8648249" y="8393341"/>
              <a:ext cx="677790" cy="614363"/>
              <a:chOff x="0" y="0"/>
              <a:chExt cx="903720" cy="819151"/>
            </a:xfrm>
          </p:grpSpPr>
          <p:sp>
            <p:nvSpPr>
              <p:cNvPr id="71" name="Freeform 33"/>
              <p:cNvSpPr/>
              <p:nvPr/>
            </p:nvSpPr>
            <p:spPr>
              <a:xfrm>
                <a:off x="0" y="0"/>
                <a:ext cx="903732" cy="819150"/>
              </a:xfrm>
              <a:custGeom>
                <a:avLst/>
                <a:gdLst/>
                <a:ahLst/>
                <a:cxnLst/>
                <a:rect l="l" t="t" r="r" b="b"/>
                <a:pathLst>
                  <a:path w="903732" h="819150">
                    <a:moveTo>
                      <a:pt x="0" y="0"/>
                    </a:moveTo>
                    <a:lnTo>
                      <a:pt x="903732" y="0"/>
                    </a:lnTo>
                    <a:lnTo>
                      <a:pt x="903732" y="819150"/>
                    </a:lnTo>
                    <a:lnTo>
                      <a:pt x="0" y="819150"/>
                    </a:lnTo>
                    <a:close/>
                  </a:path>
                </a:pathLst>
              </a:custGeom>
              <a:solidFill>
                <a:srgbClr val="676A7C"/>
              </a:solidFill>
            </p:spPr>
          </p:sp>
        </p:grpSp>
        <p:sp>
          <p:nvSpPr>
            <p:cNvPr id="70" name="Freeform 44"/>
            <p:cNvSpPr/>
            <p:nvPr/>
          </p:nvSpPr>
          <p:spPr>
            <a:xfrm>
              <a:off x="8792635" y="8493659"/>
              <a:ext cx="413727" cy="413727"/>
            </a:xfrm>
            <a:custGeom>
              <a:avLst/>
              <a:gdLst/>
              <a:ahLst/>
              <a:cxnLst/>
              <a:rect l="l" t="t" r="r" b="b"/>
              <a:pathLst>
                <a:path w="413727" h="413727">
                  <a:moveTo>
                    <a:pt x="0" y="0"/>
                  </a:moveTo>
                  <a:lnTo>
                    <a:pt x="413727" y="0"/>
                  </a:lnTo>
                  <a:lnTo>
                    <a:pt x="413727" y="413727"/>
                  </a:lnTo>
                  <a:lnTo>
                    <a:pt x="0" y="413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</p:sp>
      </p:grpSp>
      <p:grpSp>
        <p:nvGrpSpPr>
          <p:cNvPr id="72" name="Группа 71"/>
          <p:cNvGrpSpPr/>
          <p:nvPr/>
        </p:nvGrpSpPr>
        <p:grpSpPr>
          <a:xfrm>
            <a:off x="14569641" y="7963464"/>
            <a:ext cx="677790" cy="614363"/>
            <a:chOff x="8648249" y="8393341"/>
            <a:chExt cx="677790" cy="614363"/>
          </a:xfrm>
        </p:grpSpPr>
        <p:grpSp>
          <p:nvGrpSpPr>
            <p:cNvPr id="73" name="Group 32"/>
            <p:cNvGrpSpPr/>
            <p:nvPr/>
          </p:nvGrpSpPr>
          <p:grpSpPr>
            <a:xfrm>
              <a:off x="8648249" y="8393341"/>
              <a:ext cx="677790" cy="614363"/>
              <a:chOff x="0" y="0"/>
              <a:chExt cx="903720" cy="819151"/>
            </a:xfrm>
          </p:grpSpPr>
          <p:sp>
            <p:nvSpPr>
              <p:cNvPr id="75" name="Freeform 33"/>
              <p:cNvSpPr/>
              <p:nvPr/>
            </p:nvSpPr>
            <p:spPr>
              <a:xfrm>
                <a:off x="0" y="0"/>
                <a:ext cx="903732" cy="819150"/>
              </a:xfrm>
              <a:custGeom>
                <a:avLst/>
                <a:gdLst/>
                <a:ahLst/>
                <a:cxnLst/>
                <a:rect l="l" t="t" r="r" b="b"/>
                <a:pathLst>
                  <a:path w="903732" h="819150">
                    <a:moveTo>
                      <a:pt x="0" y="0"/>
                    </a:moveTo>
                    <a:lnTo>
                      <a:pt x="903732" y="0"/>
                    </a:lnTo>
                    <a:lnTo>
                      <a:pt x="903732" y="819150"/>
                    </a:lnTo>
                    <a:lnTo>
                      <a:pt x="0" y="819150"/>
                    </a:lnTo>
                    <a:close/>
                  </a:path>
                </a:pathLst>
              </a:custGeom>
              <a:solidFill>
                <a:srgbClr val="676A7C"/>
              </a:solidFill>
            </p:spPr>
          </p:sp>
        </p:grpSp>
        <p:sp>
          <p:nvSpPr>
            <p:cNvPr id="74" name="Freeform 44"/>
            <p:cNvSpPr/>
            <p:nvPr/>
          </p:nvSpPr>
          <p:spPr>
            <a:xfrm>
              <a:off x="8792635" y="8493659"/>
              <a:ext cx="413727" cy="413727"/>
            </a:xfrm>
            <a:custGeom>
              <a:avLst/>
              <a:gdLst/>
              <a:ahLst/>
              <a:cxnLst/>
              <a:rect l="l" t="t" r="r" b="b"/>
              <a:pathLst>
                <a:path w="413727" h="413727">
                  <a:moveTo>
                    <a:pt x="0" y="0"/>
                  </a:moveTo>
                  <a:lnTo>
                    <a:pt x="413727" y="0"/>
                  </a:lnTo>
                  <a:lnTo>
                    <a:pt x="413727" y="413727"/>
                  </a:lnTo>
                  <a:lnTo>
                    <a:pt x="0" y="413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</p:sp>
      </p:grpSp>
      <p:grpSp>
        <p:nvGrpSpPr>
          <p:cNvPr id="76" name="Группа 75"/>
          <p:cNvGrpSpPr/>
          <p:nvPr/>
        </p:nvGrpSpPr>
        <p:grpSpPr>
          <a:xfrm>
            <a:off x="16458165" y="7963464"/>
            <a:ext cx="677790" cy="614363"/>
            <a:chOff x="8648249" y="8393341"/>
            <a:chExt cx="677790" cy="614363"/>
          </a:xfrm>
        </p:grpSpPr>
        <p:grpSp>
          <p:nvGrpSpPr>
            <p:cNvPr id="77" name="Group 32"/>
            <p:cNvGrpSpPr/>
            <p:nvPr/>
          </p:nvGrpSpPr>
          <p:grpSpPr>
            <a:xfrm>
              <a:off x="8648249" y="8393341"/>
              <a:ext cx="677790" cy="614363"/>
              <a:chOff x="0" y="0"/>
              <a:chExt cx="903720" cy="819151"/>
            </a:xfrm>
          </p:grpSpPr>
          <p:sp>
            <p:nvSpPr>
              <p:cNvPr id="79" name="Freeform 33"/>
              <p:cNvSpPr/>
              <p:nvPr/>
            </p:nvSpPr>
            <p:spPr>
              <a:xfrm>
                <a:off x="0" y="0"/>
                <a:ext cx="903732" cy="819150"/>
              </a:xfrm>
              <a:custGeom>
                <a:avLst/>
                <a:gdLst/>
                <a:ahLst/>
                <a:cxnLst/>
                <a:rect l="l" t="t" r="r" b="b"/>
                <a:pathLst>
                  <a:path w="903732" h="819150">
                    <a:moveTo>
                      <a:pt x="0" y="0"/>
                    </a:moveTo>
                    <a:lnTo>
                      <a:pt x="903732" y="0"/>
                    </a:lnTo>
                    <a:lnTo>
                      <a:pt x="903732" y="819150"/>
                    </a:lnTo>
                    <a:lnTo>
                      <a:pt x="0" y="819150"/>
                    </a:lnTo>
                    <a:close/>
                  </a:path>
                </a:pathLst>
              </a:custGeom>
              <a:solidFill>
                <a:srgbClr val="676A7C"/>
              </a:solidFill>
            </p:spPr>
          </p:sp>
        </p:grpSp>
        <p:sp>
          <p:nvSpPr>
            <p:cNvPr id="78" name="Freeform 44"/>
            <p:cNvSpPr/>
            <p:nvPr/>
          </p:nvSpPr>
          <p:spPr>
            <a:xfrm>
              <a:off x="8792635" y="8493659"/>
              <a:ext cx="413727" cy="413727"/>
            </a:xfrm>
            <a:custGeom>
              <a:avLst/>
              <a:gdLst/>
              <a:ahLst/>
              <a:cxnLst/>
              <a:rect l="l" t="t" r="r" b="b"/>
              <a:pathLst>
                <a:path w="413727" h="413727">
                  <a:moveTo>
                    <a:pt x="0" y="0"/>
                  </a:moveTo>
                  <a:lnTo>
                    <a:pt x="413727" y="0"/>
                  </a:lnTo>
                  <a:lnTo>
                    <a:pt x="413727" y="413727"/>
                  </a:lnTo>
                  <a:lnTo>
                    <a:pt x="0" y="413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58C1F66F-1AFA-5187-18C2-B04D796FF50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3689686" y="513994"/>
            <a:ext cx="3945296" cy="3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54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556;p117">
            <a:extLst>
              <a:ext uri="{FF2B5EF4-FFF2-40B4-BE49-F238E27FC236}">
                <a16:creationId xmlns:a16="http://schemas.microsoft.com/office/drawing/2014/main" id="{3155FFFF-43FD-424D-8459-95E73014D97F}"/>
              </a:ext>
            </a:extLst>
          </p:cNvPr>
          <p:cNvSpPr txBox="1"/>
          <p:nvPr/>
        </p:nvSpPr>
        <p:spPr>
          <a:xfrm>
            <a:off x="9230994" y="3582064"/>
            <a:ext cx="7740000" cy="5183845"/>
          </a:xfrm>
          <a:prstGeom prst="rect">
            <a:avLst/>
          </a:prstGeom>
          <a:solidFill>
            <a:schemeClr val="lt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54000" dist="38100" dir="7620000" sx="97000" sy="97000" algn="t" rotWithShape="0">
              <a:srgbClr val="0D2E4E">
                <a:alpha val="3647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000" kern="0">
              <a:solidFill>
                <a:srgbClr val="000000"/>
              </a:solidFill>
              <a:latin typeface="Rubik" panose="020B0604020202020204" charset="0"/>
              <a:cs typeface="Rubik" panose="020B0604020202020204" charset="0"/>
              <a:sym typeface="Arial"/>
            </a:endParaRPr>
          </a:p>
        </p:txBody>
      </p:sp>
      <p:sp>
        <p:nvSpPr>
          <p:cNvPr id="39" name="Rectangle 50">
            <a:extLst>
              <a:ext uri="{FF2B5EF4-FFF2-40B4-BE49-F238E27FC236}">
                <a16:creationId xmlns:a16="http://schemas.microsoft.com/office/drawing/2014/main" id="{A5AE4253-D6C9-423A-89F1-FF4CCD940433}"/>
              </a:ext>
            </a:extLst>
          </p:cNvPr>
          <p:cNvSpPr/>
          <p:nvPr/>
        </p:nvSpPr>
        <p:spPr>
          <a:xfrm>
            <a:off x="13151335" y="4356071"/>
            <a:ext cx="3576719" cy="1057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 fontAlgn="ctr">
              <a:buClr>
                <a:srgbClr val="000000"/>
              </a:buClr>
              <a:defRPr/>
            </a:pPr>
            <a:endParaRPr lang="en-US" sz="1200" kern="0">
              <a:solidFill>
                <a:srgbClr val="002060"/>
              </a:solidFill>
              <a:latin typeface="Rubik" panose="020B0604020202020204" charset="0"/>
              <a:cs typeface="Rubik" panose="020B0604020202020204" charset="0"/>
              <a:sym typeface="Arial"/>
            </a:endParaRPr>
          </a:p>
        </p:txBody>
      </p:sp>
      <p:sp>
        <p:nvSpPr>
          <p:cNvPr id="40" name="Rectangle 45">
            <a:extLst>
              <a:ext uri="{FF2B5EF4-FFF2-40B4-BE49-F238E27FC236}">
                <a16:creationId xmlns:a16="http://schemas.microsoft.com/office/drawing/2014/main" id="{74FFCD09-869D-42E4-BD84-6906FE1F62BE}"/>
              </a:ext>
            </a:extLst>
          </p:cNvPr>
          <p:cNvSpPr/>
          <p:nvPr/>
        </p:nvSpPr>
        <p:spPr>
          <a:xfrm>
            <a:off x="9465616" y="4356071"/>
            <a:ext cx="3456191" cy="1057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 fontAlgn="ctr">
              <a:buClr>
                <a:srgbClr val="000000"/>
              </a:buClr>
              <a:defRPr/>
            </a:pPr>
            <a:endParaRPr lang="en-US" sz="1200" kern="0">
              <a:solidFill>
                <a:srgbClr val="002060"/>
              </a:solidFill>
              <a:latin typeface="Rubik" panose="020B0604020202020204" charset="0"/>
              <a:cs typeface="Rubik" panose="020B0604020202020204" charset="0"/>
              <a:sym typeface="Arial"/>
            </a:endParaRPr>
          </a:p>
        </p:txBody>
      </p:sp>
      <p:sp>
        <p:nvSpPr>
          <p:cNvPr id="41" name="Rectangle 57">
            <a:extLst>
              <a:ext uri="{FF2B5EF4-FFF2-40B4-BE49-F238E27FC236}">
                <a16:creationId xmlns:a16="http://schemas.microsoft.com/office/drawing/2014/main" id="{A30F818B-B10C-4680-A73D-332C9B2ABA3C}"/>
              </a:ext>
            </a:extLst>
          </p:cNvPr>
          <p:cNvSpPr/>
          <p:nvPr/>
        </p:nvSpPr>
        <p:spPr>
          <a:xfrm>
            <a:off x="13151333" y="6010115"/>
            <a:ext cx="3576719" cy="1057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 fontAlgn="ctr">
              <a:buClr>
                <a:srgbClr val="000000"/>
              </a:buClr>
              <a:defRPr/>
            </a:pPr>
            <a:endParaRPr lang="en-US" sz="1200" kern="0">
              <a:solidFill>
                <a:srgbClr val="002060"/>
              </a:solidFill>
              <a:latin typeface="Rubik" panose="020B0604020202020204" charset="0"/>
              <a:cs typeface="Rubik" panose="020B0604020202020204" charset="0"/>
              <a:sym typeface="Arial"/>
            </a:endParaRPr>
          </a:p>
        </p:txBody>
      </p:sp>
      <p:sp>
        <p:nvSpPr>
          <p:cNvPr id="42" name="Rectangle 59">
            <a:extLst>
              <a:ext uri="{FF2B5EF4-FFF2-40B4-BE49-F238E27FC236}">
                <a16:creationId xmlns:a16="http://schemas.microsoft.com/office/drawing/2014/main" id="{7C921783-D37F-4F8E-BF52-FAC5D32B568C}"/>
              </a:ext>
            </a:extLst>
          </p:cNvPr>
          <p:cNvSpPr/>
          <p:nvPr/>
        </p:nvSpPr>
        <p:spPr>
          <a:xfrm>
            <a:off x="9465614" y="6010115"/>
            <a:ext cx="3456191" cy="1057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 fontAlgn="ctr">
              <a:buClr>
                <a:srgbClr val="000000"/>
              </a:buClr>
              <a:defRPr/>
            </a:pPr>
            <a:endParaRPr lang="en-US" sz="1200" kern="0">
              <a:solidFill>
                <a:srgbClr val="002060"/>
              </a:solidFill>
              <a:latin typeface="Rubik" panose="020B0604020202020204" charset="0"/>
              <a:cs typeface="Rubik" panose="020B0604020202020204" charset="0"/>
              <a:sym typeface="Arial"/>
            </a:endParaRPr>
          </a:p>
        </p:txBody>
      </p:sp>
      <p:sp>
        <p:nvSpPr>
          <p:cNvPr id="43" name="Google Shape;556;p117">
            <a:extLst>
              <a:ext uri="{FF2B5EF4-FFF2-40B4-BE49-F238E27FC236}">
                <a16:creationId xmlns:a16="http://schemas.microsoft.com/office/drawing/2014/main" id="{4C08968C-E550-4438-9EAC-343FBDEAACF7}"/>
              </a:ext>
            </a:extLst>
          </p:cNvPr>
          <p:cNvSpPr txBox="1"/>
          <p:nvPr/>
        </p:nvSpPr>
        <p:spPr>
          <a:xfrm>
            <a:off x="1124397" y="3582062"/>
            <a:ext cx="6705024" cy="5183847"/>
          </a:xfrm>
          <a:prstGeom prst="rect">
            <a:avLst/>
          </a:prstGeom>
          <a:solidFill>
            <a:schemeClr val="lt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54000" dist="38100" dir="7620000" sx="97000" sy="97000" algn="t" rotWithShape="0">
              <a:srgbClr val="0D2E4E">
                <a:alpha val="3647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000" kern="0">
              <a:solidFill>
                <a:srgbClr val="000000"/>
              </a:solidFill>
              <a:latin typeface="Rubik" panose="020B0604020202020204" charset="0"/>
              <a:cs typeface="Rubik" panose="020B0604020202020204" charset="0"/>
              <a:sym typeface="Arial"/>
            </a:endParaRPr>
          </a:p>
        </p:txBody>
      </p:sp>
      <p:sp>
        <p:nvSpPr>
          <p:cNvPr id="47" name="Google Shape;609;p74">
            <a:extLst>
              <a:ext uri="{FF2B5EF4-FFF2-40B4-BE49-F238E27FC236}">
                <a16:creationId xmlns:a16="http://schemas.microsoft.com/office/drawing/2014/main" id="{47809086-1A45-472D-A340-3507C103F26C}"/>
              </a:ext>
            </a:extLst>
          </p:cNvPr>
          <p:cNvSpPr txBox="1"/>
          <p:nvPr/>
        </p:nvSpPr>
        <p:spPr>
          <a:xfrm>
            <a:off x="1384704" y="3814110"/>
            <a:ext cx="6289398" cy="398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63" tIns="51413" rIns="102863" bIns="51413" anchor="t" anchorCtr="0">
            <a:noAutofit/>
          </a:bodyPr>
          <a:lstStyle/>
          <a:p>
            <a:pPr indent="-428615">
              <a:lnSpc>
                <a:spcPts val="2730"/>
              </a:lnSpc>
              <a:spcBef>
                <a:spcPts val="1800"/>
              </a:spcBef>
              <a:buClr>
                <a:srgbClr val="1678B1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2100" b="1">
                <a:solidFill>
                  <a:srgbClr val="313B4D"/>
                </a:solidFill>
                <a:latin typeface="Rubik"/>
                <a:sym typeface="Arial"/>
              </a:rPr>
              <a:t>Пакетная архитектура </a:t>
            </a:r>
            <a:r>
              <a:rPr lang="ru-RU" sz="2100">
                <a:solidFill>
                  <a:srgbClr val="313B4D"/>
                </a:solidFill>
                <a:latin typeface="Rubik"/>
                <a:sym typeface="Arial"/>
              </a:rPr>
              <a:t>позволяет выделять целостные функциональные блоки в виде отдельных модулей,</a:t>
            </a:r>
            <a:r>
              <a:rPr lang="en-US" sz="2100">
                <a:solidFill>
                  <a:srgbClr val="313B4D"/>
                </a:solidFill>
                <a:latin typeface="Rubik"/>
                <a:sym typeface="Arial"/>
              </a:rPr>
              <a:t> </a:t>
            </a:r>
            <a:r>
              <a:rPr lang="ru-RU" sz="2100">
                <a:solidFill>
                  <a:srgbClr val="313B4D"/>
                </a:solidFill>
                <a:latin typeface="Rubik"/>
                <a:sym typeface="Arial"/>
              </a:rPr>
              <a:t>управлять иерархией пакетов и их версионностью.</a:t>
            </a:r>
            <a:endParaRPr lang="en-US" sz="2100">
              <a:solidFill>
                <a:srgbClr val="313B4D"/>
              </a:solidFill>
              <a:latin typeface="Rubik"/>
              <a:sym typeface="Arial"/>
            </a:endParaRPr>
          </a:p>
          <a:p>
            <a:pPr indent="-428615">
              <a:lnSpc>
                <a:spcPts val="2730"/>
              </a:lnSpc>
              <a:spcBef>
                <a:spcPts val="1800"/>
              </a:spcBef>
              <a:buClr>
                <a:srgbClr val="1678B1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Поддержка стандартных </a:t>
            </a:r>
            <a:br>
              <a:rPr lang="en-US" sz="2100">
                <a:solidFill>
                  <a:srgbClr val="313B4D"/>
                </a:solidFill>
                <a:latin typeface="Rubik"/>
              </a:rPr>
            </a:br>
            <a:r>
              <a:rPr lang="ru-RU" sz="2100" b="1">
                <a:solidFill>
                  <a:srgbClr val="313B4D"/>
                </a:solidFill>
                <a:latin typeface="Rubik"/>
              </a:rPr>
              <a:t>языков программирования </a:t>
            </a:r>
            <a:br>
              <a:rPr lang="en-US" sz="2100" b="1">
                <a:solidFill>
                  <a:srgbClr val="313B4D"/>
                </a:solidFill>
                <a:latin typeface="Rubik"/>
              </a:rPr>
            </a:br>
            <a:r>
              <a:rPr lang="ru-RU" sz="2100" b="1">
                <a:solidFill>
                  <a:srgbClr val="313B4D"/>
                </a:solidFill>
                <a:latin typeface="Rubik"/>
              </a:rPr>
              <a:t>и </a:t>
            </a:r>
            <a:r>
              <a:rPr lang="ru-RU" sz="2100" b="1" err="1">
                <a:solidFill>
                  <a:srgbClr val="313B4D"/>
                </a:solidFill>
                <a:latin typeface="Rubik"/>
              </a:rPr>
              <a:t>фреймворков</a:t>
            </a:r>
            <a:r>
              <a:rPr lang="ru-RU" sz="2100" b="1">
                <a:solidFill>
                  <a:srgbClr val="313B4D"/>
                </a:solidFill>
                <a:latin typeface="Rubik"/>
              </a:rPr>
              <a:t> </a:t>
            </a:r>
            <a:r>
              <a:rPr lang="ru-RU" sz="2100">
                <a:solidFill>
                  <a:srgbClr val="313B4D"/>
                </a:solidFill>
                <a:latin typeface="Rubik"/>
              </a:rPr>
              <a:t>ускоряет и упрощает разработку. 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>
              <a:lnSpc>
                <a:spcPts val="2730"/>
              </a:lnSpc>
              <a:spcBef>
                <a:spcPts val="1800"/>
              </a:spcBef>
              <a:buClr>
                <a:srgbClr val="FF4013"/>
              </a:buClr>
              <a:buSzPct val="120000"/>
              <a:defRPr/>
            </a:pPr>
            <a:r>
              <a:rPr lang="ru-RU" sz="2100">
                <a:solidFill>
                  <a:srgbClr val="313B4D"/>
                </a:solidFill>
                <a:latin typeface="Rubik"/>
                <a:sym typeface="Arial"/>
              </a:rPr>
              <a:t> </a:t>
            </a:r>
            <a:endParaRPr lang="en-US" sz="2100">
              <a:solidFill>
                <a:srgbClr val="313B4D"/>
              </a:solidFill>
              <a:latin typeface="Rubik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685197-E5FA-40BE-8EC9-9FF448E265F4}"/>
              </a:ext>
            </a:extLst>
          </p:cNvPr>
          <p:cNvSpPr txBox="1"/>
          <p:nvPr/>
        </p:nvSpPr>
        <p:spPr>
          <a:xfrm>
            <a:off x="9534146" y="3623698"/>
            <a:ext cx="33416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8700">
              <a:buClr>
                <a:srgbClr val="03101C"/>
              </a:buClr>
              <a:buSzPct val="75000"/>
              <a:defRPr/>
            </a:pPr>
            <a:r>
              <a:rPr lang="ru-RU" sz="21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  <a:sym typeface="Arial"/>
              </a:rPr>
              <a:t>ФРЕЙМВОРКИ: </a:t>
            </a:r>
            <a:r>
              <a:rPr lang="en-US" sz="21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  <a:sym typeface="Arial"/>
              </a:rPr>
              <a:t>FRONTEND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62AC706-8567-4388-BBDD-16D26F28B334}"/>
              </a:ext>
            </a:extLst>
          </p:cNvPr>
          <p:cNvSpPr txBox="1"/>
          <p:nvPr/>
        </p:nvSpPr>
        <p:spPr>
          <a:xfrm>
            <a:off x="13405153" y="3623698"/>
            <a:ext cx="2955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8700">
              <a:buClr>
                <a:srgbClr val="03101C"/>
              </a:buClr>
              <a:buSzPct val="75000"/>
              <a:defRPr/>
            </a:pPr>
            <a:r>
              <a:rPr lang="ru-RU" sz="21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ФРЕЙМВОРКИ: </a:t>
            </a:r>
            <a:r>
              <a:rPr lang="en-US" sz="21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BACKEND</a:t>
            </a:r>
          </a:p>
        </p:txBody>
      </p:sp>
      <p:grpSp>
        <p:nvGrpSpPr>
          <p:cNvPr id="51" name="Group 16">
            <a:extLst>
              <a:ext uri="{FF2B5EF4-FFF2-40B4-BE49-F238E27FC236}">
                <a16:creationId xmlns:a16="http://schemas.microsoft.com/office/drawing/2014/main" id="{2C4F2A35-97B1-4C07-AD9F-2CF8CA30CC8C}"/>
              </a:ext>
            </a:extLst>
          </p:cNvPr>
          <p:cNvGrpSpPr/>
          <p:nvPr/>
        </p:nvGrpSpPr>
        <p:grpSpPr>
          <a:xfrm>
            <a:off x="9465614" y="7185289"/>
            <a:ext cx="7262438" cy="1494308"/>
            <a:chOff x="4389835" y="3676422"/>
            <a:chExt cx="4841625" cy="99620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C953C0B-EFF8-4B97-9FF4-D0DEC09512E5}"/>
                </a:ext>
              </a:extLst>
            </p:cNvPr>
            <p:cNvSpPr txBox="1"/>
            <p:nvPr/>
          </p:nvSpPr>
          <p:spPr>
            <a:xfrm>
              <a:off x="4763212" y="3676422"/>
              <a:ext cx="4094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28700">
                <a:buClr>
                  <a:srgbClr val="03101C"/>
                </a:buClr>
                <a:buSzPct val="75000"/>
                <a:defRPr/>
              </a:pPr>
              <a:r>
                <a:rPr lang="ru-RU" sz="2100">
                  <a:solidFill>
                    <a:srgbClr val="313B4D"/>
                  </a:solidFill>
                  <a:latin typeface="Rubik" panose="020B0604020202020204" charset="0"/>
                  <a:cs typeface="Rubik" panose="020B0604020202020204" charset="0"/>
                </a:rPr>
                <a:t>ФРЕЙМВОРКИ: </a:t>
              </a:r>
              <a:r>
                <a:rPr lang="en-US" sz="2100">
                  <a:solidFill>
                    <a:srgbClr val="313B4D"/>
                  </a:solidFill>
                  <a:latin typeface="Rubik" panose="020B0604020202020204" charset="0"/>
                  <a:cs typeface="Rubik" panose="020B0604020202020204" charset="0"/>
                </a:rPr>
                <a:t>MOBILE</a:t>
              </a:r>
            </a:p>
          </p:txBody>
        </p:sp>
        <p:sp>
          <p:nvSpPr>
            <p:cNvPr id="53" name="Rectangle 159">
              <a:extLst>
                <a:ext uri="{FF2B5EF4-FFF2-40B4-BE49-F238E27FC236}">
                  <a16:creationId xmlns:a16="http://schemas.microsoft.com/office/drawing/2014/main" id="{BC8F314A-B582-4EEA-AA22-04331B29188E}"/>
                </a:ext>
              </a:extLst>
            </p:cNvPr>
            <p:cNvSpPr/>
            <p:nvPr/>
          </p:nvSpPr>
          <p:spPr>
            <a:xfrm>
              <a:off x="4389835" y="3967890"/>
              <a:ext cx="4841625" cy="7047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fontAlgn="ctr">
                <a:buClr>
                  <a:srgbClr val="000000"/>
                </a:buClr>
                <a:defRPr/>
              </a:pPr>
              <a:endParaRPr lang="en-US" sz="2100" kern="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  <a:sym typeface="Arial"/>
              </a:endParaRPr>
            </a:p>
          </p:txBody>
        </p:sp>
      </p:grpSp>
      <p:pic>
        <p:nvPicPr>
          <p:cNvPr id="54" name="Picture 2" descr="C:\Users\Dave\Desktop\Logo-Sencha-ExtJS-Stack-LightBGs.png">
            <a:extLst>
              <a:ext uri="{FF2B5EF4-FFF2-40B4-BE49-F238E27FC236}">
                <a16:creationId xmlns:a16="http://schemas.microsoft.com/office/drawing/2014/main" id="{327FDFC1-4C37-4951-9433-52AF780D8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828" y="4480019"/>
            <a:ext cx="636194" cy="7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B840BCD-9CB3-4184-8F1F-188BD47C4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146" y="4379630"/>
            <a:ext cx="970665" cy="90449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05345EF-4F01-44CB-82B8-19D5E8183F14}"/>
              </a:ext>
            </a:extLst>
          </p:cNvPr>
          <p:cNvSpPr txBox="1"/>
          <p:nvPr/>
        </p:nvSpPr>
        <p:spPr>
          <a:xfrm>
            <a:off x="10019410" y="5575903"/>
            <a:ext cx="28563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8700">
              <a:buClr>
                <a:srgbClr val="03101C"/>
              </a:buClr>
              <a:buSzPct val="75000"/>
              <a:defRPr/>
            </a:pPr>
            <a:r>
              <a:rPr lang="ru-RU" sz="21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ЯЗЫКИ:</a:t>
            </a:r>
            <a:r>
              <a:rPr lang="en-US" sz="21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 FRONTEND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FB6FF69-810E-4B42-A482-39CE7846AB65}"/>
              </a:ext>
            </a:extLst>
          </p:cNvPr>
          <p:cNvSpPr txBox="1"/>
          <p:nvPr/>
        </p:nvSpPr>
        <p:spPr>
          <a:xfrm>
            <a:off x="13499478" y="5575903"/>
            <a:ext cx="29559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8700">
              <a:buClr>
                <a:srgbClr val="03101C"/>
              </a:buClr>
              <a:buSzPct val="75000"/>
              <a:defRPr/>
            </a:pPr>
            <a:r>
              <a:rPr lang="ru-RU" sz="21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ЯЗЫКИ:</a:t>
            </a:r>
            <a:r>
              <a:rPr lang="en-US" sz="21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 BACKEND</a:t>
            </a:r>
          </a:p>
        </p:txBody>
      </p:sp>
      <p:grpSp>
        <p:nvGrpSpPr>
          <p:cNvPr id="58" name="Group 10">
            <a:extLst>
              <a:ext uri="{FF2B5EF4-FFF2-40B4-BE49-F238E27FC236}">
                <a16:creationId xmlns:a16="http://schemas.microsoft.com/office/drawing/2014/main" id="{55CC7F9D-B965-461A-8F4F-0C42A8728389}"/>
              </a:ext>
            </a:extLst>
          </p:cNvPr>
          <p:cNvGrpSpPr/>
          <p:nvPr/>
        </p:nvGrpSpPr>
        <p:grpSpPr>
          <a:xfrm>
            <a:off x="10165331" y="6191084"/>
            <a:ext cx="2051808" cy="796827"/>
            <a:chOff x="4561708" y="2910289"/>
            <a:chExt cx="1405936" cy="580102"/>
          </a:xfrm>
        </p:grpSpPr>
        <p:pic>
          <p:nvPicPr>
            <p:cNvPr id="59" name="Picture 61" descr="C:\Users\Dave\Desktop\javascript-1.emf">
              <a:extLst>
                <a:ext uri="{FF2B5EF4-FFF2-40B4-BE49-F238E27FC236}">
                  <a16:creationId xmlns:a16="http://schemas.microsoft.com/office/drawing/2014/main" id="{C99E17A4-831E-4C84-B96F-997C4F3C3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510" y="2910686"/>
              <a:ext cx="510134" cy="579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7" descr="C:\Users\Dave\Desktop\1_mn6bOs7s6Qbao15PMNRyOA.png">
              <a:extLst>
                <a:ext uri="{FF2B5EF4-FFF2-40B4-BE49-F238E27FC236}">
                  <a16:creationId xmlns:a16="http://schemas.microsoft.com/office/drawing/2014/main" id="{7BCF34F8-56FF-4F29-9F3A-100B5AF6B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708" y="2910289"/>
              <a:ext cx="538963" cy="538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5" descr="C:\Users\Dave\Desktop\c--4.emf">
            <a:extLst>
              <a:ext uri="{FF2B5EF4-FFF2-40B4-BE49-F238E27FC236}">
                <a16:creationId xmlns:a16="http://schemas.microsoft.com/office/drawing/2014/main" id="{2AE6B75A-FA79-4016-9C0D-DF8DE48B0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845" y="6085481"/>
            <a:ext cx="842583" cy="94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6" descr="A picture containing laptop, computer&#10;&#10;Description automatically generated">
            <a:extLst>
              <a:ext uri="{FF2B5EF4-FFF2-40B4-BE49-F238E27FC236}">
                <a16:creationId xmlns:a16="http://schemas.microsoft.com/office/drawing/2014/main" id="{D5B202A6-98DB-4873-BD58-BAFD8F257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4821" y="7887462"/>
            <a:ext cx="1827000" cy="5220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68DABB43-7F6E-484A-84A6-FE756E3EE2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06384" y="4500441"/>
            <a:ext cx="807245" cy="74025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42ED36E0-7F21-4AB2-81BB-978BCE590C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78594" y="4422896"/>
            <a:ext cx="899454" cy="90062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BEFA2E4C-1D09-4081-A385-5B06F8570E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06772" y="4422896"/>
            <a:ext cx="899454" cy="89353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9BF2F31-4D55-4BF9-A87A-BC01E4E854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85873" y="7732469"/>
            <a:ext cx="931266" cy="921650"/>
          </a:xfrm>
          <a:prstGeom prst="rect">
            <a:avLst/>
          </a:prstGeom>
        </p:spPr>
      </p:pic>
      <p:sp>
        <p:nvSpPr>
          <p:cNvPr id="68" name="TextBox 22"/>
          <p:cNvSpPr txBox="1"/>
          <p:nvPr/>
        </p:nvSpPr>
        <p:spPr>
          <a:xfrm>
            <a:off x="725273" y="609580"/>
            <a:ext cx="8366476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ТЕХНОЛОГИИ РАЗРАБОТКИ</a:t>
            </a:r>
          </a:p>
        </p:txBody>
      </p:sp>
      <p:sp>
        <p:nvSpPr>
          <p:cNvPr id="34" name="TextBox 2"/>
          <p:cNvSpPr txBox="1"/>
          <p:nvPr/>
        </p:nvSpPr>
        <p:spPr>
          <a:xfrm>
            <a:off x="1190112" y="2956703"/>
            <a:ext cx="5784414" cy="380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  <a:spcBef>
                <a:spcPct val="0"/>
              </a:spcBef>
            </a:pPr>
            <a:r>
              <a:rPr lang="ru-RU" sz="2500">
                <a:solidFill>
                  <a:srgbClr val="313B4D"/>
                </a:solidFill>
                <a:latin typeface="Rubik"/>
              </a:rPr>
              <a:t>ОТКРЫТАЯ ПЛАТФОРМА</a:t>
            </a:r>
            <a:endParaRPr lang="en-US" sz="2500" u="none" strike="noStrike">
              <a:solidFill>
                <a:srgbClr val="313B4D"/>
              </a:solidFill>
              <a:latin typeface="Rubik"/>
            </a:endParaRPr>
          </a:p>
        </p:txBody>
      </p:sp>
      <p:sp>
        <p:nvSpPr>
          <p:cNvPr id="36" name="TextBox 2"/>
          <p:cNvSpPr txBox="1"/>
          <p:nvPr/>
        </p:nvSpPr>
        <p:spPr>
          <a:xfrm>
            <a:off x="9287180" y="2955856"/>
            <a:ext cx="5784414" cy="380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  <a:spcBef>
                <a:spcPct val="0"/>
              </a:spcBef>
            </a:pPr>
            <a:r>
              <a:rPr lang="ru-RU" sz="2500">
                <a:solidFill>
                  <a:srgbClr val="313B4D"/>
                </a:solidFill>
                <a:latin typeface="Rubik"/>
              </a:rPr>
              <a:t>ЯЗЫКИ И СРЕДСТВА РАЗРАБОТКИ</a:t>
            </a:r>
            <a:endParaRPr lang="en-US" sz="2500" u="none" strike="noStrike">
              <a:solidFill>
                <a:srgbClr val="313B4D"/>
              </a:solidFill>
              <a:latin typeface="Rubik"/>
            </a:endParaRPr>
          </a:p>
        </p:txBody>
      </p:sp>
      <p:sp>
        <p:nvSpPr>
          <p:cNvPr id="37" name="Google Shape;556;p117">
            <a:extLst>
              <a:ext uri="{FF2B5EF4-FFF2-40B4-BE49-F238E27FC236}">
                <a16:creationId xmlns:a16="http://schemas.microsoft.com/office/drawing/2014/main" id="{DD33A9B1-5023-469E-8AF7-A11DF6C5A91E}"/>
              </a:ext>
            </a:extLst>
          </p:cNvPr>
          <p:cNvSpPr txBox="1"/>
          <p:nvPr/>
        </p:nvSpPr>
        <p:spPr>
          <a:xfrm>
            <a:off x="1124397" y="3497267"/>
            <a:ext cx="6696000" cy="68579"/>
          </a:xfrm>
          <a:prstGeom prst="rect">
            <a:avLst/>
          </a:prstGeom>
          <a:solidFill>
            <a:srgbClr val="5CB85C"/>
          </a:solidFill>
          <a:ln>
            <a:solidFill>
              <a:srgbClr val="5CB85C"/>
            </a:solidFill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lang="en-UA" sz="2100" kern="0">
              <a:latin typeface="Rubik" panose="020B0604020202020204" charset="0"/>
              <a:cs typeface="Rubik" panose="020B0604020202020204" charset="0"/>
              <a:sym typeface="Arial"/>
            </a:endParaRPr>
          </a:p>
        </p:txBody>
      </p:sp>
      <p:sp>
        <p:nvSpPr>
          <p:cNvPr id="44" name="Google Shape;556;p117">
            <a:extLst>
              <a:ext uri="{FF2B5EF4-FFF2-40B4-BE49-F238E27FC236}">
                <a16:creationId xmlns:a16="http://schemas.microsoft.com/office/drawing/2014/main" id="{DD33A9B1-5023-469E-8AF7-A11DF6C5A91E}"/>
              </a:ext>
            </a:extLst>
          </p:cNvPr>
          <p:cNvSpPr txBox="1"/>
          <p:nvPr/>
        </p:nvSpPr>
        <p:spPr>
          <a:xfrm>
            <a:off x="9230994" y="3497267"/>
            <a:ext cx="7740000" cy="68579"/>
          </a:xfrm>
          <a:prstGeom prst="rect">
            <a:avLst/>
          </a:prstGeom>
          <a:solidFill>
            <a:srgbClr val="1678B1"/>
          </a:solidFill>
          <a:ln>
            <a:solidFill>
              <a:srgbClr val="1678B1"/>
            </a:solidFill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lang="en-UA" sz="2100" kern="0">
              <a:latin typeface="Rubik" panose="020B0604020202020204" charset="0"/>
              <a:cs typeface="Rubik" panose="020B0604020202020204" charset="0"/>
              <a:sym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BA9CAC6-ABFA-3C70-CDDF-E9EAA2EDD1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689686" y="513994"/>
            <a:ext cx="3945296" cy="3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46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6;p117">
            <a:extLst>
              <a:ext uri="{FF2B5EF4-FFF2-40B4-BE49-F238E27FC236}">
                <a16:creationId xmlns:a16="http://schemas.microsoft.com/office/drawing/2014/main" id="{A96F812C-1124-C375-72F7-C2F61FDD99C4}"/>
              </a:ext>
            </a:extLst>
          </p:cNvPr>
          <p:cNvSpPr txBox="1"/>
          <p:nvPr/>
        </p:nvSpPr>
        <p:spPr>
          <a:xfrm>
            <a:off x="9115719" y="3684090"/>
            <a:ext cx="7731678" cy="5277030"/>
          </a:xfrm>
          <a:prstGeom prst="rect">
            <a:avLst/>
          </a:prstGeom>
          <a:solidFill>
            <a:schemeClr val="lt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54000" dist="38100" dir="7620000" sx="97000" sy="97000" algn="t" rotWithShape="0">
              <a:srgbClr val="0D2E4E">
                <a:alpha val="3647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3" name="Google Shape;556;p117">
            <a:extLst>
              <a:ext uri="{FF2B5EF4-FFF2-40B4-BE49-F238E27FC236}">
                <a16:creationId xmlns:a16="http://schemas.microsoft.com/office/drawing/2014/main" id="{197D814E-2378-D0C2-6926-9D2005A899FC}"/>
              </a:ext>
            </a:extLst>
          </p:cNvPr>
          <p:cNvSpPr txBox="1"/>
          <p:nvPr/>
        </p:nvSpPr>
        <p:spPr>
          <a:xfrm>
            <a:off x="1190112" y="3649163"/>
            <a:ext cx="6451212" cy="5311957"/>
          </a:xfrm>
          <a:prstGeom prst="rect">
            <a:avLst/>
          </a:prstGeom>
          <a:solidFill>
            <a:schemeClr val="lt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54000" dist="38100" dir="7620000" sx="97000" sy="97000" algn="t" rotWithShape="0">
              <a:srgbClr val="0D2E4E">
                <a:alpha val="3647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4" name="Google Shape;609;p74">
            <a:extLst>
              <a:ext uri="{FF2B5EF4-FFF2-40B4-BE49-F238E27FC236}">
                <a16:creationId xmlns:a16="http://schemas.microsoft.com/office/drawing/2014/main" id="{4A1377AE-D5AC-6714-568C-6B8124A2A8F1}"/>
              </a:ext>
            </a:extLst>
          </p:cNvPr>
          <p:cNvSpPr txBox="1"/>
          <p:nvPr/>
        </p:nvSpPr>
        <p:spPr>
          <a:xfrm>
            <a:off x="1450419" y="3709755"/>
            <a:ext cx="5883444" cy="455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63" tIns="51413" rIns="102863" bIns="51413" anchor="t" anchorCtr="0">
            <a:noAutofit/>
          </a:bodyPr>
          <a:lstStyle/>
          <a:p>
            <a:pPr indent="-428615">
              <a:lnSpc>
                <a:spcPts val="2730"/>
              </a:lnSpc>
              <a:spcBef>
                <a:spcPts val="1800"/>
              </a:spcBef>
              <a:spcAft>
                <a:spcPts val="900"/>
              </a:spcAft>
              <a:buClr>
                <a:srgbClr val="1678B1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en-US" sz="2100">
                <a:solidFill>
                  <a:srgbClr val="313B4D"/>
                </a:solidFill>
                <a:latin typeface="Rubik"/>
                <a:sym typeface="Arial"/>
              </a:rPr>
              <a:t>BPMSoft </a:t>
            </a:r>
            <a:r>
              <a:rPr lang="ru-RU" sz="2100">
                <a:solidFill>
                  <a:srgbClr val="313B4D"/>
                </a:solidFill>
                <a:latin typeface="Rubik"/>
                <a:sym typeface="Arial"/>
              </a:rPr>
              <a:t>включает </a:t>
            </a:r>
            <a:r>
              <a:rPr lang="ru-RU" sz="2100" b="1">
                <a:solidFill>
                  <a:srgbClr val="313B4D"/>
                </a:solidFill>
                <a:latin typeface="Rubik"/>
                <a:sym typeface="Arial"/>
              </a:rPr>
              <a:t>собственную </a:t>
            </a:r>
            <a:r>
              <a:rPr lang="en-US" sz="2100" b="1">
                <a:solidFill>
                  <a:srgbClr val="313B4D"/>
                </a:solidFill>
                <a:latin typeface="Rubik"/>
                <a:sym typeface="Arial"/>
              </a:rPr>
              <a:t>ORM</a:t>
            </a:r>
            <a:r>
              <a:rPr lang="ru-RU" sz="2100">
                <a:solidFill>
                  <a:srgbClr val="313B4D"/>
                </a:solidFill>
                <a:latin typeface="Rubik"/>
                <a:sym typeface="Arial"/>
              </a:rPr>
              <a:t>, что позволяет создавать</a:t>
            </a:r>
            <a:r>
              <a:rPr lang="en-US" sz="2100">
                <a:solidFill>
                  <a:srgbClr val="313B4D"/>
                </a:solidFill>
                <a:latin typeface="Rubik"/>
                <a:sym typeface="Arial"/>
              </a:rPr>
              <a:t> </a:t>
            </a:r>
            <a:r>
              <a:rPr lang="ru-RU" sz="2100">
                <a:solidFill>
                  <a:srgbClr val="313B4D"/>
                </a:solidFill>
                <a:latin typeface="Rubik"/>
                <a:sym typeface="Arial"/>
              </a:rPr>
              <a:t>приложения, совместимые со всеми поддерживаемыми СУБД</a:t>
            </a:r>
            <a:r>
              <a:rPr lang="en-US" sz="2100">
                <a:solidFill>
                  <a:srgbClr val="313B4D"/>
                </a:solidFill>
                <a:latin typeface="Rubik"/>
                <a:sym typeface="Arial"/>
              </a:rPr>
              <a:t>. </a:t>
            </a:r>
          </a:p>
          <a:p>
            <a:pPr indent="-428615">
              <a:lnSpc>
                <a:spcPts val="2730"/>
              </a:lnSpc>
              <a:spcBef>
                <a:spcPts val="1800"/>
              </a:spcBef>
              <a:spcAft>
                <a:spcPts val="900"/>
              </a:spcAft>
              <a:buClr>
                <a:srgbClr val="1678B1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В инфраструктуре 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BPMSoft </a:t>
            </a:r>
            <a:r>
              <a:rPr lang="ru-RU" sz="2100">
                <a:solidFill>
                  <a:srgbClr val="313B4D"/>
                </a:solidFill>
                <a:latin typeface="Rubik"/>
              </a:rPr>
              <a:t>используется </a:t>
            </a:r>
            <a:r>
              <a:rPr lang="ru-RU" sz="2100" b="1">
                <a:solidFill>
                  <a:srgbClr val="313B4D"/>
                </a:solidFill>
                <a:latin typeface="Rubik"/>
              </a:rPr>
              <a:t>открытое ПО</a:t>
            </a:r>
            <a:r>
              <a:rPr lang="ru-RU" sz="2100">
                <a:solidFill>
                  <a:srgbClr val="313B4D"/>
                </a:solidFill>
                <a:latin typeface="Rubik"/>
              </a:rPr>
              <a:t>, которое обладает высокой степенью надежности и производительности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.</a:t>
            </a:r>
          </a:p>
          <a:p>
            <a:pPr marL="428615" indent="-428615" defTabSz="1371567">
              <a:spcBef>
                <a:spcPts val="1800"/>
              </a:spcBef>
              <a:buClr>
                <a:srgbClr val="FF4013"/>
              </a:buClr>
              <a:buSzPct val="120000"/>
              <a:buFont typeface="Wingdings 3" panose="05040102010807070707" pitchFamily="18" charset="2"/>
              <a:buChar char=""/>
              <a:defRPr/>
            </a:pPr>
            <a:endParaRPr lang="ru-RU" sz="2100" kern="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  <a:sym typeface="Arial"/>
            </a:endParaRPr>
          </a:p>
        </p:txBody>
      </p:sp>
      <p:grpSp>
        <p:nvGrpSpPr>
          <p:cNvPr id="5" name="Group 89">
            <a:extLst>
              <a:ext uri="{FF2B5EF4-FFF2-40B4-BE49-F238E27FC236}">
                <a16:creationId xmlns:a16="http://schemas.microsoft.com/office/drawing/2014/main" id="{906D050B-7951-F4A7-3B9C-DBB32A0E208F}"/>
              </a:ext>
            </a:extLst>
          </p:cNvPr>
          <p:cNvGrpSpPr/>
          <p:nvPr/>
        </p:nvGrpSpPr>
        <p:grpSpPr>
          <a:xfrm>
            <a:off x="9233664" y="3762034"/>
            <a:ext cx="7370169" cy="5059936"/>
            <a:chOff x="4022676" y="6388093"/>
            <a:chExt cx="4913446" cy="337328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D20AEA-C9DD-675A-F793-C21B76E8CEDA}"/>
                </a:ext>
              </a:extLst>
            </p:cNvPr>
            <p:cNvSpPr txBox="1"/>
            <p:nvPr/>
          </p:nvSpPr>
          <p:spPr>
            <a:xfrm>
              <a:off x="4022676" y="6388093"/>
              <a:ext cx="12920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28700">
                <a:buClr>
                  <a:srgbClr val="03101C"/>
                </a:buClr>
                <a:buSzPct val="75000"/>
                <a:defRPr/>
              </a:pPr>
              <a:r>
                <a:rPr lang="ru-RU" sz="2100">
                  <a:solidFill>
                    <a:srgbClr val="313B4D"/>
                  </a:solidFill>
                  <a:latin typeface="Rubik" panose="020B0604020202020204" charset="0"/>
                  <a:cs typeface="Rubik" panose="020B0604020202020204" charset="0"/>
                </a:rPr>
                <a:t>ВЕБ-СЕРВЕРЫ</a:t>
              </a:r>
              <a:endParaRPr lang="en-US" sz="21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endParaRPr>
            </a:p>
          </p:txBody>
        </p:sp>
        <p:sp>
          <p:nvSpPr>
            <p:cNvPr id="7" name="Rectangle 91">
              <a:extLst>
                <a:ext uri="{FF2B5EF4-FFF2-40B4-BE49-F238E27FC236}">
                  <a16:creationId xmlns:a16="http://schemas.microsoft.com/office/drawing/2014/main" id="{1BBFF1C1-C0BB-F3D7-E64B-4D62F738DD56}"/>
                </a:ext>
              </a:extLst>
            </p:cNvPr>
            <p:cNvSpPr/>
            <p:nvPr/>
          </p:nvSpPr>
          <p:spPr>
            <a:xfrm>
              <a:off x="4097589" y="6878080"/>
              <a:ext cx="1142236" cy="7791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fontAlgn="ctr">
                <a:buClr>
                  <a:srgbClr val="000000"/>
                </a:buClr>
                <a:defRPr/>
              </a:pPr>
              <a:endParaRPr lang="en-US" sz="1200" kern="0">
                <a:solidFill>
                  <a:srgbClr val="002060"/>
                </a:solidFill>
                <a:latin typeface="Rubik" panose="020B0604020202020204" charset="0"/>
                <a:cs typeface="Rubik" panose="020B0604020202020204" charset="0"/>
                <a:sym typeface="Arial"/>
              </a:endParaRPr>
            </a:p>
          </p:txBody>
        </p:sp>
        <p:sp>
          <p:nvSpPr>
            <p:cNvPr id="8" name="Rectangle 92">
              <a:extLst>
                <a:ext uri="{FF2B5EF4-FFF2-40B4-BE49-F238E27FC236}">
                  <a16:creationId xmlns:a16="http://schemas.microsoft.com/office/drawing/2014/main" id="{F1731CF3-52F1-E29D-D1C0-7B558824852A}"/>
                </a:ext>
              </a:extLst>
            </p:cNvPr>
            <p:cNvSpPr/>
            <p:nvPr/>
          </p:nvSpPr>
          <p:spPr>
            <a:xfrm>
              <a:off x="5455323" y="6878080"/>
              <a:ext cx="1657170" cy="7791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fontAlgn="ctr">
                <a:buClr>
                  <a:srgbClr val="000000"/>
                </a:buClr>
                <a:defRPr/>
              </a:pPr>
              <a:endParaRPr lang="en-US" sz="1200" kern="0">
                <a:solidFill>
                  <a:srgbClr val="002060"/>
                </a:solidFill>
                <a:latin typeface="Rubik" panose="020B0604020202020204" charset="0"/>
                <a:cs typeface="Rubik" panose="020B0604020202020204" charset="0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344C92-F542-4007-917D-C5EE2BE92A00}"/>
                </a:ext>
              </a:extLst>
            </p:cNvPr>
            <p:cNvSpPr txBox="1"/>
            <p:nvPr/>
          </p:nvSpPr>
          <p:spPr>
            <a:xfrm>
              <a:off x="5541097" y="6495814"/>
              <a:ext cx="1485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28700">
                <a:buClr>
                  <a:srgbClr val="03101C"/>
                </a:buClr>
                <a:buSzPct val="75000"/>
                <a:defRPr/>
              </a:pPr>
              <a:r>
                <a:rPr lang="ru-RU" sz="2100">
                  <a:solidFill>
                    <a:srgbClr val="313B4D"/>
                  </a:solidFill>
                  <a:latin typeface="Rubik" panose="020B0604020202020204" charset="0"/>
                  <a:cs typeface="Rubik" panose="020B0604020202020204" charset="0"/>
                </a:rPr>
                <a:t>ВЕБ-БРАУЗЕРЫ</a:t>
              </a:r>
              <a:endParaRPr lang="en-US" sz="21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endParaRPr>
            </a:p>
          </p:txBody>
        </p:sp>
        <p:sp>
          <p:nvSpPr>
            <p:cNvPr id="10" name="Rectangle 94">
              <a:extLst>
                <a:ext uri="{FF2B5EF4-FFF2-40B4-BE49-F238E27FC236}">
                  <a16:creationId xmlns:a16="http://schemas.microsoft.com/office/drawing/2014/main" id="{0098206C-7B9F-7AAF-47C0-382A39C302A4}"/>
                </a:ext>
              </a:extLst>
            </p:cNvPr>
            <p:cNvSpPr/>
            <p:nvPr/>
          </p:nvSpPr>
          <p:spPr>
            <a:xfrm>
              <a:off x="7338852" y="6878080"/>
              <a:ext cx="1424868" cy="7791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fontAlgn="ctr">
                <a:buClr>
                  <a:srgbClr val="000000"/>
                </a:buClr>
                <a:defRPr/>
              </a:pPr>
              <a:endParaRPr lang="en-US" sz="1200" kern="0">
                <a:solidFill>
                  <a:srgbClr val="002060"/>
                </a:solidFill>
                <a:latin typeface="Rubik" panose="020B0604020202020204" charset="0"/>
                <a:cs typeface="Rubik" panose="020B0604020202020204" charset="0"/>
                <a:sym typeface="Arial"/>
              </a:endParaRPr>
            </a:p>
          </p:txBody>
        </p:sp>
        <p:pic>
          <p:nvPicPr>
            <p:cNvPr id="11" name="Google Shape;621;p74">
              <a:extLst>
                <a:ext uri="{FF2B5EF4-FFF2-40B4-BE49-F238E27FC236}">
                  <a16:creationId xmlns:a16="http://schemas.microsoft.com/office/drawing/2014/main" id="{0B68FE35-5AEC-673E-34A1-52836746E8A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295301" y="7061061"/>
              <a:ext cx="291204" cy="291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622;p74">
              <a:extLst>
                <a:ext uri="{FF2B5EF4-FFF2-40B4-BE49-F238E27FC236}">
                  <a16:creationId xmlns:a16="http://schemas.microsoft.com/office/drawing/2014/main" id="{EEACB54C-DEE4-35A6-D22E-1699A59833C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25414" y="7049568"/>
              <a:ext cx="282531" cy="3314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760273-9969-DC5B-258C-64FB614E9FB3}"/>
                </a:ext>
              </a:extLst>
            </p:cNvPr>
            <p:cNvSpPr txBox="1"/>
            <p:nvPr/>
          </p:nvSpPr>
          <p:spPr>
            <a:xfrm>
              <a:off x="7112493" y="6388093"/>
              <a:ext cx="182362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28700">
                <a:buClr>
                  <a:srgbClr val="03101C"/>
                </a:buClr>
                <a:buSzPct val="75000"/>
                <a:defRPr/>
              </a:pPr>
              <a:r>
                <a:rPr lang="en-US" sz="2100">
                  <a:solidFill>
                    <a:srgbClr val="313B4D"/>
                  </a:solidFill>
                  <a:latin typeface="Rubik" panose="020B0604020202020204" charset="0"/>
                  <a:cs typeface="Rubik" panose="020B0604020202020204" charset="0"/>
                </a:rPr>
                <a:t>MOBILE</a:t>
              </a:r>
              <a:r>
                <a:rPr lang="ru-RU" sz="2100">
                  <a:solidFill>
                    <a:srgbClr val="313B4D"/>
                  </a:solidFill>
                  <a:latin typeface="Rubik" panose="020B0604020202020204" charset="0"/>
                  <a:cs typeface="Rubik" panose="020B0604020202020204" charset="0"/>
                </a:rPr>
                <a:t>-ПЛАТФОРМЫ</a:t>
              </a:r>
              <a:endParaRPr lang="en-US" sz="21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endParaRPr>
            </a:p>
          </p:txBody>
        </p:sp>
        <p:grpSp>
          <p:nvGrpSpPr>
            <p:cNvPr id="14" name="Group 98">
              <a:extLst>
                <a:ext uri="{FF2B5EF4-FFF2-40B4-BE49-F238E27FC236}">
                  <a16:creationId xmlns:a16="http://schemas.microsoft.com/office/drawing/2014/main" id="{AA218694-E2A5-AF4E-C05B-2E174683DF70}"/>
                </a:ext>
              </a:extLst>
            </p:cNvPr>
            <p:cNvGrpSpPr/>
            <p:nvPr/>
          </p:nvGrpSpPr>
          <p:grpSpPr>
            <a:xfrm>
              <a:off x="4097589" y="7700410"/>
              <a:ext cx="4756454" cy="968161"/>
              <a:chOff x="4097450" y="2862712"/>
              <a:chExt cx="4756454" cy="968161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91D25E8-F297-F4AB-3FDC-0D05580A030D}"/>
                  </a:ext>
                </a:extLst>
              </p:cNvPr>
              <p:cNvSpPr txBox="1"/>
              <p:nvPr/>
            </p:nvSpPr>
            <p:spPr>
              <a:xfrm>
                <a:off x="4097450" y="2862712"/>
                <a:ext cx="47564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28700">
                  <a:buClr>
                    <a:srgbClr val="03101C"/>
                  </a:buClr>
                  <a:buSzPct val="75000"/>
                  <a:defRPr/>
                </a:pPr>
                <a:r>
                  <a:rPr lang="ru-RU" sz="2100">
                    <a:solidFill>
                      <a:srgbClr val="313B4D"/>
                    </a:solidFill>
                    <a:latin typeface="Rubik" panose="020B0604020202020204" charset="0"/>
                    <a:cs typeface="Rubik" panose="020B0604020202020204" charset="0"/>
                  </a:rPr>
                  <a:t>СУБД</a:t>
                </a:r>
                <a:endParaRPr lang="en-US" sz="2100">
                  <a:solidFill>
                    <a:srgbClr val="313B4D"/>
                  </a:solidFill>
                  <a:latin typeface="Rubik" panose="020B0604020202020204" charset="0"/>
                  <a:cs typeface="Rubik" panose="020B0604020202020204" charset="0"/>
                </a:endParaRPr>
              </a:p>
            </p:txBody>
          </p:sp>
          <p:sp>
            <p:nvSpPr>
              <p:cNvPr id="30" name="Rectangle 116">
                <a:extLst>
                  <a:ext uri="{FF2B5EF4-FFF2-40B4-BE49-F238E27FC236}">
                    <a16:creationId xmlns:a16="http://schemas.microsoft.com/office/drawing/2014/main" id="{BEB81553-BA71-74D9-DBDA-8576FF43B895}"/>
                  </a:ext>
                </a:extLst>
              </p:cNvPr>
              <p:cNvSpPr/>
              <p:nvPr/>
            </p:nvSpPr>
            <p:spPr>
              <a:xfrm>
                <a:off x="4097451" y="3126137"/>
                <a:ext cx="4666130" cy="7047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ctr">
                <a:noAutofit/>
              </a:bodyPr>
              <a:lstStyle/>
              <a:p>
                <a:pPr algn="ctr" fontAlgn="ctr">
                  <a:buClr>
                    <a:srgbClr val="000000"/>
                  </a:buClr>
                  <a:defRPr/>
                </a:pPr>
                <a:endParaRPr lang="en-US" sz="1200" kern="0">
                  <a:solidFill>
                    <a:srgbClr val="002060"/>
                  </a:solidFill>
                  <a:latin typeface="Rubik" panose="020B0604020202020204" charset="0"/>
                  <a:cs typeface="Rubik" panose="020B0604020202020204" charset="0"/>
                  <a:sym typeface="Arial"/>
                </a:endParaRPr>
              </a:p>
            </p:txBody>
          </p:sp>
          <p:pic>
            <p:nvPicPr>
              <p:cNvPr id="31" name="Google Shape;626;p74">
                <a:extLst>
                  <a:ext uri="{FF2B5EF4-FFF2-40B4-BE49-F238E27FC236}">
                    <a16:creationId xmlns:a16="http://schemas.microsoft.com/office/drawing/2014/main" id="{073D72BF-FB2F-072D-3C53-BFC4DD08359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40040" y="3233988"/>
                <a:ext cx="828204" cy="433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628;p74">
                <a:extLst>
                  <a:ext uri="{FF2B5EF4-FFF2-40B4-BE49-F238E27FC236}">
                    <a16:creationId xmlns:a16="http://schemas.microsoft.com/office/drawing/2014/main" id="{E9C584B4-1130-D5A4-8F5D-BE60236A975F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601371" y="3240694"/>
                <a:ext cx="1021966" cy="5136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roup 99">
              <a:extLst>
                <a:ext uri="{FF2B5EF4-FFF2-40B4-BE49-F238E27FC236}">
                  <a16:creationId xmlns:a16="http://schemas.microsoft.com/office/drawing/2014/main" id="{DB17E020-4EE2-ED85-545D-B456B45C2E72}"/>
                </a:ext>
              </a:extLst>
            </p:cNvPr>
            <p:cNvGrpSpPr/>
            <p:nvPr/>
          </p:nvGrpSpPr>
          <p:grpSpPr>
            <a:xfrm>
              <a:off x="4097589" y="8775505"/>
              <a:ext cx="4756454" cy="985871"/>
              <a:chOff x="4097450" y="3930605"/>
              <a:chExt cx="4756454" cy="98587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93D624-5964-91D4-90FC-E6ABD2D551BB}"/>
                  </a:ext>
                </a:extLst>
              </p:cNvPr>
              <p:cNvSpPr txBox="1"/>
              <p:nvPr/>
            </p:nvSpPr>
            <p:spPr>
              <a:xfrm>
                <a:off x="4097450" y="3930605"/>
                <a:ext cx="475645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28700">
                  <a:buClr>
                    <a:srgbClr val="03101C"/>
                  </a:buClr>
                  <a:buSzPct val="75000"/>
                  <a:defRPr/>
                </a:pPr>
                <a:r>
                  <a:rPr lang="ru-RU" sz="2100">
                    <a:solidFill>
                      <a:srgbClr val="313B4D"/>
                    </a:solidFill>
                    <a:latin typeface="Rubik" panose="020B0604020202020204" charset="0"/>
                    <a:cs typeface="Rubik" panose="020B0604020202020204" charset="0"/>
                  </a:rPr>
                  <a:t>ОТКРЫТЫЕ ТЕХНОЛОГИИ</a:t>
                </a:r>
                <a:endParaRPr lang="en-US" sz="2100">
                  <a:solidFill>
                    <a:srgbClr val="313B4D"/>
                  </a:solidFill>
                  <a:latin typeface="Rubik" panose="020B0604020202020204" charset="0"/>
                  <a:cs typeface="Rubik" panose="020B0604020202020204" charset="0"/>
                </a:endParaRPr>
              </a:p>
            </p:txBody>
          </p:sp>
          <p:sp>
            <p:nvSpPr>
              <p:cNvPr id="25" name="Rectangle 109">
                <a:extLst>
                  <a:ext uri="{FF2B5EF4-FFF2-40B4-BE49-F238E27FC236}">
                    <a16:creationId xmlns:a16="http://schemas.microsoft.com/office/drawing/2014/main" id="{A1BF23B7-6AA5-C3E7-ABE4-86A81369A686}"/>
                  </a:ext>
                </a:extLst>
              </p:cNvPr>
              <p:cNvSpPr/>
              <p:nvPr/>
            </p:nvSpPr>
            <p:spPr>
              <a:xfrm>
                <a:off x="4097451" y="4211740"/>
                <a:ext cx="4666130" cy="7047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ctr">
                <a:noAutofit/>
              </a:bodyPr>
              <a:lstStyle/>
              <a:p>
                <a:pPr algn="ctr" fontAlgn="ctr">
                  <a:buClr>
                    <a:srgbClr val="000000"/>
                  </a:buClr>
                  <a:defRPr/>
                </a:pPr>
                <a:endParaRPr lang="en-US" sz="1200" kern="0">
                  <a:solidFill>
                    <a:srgbClr val="002060"/>
                  </a:solidFill>
                  <a:latin typeface="Rubik" panose="020B0604020202020204" charset="0"/>
                  <a:cs typeface="Rubik" panose="020B0604020202020204" charset="0"/>
                  <a:sym typeface="Arial"/>
                </a:endParaRPr>
              </a:p>
            </p:txBody>
          </p:sp>
          <p:pic>
            <p:nvPicPr>
              <p:cNvPr id="26" name="Picture 110">
                <a:extLst>
                  <a:ext uri="{FF2B5EF4-FFF2-40B4-BE49-F238E27FC236}">
                    <a16:creationId xmlns:a16="http://schemas.microsoft.com/office/drawing/2014/main" id="{CB7BB955-1A57-5C9C-593F-C5804AEA9A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129" t="9141" r="2129" b="9141"/>
              <a:stretch/>
            </p:blipFill>
            <p:spPr>
              <a:xfrm>
                <a:off x="5813069" y="4437772"/>
                <a:ext cx="1325215" cy="276550"/>
              </a:xfrm>
              <a:prstGeom prst="rect">
                <a:avLst/>
              </a:prstGeom>
            </p:spPr>
          </p:pic>
          <p:pic>
            <p:nvPicPr>
              <p:cNvPr id="27" name="Picture 111">
                <a:extLst>
                  <a:ext uri="{FF2B5EF4-FFF2-40B4-BE49-F238E27FC236}">
                    <a16:creationId xmlns:a16="http://schemas.microsoft.com/office/drawing/2014/main" id="{B7E792FC-800D-7193-5529-C0F9C7AD99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704" t="2483" r="704" b="2483"/>
              <a:stretch/>
            </p:blipFill>
            <p:spPr>
              <a:xfrm>
                <a:off x="4518385" y="4411309"/>
                <a:ext cx="873751" cy="329474"/>
              </a:xfrm>
              <a:prstGeom prst="rect">
                <a:avLst/>
              </a:prstGeom>
            </p:spPr>
          </p:pic>
          <p:pic>
            <p:nvPicPr>
              <p:cNvPr id="28" name="Picture 2" descr="Картинки по запросу &quot;Kubernetes&quot;">
                <a:extLst>
                  <a:ext uri="{FF2B5EF4-FFF2-40B4-BE49-F238E27FC236}">
                    <a16:creationId xmlns:a16="http://schemas.microsoft.com/office/drawing/2014/main" id="{F4878FFD-A021-2554-D541-42ABD4EE2F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3622" y="4281681"/>
                <a:ext cx="875050" cy="452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Google Shape;766;p128">
              <a:extLst>
                <a:ext uri="{FF2B5EF4-FFF2-40B4-BE49-F238E27FC236}">
                  <a16:creationId xmlns:a16="http://schemas.microsoft.com/office/drawing/2014/main" id="{EB504A6E-87EC-A75A-8752-F08720B30031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149167" y="6946998"/>
              <a:ext cx="312005" cy="307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0B7955-3DD7-E7A6-931B-2FA119A7A415}"/>
                </a:ext>
              </a:extLst>
            </p:cNvPr>
            <p:cNvSpPr txBox="1"/>
            <p:nvPr/>
          </p:nvSpPr>
          <p:spPr>
            <a:xfrm>
              <a:off x="4481581" y="7269280"/>
              <a:ext cx="688954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A" sz="2100" b="1" kern="0">
                  <a:solidFill>
                    <a:srgbClr val="FFFFFF"/>
                  </a:solidFill>
                  <a:latin typeface="Rubik" panose="020B0604020202020204" charset="0"/>
                  <a:cs typeface="Rubik" panose="020B0604020202020204" charset="0"/>
                  <a:sym typeface="Arial"/>
                </a:rPr>
                <a:t>Kestrel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43C3E1-C69D-87EC-5231-C33E83023B81}"/>
                </a:ext>
              </a:extLst>
            </p:cNvPr>
            <p:cNvSpPr txBox="1"/>
            <p:nvPr/>
          </p:nvSpPr>
          <p:spPr>
            <a:xfrm>
              <a:off x="4476692" y="6946998"/>
              <a:ext cx="688954" cy="276999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A" sz="2100" b="1" kern="0">
                  <a:solidFill>
                    <a:srgbClr val="FFFFFF"/>
                  </a:solidFill>
                  <a:latin typeface="Rubik" panose="020B0604020202020204" charset="0"/>
                  <a:cs typeface="Rubik" panose="020B0604020202020204" charset="0"/>
                  <a:sym typeface="Arial"/>
                </a:rPr>
                <a:t>IIS</a:t>
              </a:r>
            </a:p>
          </p:txBody>
        </p:sp>
        <p:pic>
          <p:nvPicPr>
            <p:cNvPr id="19" name="Picture 103" descr="A close up of a logo&#10;&#10;Description automatically generated">
              <a:extLst>
                <a:ext uri="{FF2B5EF4-FFF2-40B4-BE49-F238E27FC236}">
                  <a16:creationId xmlns:a16="http://schemas.microsoft.com/office/drawing/2014/main" id="{30539805-BB06-7F47-C6B3-ED651061E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53387" y="7293656"/>
              <a:ext cx="301514" cy="301514"/>
            </a:xfrm>
            <a:prstGeom prst="rect">
              <a:avLst/>
            </a:prstGeom>
          </p:spPr>
        </p:pic>
        <p:pic>
          <p:nvPicPr>
            <p:cNvPr id="20" name="Picture 6" descr="Картинки по запросу &quot;edge logo&quot;">
              <a:extLst>
                <a:ext uri="{FF2B5EF4-FFF2-40B4-BE49-F238E27FC236}">
                  <a16:creationId xmlns:a16="http://schemas.microsoft.com/office/drawing/2014/main" id="{7BD19C88-926D-0540-A110-5E57B4163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928" y="7061061"/>
              <a:ext cx="324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Картинки по запросу &quot;firefox logo&quot;">
              <a:extLst>
                <a:ext uri="{FF2B5EF4-FFF2-40B4-BE49-F238E27FC236}">
                  <a16:creationId xmlns:a16="http://schemas.microsoft.com/office/drawing/2014/main" id="{F05D76D9-0129-6E80-46A8-E6A04B4E6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867" y="7061061"/>
              <a:ext cx="3438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Картинки по запросу &quot;chrome logo&quot;">
              <a:extLst>
                <a:ext uri="{FF2B5EF4-FFF2-40B4-BE49-F238E27FC236}">
                  <a16:creationId xmlns:a16="http://schemas.microsoft.com/office/drawing/2014/main" id="{BDE758C3-F568-65E1-4650-4175B47201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736" y="7061061"/>
              <a:ext cx="324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 descr="Картинки по запросу &quot;safari logo&quot;">
              <a:extLst>
                <a:ext uri="{FF2B5EF4-FFF2-40B4-BE49-F238E27FC236}">
                  <a16:creationId xmlns:a16="http://schemas.microsoft.com/office/drawing/2014/main" id="{75A93416-A257-0092-126B-13F6CC6484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6798" y="7061061"/>
              <a:ext cx="324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Google Shape;556;p117">
            <a:extLst>
              <a:ext uri="{FF2B5EF4-FFF2-40B4-BE49-F238E27FC236}">
                <a16:creationId xmlns:a16="http://schemas.microsoft.com/office/drawing/2014/main" id="{560E5980-665F-311E-A918-01CFCF80E76B}"/>
              </a:ext>
            </a:extLst>
          </p:cNvPr>
          <p:cNvSpPr txBox="1"/>
          <p:nvPr/>
        </p:nvSpPr>
        <p:spPr>
          <a:xfrm>
            <a:off x="1190112" y="3582062"/>
            <a:ext cx="6451212" cy="67101"/>
          </a:xfrm>
          <a:prstGeom prst="rect">
            <a:avLst/>
          </a:prstGeom>
          <a:solidFill>
            <a:srgbClr val="5CB85C"/>
          </a:solidFill>
          <a:ln>
            <a:solidFill>
              <a:srgbClr val="5CB85C"/>
            </a:solidFill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35" name="Google Shape;556;p117">
            <a:extLst>
              <a:ext uri="{FF2B5EF4-FFF2-40B4-BE49-F238E27FC236}">
                <a16:creationId xmlns:a16="http://schemas.microsoft.com/office/drawing/2014/main" id="{71CD0EE6-75A5-24ED-CCD7-AF84D67E6C69}"/>
              </a:ext>
            </a:extLst>
          </p:cNvPr>
          <p:cNvSpPr txBox="1"/>
          <p:nvPr/>
        </p:nvSpPr>
        <p:spPr>
          <a:xfrm>
            <a:off x="9116694" y="3591587"/>
            <a:ext cx="7731678" cy="87728"/>
          </a:xfrm>
          <a:prstGeom prst="rect">
            <a:avLst/>
          </a:prstGeom>
          <a:solidFill>
            <a:srgbClr val="1678B1"/>
          </a:solidFill>
          <a:ln>
            <a:solidFill>
              <a:srgbClr val="1678B1"/>
            </a:solidFill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400" b="1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45" name="TextBox 22">
            <a:extLst>
              <a:ext uri="{FF2B5EF4-FFF2-40B4-BE49-F238E27FC236}">
                <a16:creationId xmlns:a16="http://schemas.microsoft.com/office/drawing/2014/main" id="{4A1E8B55-46F8-71BB-C84A-FE00ADF9C680}"/>
              </a:ext>
            </a:extLst>
          </p:cNvPr>
          <p:cNvSpPr txBox="1"/>
          <p:nvPr/>
        </p:nvSpPr>
        <p:spPr>
          <a:xfrm>
            <a:off x="725273" y="609580"/>
            <a:ext cx="8698128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ТЕХНОЛОГИИ РАЗРАБОТКИ ПРИЛОЖЕНИЙ</a:t>
            </a: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6D33BA1E-5627-F2F8-B7F6-18199CE259C1}"/>
              </a:ext>
            </a:extLst>
          </p:cNvPr>
          <p:cNvSpPr txBox="1"/>
          <p:nvPr/>
        </p:nvSpPr>
        <p:spPr>
          <a:xfrm>
            <a:off x="1190112" y="2956703"/>
            <a:ext cx="5784414" cy="380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  <a:spcBef>
                <a:spcPct val="0"/>
              </a:spcBef>
            </a:pPr>
            <a:r>
              <a:rPr lang="ru-RU" sz="2500">
                <a:solidFill>
                  <a:srgbClr val="313B4D"/>
                </a:solidFill>
                <a:latin typeface="Rubik"/>
              </a:rPr>
              <a:t>СТЕК ТЕХНОЛОГИЙ</a:t>
            </a:r>
            <a:endParaRPr lang="en-US" sz="2500" u="none" strike="noStrike">
              <a:solidFill>
                <a:srgbClr val="313B4D"/>
              </a:solidFill>
              <a:latin typeface="Rubik"/>
            </a:endParaRPr>
          </a:p>
        </p:txBody>
      </p:sp>
      <p:sp>
        <p:nvSpPr>
          <p:cNvPr id="48" name="TextBox 2">
            <a:extLst>
              <a:ext uri="{FF2B5EF4-FFF2-40B4-BE49-F238E27FC236}">
                <a16:creationId xmlns:a16="http://schemas.microsoft.com/office/drawing/2014/main" id="{D1E1F893-7CA0-FD98-06D9-716E3709544E}"/>
              </a:ext>
            </a:extLst>
          </p:cNvPr>
          <p:cNvSpPr txBox="1"/>
          <p:nvPr/>
        </p:nvSpPr>
        <p:spPr>
          <a:xfrm>
            <a:off x="9115720" y="2960986"/>
            <a:ext cx="7846952" cy="380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  <a:spcBef>
                <a:spcPct val="0"/>
              </a:spcBef>
            </a:pPr>
            <a:r>
              <a:rPr lang="ru-RU" sz="2500">
                <a:solidFill>
                  <a:srgbClr val="313B4D"/>
                </a:solidFill>
                <a:latin typeface="Rubik"/>
              </a:rPr>
              <a:t>ИНФРАСТРУКТУРА ПРИЛОЖЕНИЙ</a:t>
            </a:r>
            <a:endParaRPr lang="en-US" sz="2500" u="none" strike="noStrike">
              <a:solidFill>
                <a:srgbClr val="313B4D"/>
              </a:solidFill>
              <a:latin typeface="Rubik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0BB08BF0-EC5A-6F14-9CF2-76DFD9914BB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689686" y="513994"/>
            <a:ext cx="3945296" cy="3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005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8">
            <a:extLst>
              <a:ext uri="{FF2B5EF4-FFF2-40B4-BE49-F238E27FC236}">
                <a16:creationId xmlns:a16="http://schemas.microsoft.com/office/drawing/2014/main" id="{56D102EE-32A7-AFAA-D720-190EA46B39EE}"/>
              </a:ext>
            </a:extLst>
          </p:cNvPr>
          <p:cNvSpPr/>
          <p:nvPr/>
        </p:nvSpPr>
        <p:spPr>
          <a:xfrm>
            <a:off x="6389741" y="3405906"/>
            <a:ext cx="5731879" cy="6312525"/>
          </a:xfrm>
          <a:prstGeom prst="rect">
            <a:avLst/>
          </a:prstGeom>
          <a:solidFill>
            <a:schemeClr val="lt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54000" dist="38100" dir="7620000" sx="97000" sy="97000" algn="t" rotWithShape="0">
              <a:srgbClr val="0D2E4E">
                <a:alpha val="3647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lang="en-US" sz="2100" kern="0">
              <a:latin typeface="Rubik" panose="020B0604020202020204" charset="0"/>
              <a:cs typeface="Rubik" panose="020B0604020202020204" charset="0"/>
              <a:sym typeface="Arial"/>
            </a:endParaRPr>
          </a:p>
        </p:txBody>
      </p:sp>
      <p:sp>
        <p:nvSpPr>
          <p:cNvPr id="3" name="Google Shape;609;p74">
            <a:extLst>
              <a:ext uri="{FF2B5EF4-FFF2-40B4-BE49-F238E27FC236}">
                <a16:creationId xmlns:a16="http://schemas.microsoft.com/office/drawing/2014/main" id="{F9E4CE31-B679-EBF3-382A-C56952ED8E10}"/>
              </a:ext>
            </a:extLst>
          </p:cNvPr>
          <p:cNvSpPr txBox="1"/>
          <p:nvPr/>
        </p:nvSpPr>
        <p:spPr>
          <a:xfrm>
            <a:off x="6604562" y="4027482"/>
            <a:ext cx="5292762" cy="600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63" tIns="51413" rIns="102863" bIns="51413" anchor="t" anchorCtr="0">
            <a:noAutofit/>
          </a:bodyPr>
          <a:lstStyle/>
          <a:p>
            <a:pPr indent="-428615">
              <a:lnSpc>
                <a:spcPts val="2730"/>
              </a:lnSpc>
              <a:spcBef>
                <a:spcPts val="1800"/>
              </a:spcBef>
              <a:spcAft>
                <a:spcPts val="900"/>
              </a:spcAft>
              <a:buClr>
                <a:srgbClr val="1678B1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Полный контроль над инфраструктурой, реализация любых политик безопасности и конфиденциальности данных.</a:t>
            </a:r>
          </a:p>
          <a:p>
            <a:pPr indent="-428615">
              <a:lnSpc>
                <a:spcPts val="2730"/>
              </a:lnSpc>
              <a:spcBef>
                <a:spcPts val="1800"/>
              </a:spcBef>
              <a:spcAft>
                <a:spcPts val="900"/>
              </a:spcAft>
              <a:buClr>
                <a:srgbClr val="1678B1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Прямой доступ к БД, использование собственных сертификатов и индивидуальных настроек, реализация сложных интеграций.</a:t>
            </a:r>
          </a:p>
          <a:p>
            <a:pPr indent="-428615">
              <a:lnSpc>
                <a:spcPts val="2730"/>
              </a:lnSpc>
              <a:spcBef>
                <a:spcPts val="1800"/>
              </a:spcBef>
              <a:spcAft>
                <a:spcPts val="900"/>
              </a:spcAft>
              <a:buClr>
                <a:srgbClr val="1678B1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2100">
                <a:solidFill>
                  <a:srgbClr val="313B4D"/>
                </a:solidFill>
                <a:latin typeface="Rubik"/>
              </a:rPr>
              <a:t>Выбор предпочитаемых СУБД и ОС.</a:t>
            </a:r>
          </a:p>
          <a:p>
            <a:pPr indent="-428615">
              <a:lnSpc>
                <a:spcPts val="2730"/>
              </a:lnSpc>
              <a:spcBef>
                <a:spcPts val="1800"/>
              </a:spcBef>
              <a:spcAft>
                <a:spcPts val="900"/>
              </a:spcAft>
              <a:buClr>
                <a:srgbClr val="1678B1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2100">
                <a:solidFill>
                  <a:srgbClr val="313B4D"/>
                </a:solidFill>
                <a:latin typeface="Rubik"/>
                <a:sym typeface="Arial"/>
              </a:rPr>
              <a:t>Обслуживание – силами самой компании или партнера-интегратора.</a:t>
            </a:r>
          </a:p>
          <a:p>
            <a:pPr defTabSz="1371567">
              <a:spcBef>
                <a:spcPts val="300"/>
              </a:spcBef>
              <a:spcAft>
                <a:spcPts val="900"/>
              </a:spcAft>
              <a:buClr>
                <a:srgbClr val="FF4013"/>
              </a:buClr>
              <a:buSzPct val="100000"/>
              <a:defRPr/>
            </a:pPr>
            <a:endParaRPr lang="ru-RU" sz="210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</a:endParaRPr>
          </a:p>
          <a:p>
            <a:pPr marL="433388" indent="-433388" defTabSz="1371567">
              <a:spcBef>
                <a:spcPts val="300"/>
              </a:spcBef>
              <a:spcAft>
                <a:spcPts val="900"/>
              </a:spcAft>
              <a:buClr>
                <a:srgbClr val="FF4013"/>
              </a:buClr>
              <a:buSzPct val="100000"/>
              <a:buFont typeface="Wingdings 3" panose="05040102010807070707" pitchFamily="18" charset="2"/>
              <a:buChar char=""/>
              <a:defRPr/>
            </a:pPr>
            <a:endParaRPr lang="ru-RU" sz="210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4" name="Rectangle 244">
            <a:extLst>
              <a:ext uri="{FF2B5EF4-FFF2-40B4-BE49-F238E27FC236}">
                <a16:creationId xmlns:a16="http://schemas.microsoft.com/office/drawing/2014/main" id="{F3AEAE8F-E98B-CC02-D169-72E402B96E6A}"/>
              </a:ext>
            </a:extLst>
          </p:cNvPr>
          <p:cNvSpPr/>
          <p:nvPr/>
        </p:nvSpPr>
        <p:spPr>
          <a:xfrm>
            <a:off x="604806" y="3407105"/>
            <a:ext cx="5328522" cy="6285539"/>
          </a:xfrm>
          <a:prstGeom prst="rect">
            <a:avLst/>
          </a:prstGeom>
          <a:solidFill>
            <a:schemeClr val="lt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54000" dist="38100" dir="7620000" sx="97000" sy="97000" algn="t" rotWithShape="0">
              <a:srgbClr val="0D2E4E">
                <a:alpha val="3647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lang="en-US" sz="2100" kern="0">
              <a:latin typeface="Rubik" panose="020B0604020202020204" charset="0"/>
              <a:cs typeface="Rubik" panose="020B0604020202020204" charset="0"/>
              <a:sym typeface="Arial"/>
            </a:endParaRPr>
          </a:p>
        </p:txBody>
      </p:sp>
      <p:sp>
        <p:nvSpPr>
          <p:cNvPr id="5" name="Google Shape;609;p74">
            <a:extLst>
              <a:ext uri="{FF2B5EF4-FFF2-40B4-BE49-F238E27FC236}">
                <a16:creationId xmlns:a16="http://schemas.microsoft.com/office/drawing/2014/main" id="{9BE482ED-A3AC-7D30-FB6B-69EE56D962C1}"/>
              </a:ext>
            </a:extLst>
          </p:cNvPr>
          <p:cNvSpPr txBox="1"/>
          <p:nvPr/>
        </p:nvSpPr>
        <p:spPr>
          <a:xfrm>
            <a:off x="789710" y="4027482"/>
            <a:ext cx="4965356" cy="457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63" tIns="51413" rIns="102863" bIns="51413" anchor="t" anchorCtr="0">
            <a:noAutofit/>
          </a:bodyPr>
          <a:lstStyle/>
          <a:p>
            <a:pPr indent="-428615">
              <a:lnSpc>
                <a:spcPts val="2730"/>
              </a:lnSpc>
              <a:spcBef>
                <a:spcPts val="1800"/>
              </a:spcBef>
              <a:spcAft>
                <a:spcPts val="900"/>
              </a:spcAft>
              <a:buClr>
                <a:srgbClr val="1678B1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2100">
                <a:solidFill>
                  <a:srgbClr val="313B4D"/>
                </a:solidFill>
                <a:latin typeface="Rubik"/>
                <a:sym typeface="Arial"/>
              </a:rPr>
              <a:t>Размещение на проверенной хостинг-площадке на территории РФ.</a:t>
            </a:r>
          </a:p>
          <a:p>
            <a:pPr indent="-428615">
              <a:lnSpc>
                <a:spcPts val="2730"/>
              </a:lnSpc>
              <a:spcBef>
                <a:spcPts val="1800"/>
              </a:spcBef>
              <a:spcAft>
                <a:spcPts val="900"/>
              </a:spcAft>
              <a:buClr>
                <a:srgbClr val="1678B1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2100">
                <a:solidFill>
                  <a:srgbClr val="313B4D"/>
                </a:solidFill>
                <a:latin typeface="Rubik"/>
                <a:sym typeface="Arial"/>
              </a:rPr>
              <a:t>Дублирование и резервное копирование всех компонентов инфраструктуры.</a:t>
            </a:r>
          </a:p>
          <a:p>
            <a:pPr indent="-428615">
              <a:lnSpc>
                <a:spcPts val="2730"/>
              </a:lnSpc>
              <a:spcBef>
                <a:spcPts val="1800"/>
              </a:spcBef>
              <a:spcAft>
                <a:spcPts val="900"/>
              </a:spcAft>
              <a:buClr>
                <a:srgbClr val="1678B1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2100">
                <a:solidFill>
                  <a:srgbClr val="313B4D"/>
                </a:solidFill>
                <a:latin typeface="Rubik"/>
                <a:sym typeface="Arial"/>
              </a:rPr>
              <a:t>Обслуживание </a:t>
            </a:r>
            <a:r>
              <a:rPr lang="en-US" sz="2100">
                <a:solidFill>
                  <a:srgbClr val="313B4D"/>
                </a:solidFill>
                <a:latin typeface="Rubik"/>
                <a:sym typeface="Arial"/>
              </a:rPr>
              <a:t>BPMSoft</a:t>
            </a:r>
            <a:r>
              <a:rPr lang="ru-RU" sz="2100">
                <a:solidFill>
                  <a:srgbClr val="313B4D"/>
                </a:solidFill>
                <a:latin typeface="Rubik"/>
                <a:sym typeface="Arial"/>
              </a:rPr>
              <a:t>  согласно купленному пакету технической поддержки.</a:t>
            </a:r>
            <a:endParaRPr lang="en-US" sz="2100">
              <a:solidFill>
                <a:srgbClr val="313B4D"/>
              </a:solidFill>
              <a:latin typeface="Rubik"/>
              <a:sym typeface="Arial"/>
            </a:endParaRPr>
          </a:p>
          <a:p>
            <a:pPr indent="-428615">
              <a:lnSpc>
                <a:spcPts val="2730"/>
              </a:lnSpc>
              <a:spcBef>
                <a:spcPts val="1800"/>
              </a:spcBef>
              <a:spcAft>
                <a:spcPts val="900"/>
              </a:spcAft>
              <a:buClr>
                <a:srgbClr val="1678B1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2100">
                <a:solidFill>
                  <a:srgbClr val="313B4D"/>
                </a:solidFill>
                <a:latin typeface="Rubik"/>
                <a:sym typeface="Arial"/>
              </a:rPr>
              <a:t>Обновление инсталляции силами </a:t>
            </a:r>
            <a:r>
              <a:rPr lang="en-US" sz="2100">
                <a:solidFill>
                  <a:srgbClr val="313B4D"/>
                </a:solidFill>
                <a:latin typeface="Rubik"/>
                <a:sym typeface="Arial"/>
              </a:rPr>
              <a:t>BPMSoft</a:t>
            </a:r>
            <a:r>
              <a:rPr lang="ru-RU" sz="2100">
                <a:solidFill>
                  <a:srgbClr val="313B4D"/>
                </a:solidFill>
                <a:latin typeface="Rubik"/>
                <a:sym typeface="Arial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C5B18-D46E-C373-A551-1E71E6D25304}"/>
              </a:ext>
            </a:extLst>
          </p:cNvPr>
          <p:cNvSpPr txBox="1"/>
          <p:nvPr/>
        </p:nvSpPr>
        <p:spPr>
          <a:xfrm>
            <a:off x="6666417" y="3789410"/>
            <a:ext cx="5024662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ru-RU" sz="2500" kern="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  <a:sym typeface="Arial"/>
              </a:rPr>
              <a:t>НА СВОИХ СЕРВЕРАХ</a:t>
            </a:r>
            <a:endParaRPr lang="en-US" sz="2500" kern="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C32CE-7D68-6DC7-561D-9AB7D59D4387}"/>
              </a:ext>
            </a:extLst>
          </p:cNvPr>
          <p:cNvSpPr txBox="1"/>
          <p:nvPr/>
        </p:nvSpPr>
        <p:spPr>
          <a:xfrm>
            <a:off x="1457069" y="3789410"/>
            <a:ext cx="3507837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ru-RU" sz="2500" kern="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  <a:sym typeface="Arial"/>
              </a:rPr>
              <a:t>ЦОД В РФ</a:t>
            </a:r>
            <a:endParaRPr lang="en-US" sz="2500" kern="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  <a:sym typeface="Arial"/>
            </a:endParaRPr>
          </a:p>
        </p:txBody>
      </p:sp>
      <p:sp>
        <p:nvSpPr>
          <p:cNvPr id="8" name="Google Shape;556;p117">
            <a:extLst>
              <a:ext uri="{FF2B5EF4-FFF2-40B4-BE49-F238E27FC236}">
                <a16:creationId xmlns:a16="http://schemas.microsoft.com/office/drawing/2014/main" id="{4F2679BD-007E-4620-5B8D-A78E46C648A6}"/>
              </a:ext>
            </a:extLst>
          </p:cNvPr>
          <p:cNvSpPr txBox="1"/>
          <p:nvPr/>
        </p:nvSpPr>
        <p:spPr>
          <a:xfrm>
            <a:off x="604805" y="3407110"/>
            <a:ext cx="5328522" cy="68579"/>
          </a:xfrm>
          <a:prstGeom prst="rect">
            <a:avLst/>
          </a:prstGeom>
          <a:solidFill>
            <a:srgbClr val="5CB85C"/>
          </a:solidFill>
          <a:ln>
            <a:solidFill>
              <a:srgbClr val="5CB85C"/>
            </a:solidFill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lang="en-UA" sz="2100" kern="0">
              <a:latin typeface="Rubik" panose="020B0604020202020204" charset="0"/>
              <a:cs typeface="Rubik" panose="020B0604020202020204" charset="0"/>
              <a:sym typeface="Arial"/>
            </a:endParaRPr>
          </a:p>
        </p:txBody>
      </p:sp>
      <p:sp>
        <p:nvSpPr>
          <p:cNvPr id="9" name="Rectangle 244">
            <a:extLst>
              <a:ext uri="{FF2B5EF4-FFF2-40B4-BE49-F238E27FC236}">
                <a16:creationId xmlns:a16="http://schemas.microsoft.com/office/drawing/2014/main" id="{101BDFA4-2B01-7D4A-DE81-AE4B82C97225}"/>
              </a:ext>
            </a:extLst>
          </p:cNvPr>
          <p:cNvSpPr/>
          <p:nvPr/>
        </p:nvSpPr>
        <p:spPr>
          <a:xfrm>
            <a:off x="12361437" y="3405906"/>
            <a:ext cx="5004000" cy="6286739"/>
          </a:xfrm>
          <a:prstGeom prst="rect">
            <a:avLst/>
          </a:prstGeom>
          <a:solidFill>
            <a:schemeClr val="lt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54000" dist="38100" dir="7620000" sx="97000" sy="97000" algn="t" rotWithShape="0">
              <a:srgbClr val="0D2E4E">
                <a:alpha val="3647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lang="en-US" sz="2100" kern="0">
              <a:latin typeface="Rubik" panose="020B0604020202020204" charset="0"/>
              <a:cs typeface="Rubik" panose="020B0604020202020204" charset="0"/>
              <a:sym typeface="Arial"/>
            </a:endParaRPr>
          </a:p>
        </p:txBody>
      </p:sp>
      <p:sp>
        <p:nvSpPr>
          <p:cNvPr id="10" name="Google Shape;609;p74">
            <a:extLst>
              <a:ext uri="{FF2B5EF4-FFF2-40B4-BE49-F238E27FC236}">
                <a16:creationId xmlns:a16="http://schemas.microsoft.com/office/drawing/2014/main" id="{815F865E-286D-C014-ACF3-5AFFE657CA49}"/>
              </a:ext>
            </a:extLst>
          </p:cNvPr>
          <p:cNvSpPr txBox="1"/>
          <p:nvPr/>
        </p:nvSpPr>
        <p:spPr>
          <a:xfrm>
            <a:off x="12506828" y="4027482"/>
            <a:ext cx="4546463" cy="4739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63" tIns="51413" rIns="102863" bIns="51413" anchor="t" anchorCtr="0">
            <a:noAutofit/>
          </a:bodyPr>
          <a:lstStyle/>
          <a:p>
            <a:pPr indent="-428615">
              <a:lnSpc>
                <a:spcPts val="2730"/>
              </a:lnSpc>
              <a:spcBef>
                <a:spcPts val="1800"/>
              </a:spcBef>
              <a:spcAft>
                <a:spcPts val="900"/>
              </a:spcAft>
              <a:buClr>
                <a:srgbClr val="1678B1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2100">
                <a:solidFill>
                  <a:srgbClr val="313B4D"/>
                </a:solidFill>
                <a:latin typeface="Rubik"/>
                <a:sym typeface="Arial"/>
              </a:rPr>
              <a:t>Выбор оптимального места развертывания системы</a:t>
            </a:r>
            <a:r>
              <a:rPr lang="en-US" sz="2100">
                <a:solidFill>
                  <a:srgbClr val="313B4D"/>
                </a:solidFill>
                <a:latin typeface="Rubik"/>
                <a:sym typeface="Arial"/>
              </a:rPr>
              <a:t> </a:t>
            </a:r>
            <a:r>
              <a:rPr lang="ru-RU" sz="2100">
                <a:solidFill>
                  <a:srgbClr val="313B4D"/>
                </a:solidFill>
                <a:latin typeface="Rubik"/>
                <a:sym typeface="Arial"/>
              </a:rPr>
              <a:t>с учетом внутренних правил и политик</a:t>
            </a:r>
            <a:r>
              <a:rPr lang="en-US" sz="2100">
                <a:solidFill>
                  <a:srgbClr val="313B4D"/>
                </a:solidFill>
                <a:latin typeface="Rubik"/>
                <a:sym typeface="Arial"/>
              </a:rPr>
              <a:t> </a:t>
            </a:r>
            <a:r>
              <a:rPr lang="ru-RU" sz="2100">
                <a:solidFill>
                  <a:srgbClr val="313B4D"/>
                </a:solidFill>
                <a:latin typeface="Rubik"/>
                <a:sym typeface="Arial"/>
              </a:rPr>
              <a:t>компании.</a:t>
            </a:r>
            <a:endParaRPr lang="en-US" sz="2100">
              <a:solidFill>
                <a:srgbClr val="313B4D"/>
              </a:solidFill>
              <a:latin typeface="Rubik"/>
              <a:sym typeface="Arial"/>
            </a:endParaRPr>
          </a:p>
          <a:p>
            <a:pPr indent="-428615">
              <a:lnSpc>
                <a:spcPts val="2730"/>
              </a:lnSpc>
              <a:spcBef>
                <a:spcPts val="1800"/>
              </a:spcBef>
              <a:spcAft>
                <a:spcPts val="900"/>
              </a:spcAft>
              <a:buClr>
                <a:srgbClr val="1678B1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2100">
                <a:solidFill>
                  <a:srgbClr val="313B4D"/>
                </a:solidFill>
                <a:latin typeface="Rubik"/>
                <a:sym typeface="Arial"/>
              </a:rPr>
              <a:t>Дублирование и резервное копирование всех компонентов инфраструктуры.</a:t>
            </a:r>
          </a:p>
          <a:p>
            <a:pPr indent="-428615">
              <a:lnSpc>
                <a:spcPts val="2730"/>
              </a:lnSpc>
              <a:spcBef>
                <a:spcPts val="1800"/>
              </a:spcBef>
              <a:spcAft>
                <a:spcPts val="900"/>
              </a:spcAft>
              <a:buClr>
                <a:srgbClr val="1678B1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2100">
                <a:solidFill>
                  <a:srgbClr val="313B4D"/>
                </a:solidFill>
                <a:latin typeface="Rubik"/>
                <a:sym typeface="Arial"/>
              </a:rPr>
              <a:t>Обслуживание – силами самой компании или партнера-интегратора.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59D6FB-52EA-2613-15BF-2EF81DAFCBEF}"/>
              </a:ext>
            </a:extLst>
          </p:cNvPr>
          <p:cNvSpPr txBox="1"/>
          <p:nvPr/>
        </p:nvSpPr>
        <p:spPr>
          <a:xfrm>
            <a:off x="12446375" y="3789410"/>
            <a:ext cx="4827721" cy="4770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ru-RU" sz="2500" kern="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  <a:sym typeface="Arial"/>
              </a:rPr>
              <a:t>В ДРУГОМ ОБЛАКЕ</a:t>
            </a:r>
            <a:endParaRPr lang="en-US" sz="2500" kern="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  <a:sym typeface="Arial"/>
            </a:endParaRPr>
          </a:p>
        </p:txBody>
      </p:sp>
      <p:sp>
        <p:nvSpPr>
          <p:cNvPr id="12" name="Google Shape;627;p119">
            <a:extLst>
              <a:ext uri="{FF2B5EF4-FFF2-40B4-BE49-F238E27FC236}">
                <a16:creationId xmlns:a16="http://schemas.microsoft.com/office/drawing/2014/main" id="{EC90571A-FD8A-DF7C-B95A-5EC596ED1132}"/>
              </a:ext>
            </a:extLst>
          </p:cNvPr>
          <p:cNvSpPr/>
          <p:nvPr/>
        </p:nvSpPr>
        <p:spPr>
          <a:xfrm>
            <a:off x="604805" y="2501022"/>
            <a:ext cx="5328521" cy="6668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 defTabSz="1371533">
              <a:buClr>
                <a:srgbClr val="000000"/>
              </a:buClr>
              <a:defRPr/>
            </a:pPr>
            <a:r>
              <a:rPr lang="ru-RU" sz="2500" b="1" kern="0">
                <a:solidFill>
                  <a:srgbClr val="FFFFFF"/>
                </a:solidFill>
                <a:latin typeface="Rubik" panose="020B0604020202020204" charset="0"/>
                <a:cs typeface="Rubik" panose="020B0604020202020204" charset="0"/>
                <a:sym typeface="Arial"/>
              </a:rPr>
              <a:t>В ОБЛАКЕ </a:t>
            </a:r>
            <a:r>
              <a:rPr lang="en-US" sz="2500" b="1" kern="0">
                <a:solidFill>
                  <a:srgbClr val="FFFFFF"/>
                </a:solidFill>
                <a:latin typeface="Rubik" panose="020B0604020202020204" charset="0"/>
                <a:cs typeface="Rubik" panose="020B0604020202020204" charset="0"/>
                <a:sym typeface="Arial"/>
              </a:rPr>
              <a:t>BPMSoft</a:t>
            </a:r>
          </a:p>
        </p:txBody>
      </p:sp>
      <p:sp>
        <p:nvSpPr>
          <p:cNvPr id="13" name="Google Shape;627;p119">
            <a:extLst>
              <a:ext uri="{FF2B5EF4-FFF2-40B4-BE49-F238E27FC236}">
                <a16:creationId xmlns:a16="http://schemas.microsoft.com/office/drawing/2014/main" id="{15972616-9D1F-DCDE-0B05-AD99507D1226}"/>
              </a:ext>
            </a:extLst>
          </p:cNvPr>
          <p:cNvSpPr/>
          <p:nvPr/>
        </p:nvSpPr>
        <p:spPr>
          <a:xfrm>
            <a:off x="6380423" y="2501022"/>
            <a:ext cx="10905678" cy="6668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 defTabSz="1371533">
              <a:buClr>
                <a:srgbClr val="000000"/>
              </a:buClr>
              <a:defRPr/>
            </a:pPr>
            <a:r>
              <a:rPr lang="ru-RU" sz="2500" b="1" kern="0">
                <a:solidFill>
                  <a:srgbClr val="FFFFFF"/>
                </a:solidFill>
                <a:latin typeface="Rubik" panose="020B0604020202020204" charset="0"/>
                <a:cs typeface="Rubik" panose="020B0604020202020204" charset="0"/>
                <a:sym typeface="Arial"/>
              </a:rPr>
              <a:t>В СВОЕЙ СРЕДЕ</a:t>
            </a:r>
            <a:endParaRPr lang="en-US" sz="2500" b="1" kern="0">
              <a:solidFill>
                <a:srgbClr val="FFFFFF"/>
              </a:solidFill>
              <a:latin typeface="Rubik" panose="020B0604020202020204" charset="0"/>
              <a:cs typeface="Rubik" panose="020B0604020202020204" charset="0"/>
              <a:sym typeface="Arial"/>
            </a:endParaRP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8058B3D4-F94C-EA35-330C-B7871D076EA8}"/>
              </a:ext>
            </a:extLst>
          </p:cNvPr>
          <p:cNvSpPr txBox="1"/>
          <p:nvPr/>
        </p:nvSpPr>
        <p:spPr>
          <a:xfrm>
            <a:off x="725273" y="609580"/>
            <a:ext cx="7104148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ВАРИАНТЫ РАЗВЕРТЫВАНИЯ</a:t>
            </a:r>
          </a:p>
        </p:txBody>
      </p:sp>
      <p:sp>
        <p:nvSpPr>
          <p:cNvPr id="15" name="Google Shape;556;p117">
            <a:extLst>
              <a:ext uri="{FF2B5EF4-FFF2-40B4-BE49-F238E27FC236}">
                <a16:creationId xmlns:a16="http://schemas.microsoft.com/office/drawing/2014/main" id="{40C0DE7E-54C2-F0D9-E8E8-CE6B24C138CB}"/>
              </a:ext>
            </a:extLst>
          </p:cNvPr>
          <p:cNvSpPr txBox="1"/>
          <p:nvPr/>
        </p:nvSpPr>
        <p:spPr>
          <a:xfrm>
            <a:off x="6389740" y="3407105"/>
            <a:ext cx="5724000" cy="68579"/>
          </a:xfrm>
          <a:prstGeom prst="rect">
            <a:avLst/>
          </a:prstGeom>
          <a:solidFill>
            <a:srgbClr val="5CB85C"/>
          </a:solidFill>
          <a:ln>
            <a:solidFill>
              <a:srgbClr val="5CB85C"/>
            </a:solidFill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lang="en-UA" sz="2100" kern="0">
              <a:latin typeface="Rubik" panose="020B0604020202020204" charset="0"/>
              <a:cs typeface="Rubik" panose="020B0604020202020204" charset="0"/>
              <a:sym typeface="Arial"/>
            </a:endParaRPr>
          </a:p>
        </p:txBody>
      </p:sp>
      <p:sp>
        <p:nvSpPr>
          <p:cNvPr id="16" name="Google Shape;556;p117">
            <a:extLst>
              <a:ext uri="{FF2B5EF4-FFF2-40B4-BE49-F238E27FC236}">
                <a16:creationId xmlns:a16="http://schemas.microsoft.com/office/drawing/2014/main" id="{DAA78B07-43C6-9B9C-5129-D2566D1E7728}"/>
              </a:ext>
            </a:extLst>
          </p:cNvPr>
          <p:cNvSpPr txBox="1"/>
          <p:nvPr/>
        </p:nvSpPr>
        <p:spPr>
          <a:xfrm>
            <a:off x="12361437" y="3405906"/>
            <a:ext cx="5004000" cy="68579"/>
          </a:xfrm>
          <a:prstGeom prst="rect">
            <a:avLst/>
          </a:prstGeom>
          <a:solidFill>
            <a:srgbClr val="5CB85C"/>
          </a:solidFill>
          <a:ln>
            <a:solidFill>
              <a:srgbClr val="5CB85C"/>
            </a:solidFill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lang="en-UA" sz="2100" kern="0">
              <a:latin typeface="Rubik" panose="020B0604020202020204" charset="0"/>
              <a:cs typeface="Rubik" panose="020B0604020202020204" charset="0"/>
              <a:sym typeface="Arial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AA20735-18F2-514B-E44C-AA3547887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89686" y="513994"/>
            <a:ext cx="3945296" cy="3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3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470" y="622335"/>
            <a:ext cx="3281830" cy="755581"/>
          </a:xfrm>
          <a:custGeom>
            <a:avLst/>
            <a:gdLst/>
            <a:ahLst/>
            <a:cxnLst/>
            <a:rect l="l" t="t" r="r" b="b"/>
            <a:pathLst>
              <a:path w="3281830" h="755581">
                <a:moveTo>
                  <a:pt x="0" y="0"/>
                </a:moveTo>
                <a:lnTo>
                  <a:pt x="3281830" y="0"/>
                </a:lnTo>
                <a:lnTo>
                  <a:pt x="3281830" y="755580"/>
                </a:lnTo>
                <a:lnTo>
                  <a:pt x="0" y="755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5" b="-263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586204" y="5054918"/>
            <a:ext cx="9115591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19"/>
              </a:lnSpc>
              <a:spcBef>
                <a:spcPct val="0"/>
              </a:spcBef>
            </a:pPr>
            <a:r>
              <a:rPr lang="en-US" sz="6000" b="1" u="none" strike="noStrike" dirty="0">
                <a:solidFill>
                  <a:srgbClr val="ED7D31"/>
                </a:solidFill>
                <a:latin typeface="Rubik" panose="020B0604020202020204" charset="0"/>
                <a:cs typeface="Rubik" panose="020B0604020202020204" charset="0"/>
              </a:rPr>
              <a:t>BPM</a:t>
            </a:r>
            <a:r>
              <a:rPr lang="en-US" sz="6000" b="1" u="none" strike="noStrike" dirty="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Soft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15210" y="4050457"/>
            <a:ext cx="13257579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6000" b="1" err="1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Платформа</a:t>
            </a:r>
            <a:r>
              <a:rPr lang="en-US" sz="6599" b="1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 </a:t>
            </a:r>
          </a:p>
        </p:txBody>
      </p:sp>
      <p:sp>
        <p:nvSpPr>
          <p:cNvPr id="5" name="AutoShape 5"/>
          <p:cNvSpPr/>
          <p:nvPr/>
        </p:nvSpPr>
        <p:spPr>
          <a:xfrm>
            <a:off x="16469384" y="4174612"/>
            <a:ext cx="0" cy="872338"/>
          </a:xfrm>
          <a:prstGeom prst="line">
            <a:avLst/>
          </a:prstGeom>
          <a:ln w="123825" cap="rnd">
            <a:solidFill>
              <a:srgbClr val="1678B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6469384" y="4766309"/>
            <a:ext cx="0" cy="872338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4588E67-55FA-644C-3BEF-1575AB0C7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30733" y="717990"/>
            <a:ext cx="5131429" cy="48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77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6">
            <a:extLst>
              <a:ext uri="{FF2B5EF4-FFF2-40B4-BE49-F238E27FC236}">
                <a16:creationId xmlns:a16="http://schemas.microsoft.com/office/drawing/2014/main" id="{86BCF09D-F95D-4046-AC03-9279D028E8CD}"/>
              </a:ext>
            </a:extLst>
          </p:cNvPr>
          <p:cNvSpPr/>
          <p:nvPr/>
        </p:nvSpPr>
        <p:spPr>
          <a:xfrm>
            <a:off x="9613366" y="2049695"/>
            <a:ext cx="7363658" cy="13978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63500" sx="101000" sy="101000" algn="ctr" rotWithShape="0">
              <a:prstClr val="black">
                <a:alpha val="17000"/>
              </a:prstClr>
            </a:outerShdw>
          </a:effectLst>
        </p:spPr>
        <p:txBody>
          <a:bodyPr spcFirstLastPara="1" wrap="square" lIns="270000" tIns="137160" rIns="137138" bIns="6855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lang="en-US" sz="1350" b="1" kern="0">
              <a:solidFill>
                <a:srgbClr val="072541"/>
              </a:solidFill>
              <a:latin typeface="Montserrat" panose="00000500000000000000" pitchFamily="2" charset="0"/>
              <a:cs typeface="Arial"/>
              <a:sym typeface="Arial"/>
            </a:endParaRPr>
          </a:p>
        </p:txBody>
      </p:sp>
      <p:sp>
        <p:nvSpPr>
          <p:cNvPr id="62" name="Rectangle 13">
            <a:extLst>
              <a:ext uri="{FF2B5EF4-FFF2-40B4-BE49-F238E27FC236}">
                <a16:creationId xmlns:a16="http://schemas.microsoft.com/office/drawing/2014/main" id="{A0AF174A-658F-49FD-9C88-D3F93D82771F}"/>
              </a:ext>
            </a:extLst>
          </p:cNvPr>
          <p:cNvSpPr/>
          <p:nvPr/>
        </p:nvSpPr>
        <p:spPr>
          <a:xfrm>
            <a:off x="1173433" y="2049695"/>
            <a:ext cx="7967900" cy="139780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63500" sx="101000" sy="101000" algn="ctr" rotWithShape="0">
              <a:prstClr val="black">
                <a:alpha val="17000"/>
              </a:prstClr>
            </a:outerShdw>
          </a:effectLst>
        </p:spPr>
        <p:txBody>
          <a:bodyPr spcFirstLastPara="1" wrap="square" lIns="270000" tIns="137160" rIns="137138" bIns="6855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lang="en-US" sz="1350" b="1" kern="0">
              <a:solidFill>
                <a:srgbClr val="072541"/>
              </a:solidFill>
              <a:latin typeface="Montserrat" panose="00000500000000000000" pitchFamily="2" charset="0"/>
              <a:cs typeface="Arial"/>
              <a:sym typeface="Arial"/>
            </a:endParaRPr>
          </a:p>
        </p:txBody>
      </p:sp>
      <p:cxnSp>
        <p:nvCxnSpPr>
          <p:cNvPr id="63" name="Google Shape;798;p131">
            <a:extLst>
              <a:ext uri="{FF2B5EF4-FFF2-40B4-BE49-F238E27FC236}">
                <a16:creationId xmlns:a16="http://schemas.microsoft.com/office/drawing/2014/main" id="{19229540-8E5D-4828-BEDC-B74485EB914A}"/>
              </a:ext>
            </a:extLst>
          </p:cNvPr>
          <p:cNvCxnSpPr>
            <a:cxnSpLocks/>
          </p:cNvCxnSpPr>
          <p:nvPr/>
        </p:nvCxnSpPr>
        <p:spPr>
          <a:xfrm rot="10800000">
            <a:off x="12568773" y="4738200"/>
            <a:ext cx="510684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64" name="Google Shape;813;p132">
            <a:extLst>
              <a:ext uri="{FF2B5EF4-FFF2-40B4-BE49-F238E27FC236}">
                <a16:creationId xmlns:a16="http://schemas.microsoft.com/office/drawing/2014/main" id="{F81C518B-61A3-4411-9530-58630DED062C}"/>
              </a:ext>
            </a:extLst>
          </p:cNvPr>
          <p:cNvSpPr/>
          <p:nvPr/>
        </p:nvSpPr>
        <p:spPr>
          <a:xfrm>
            <a:off x="1140433" y="6503990"/>
            <a:ext cx="15873572" cy="2853173"/>
          </a:xfrm>
          <a:prstGeom prst="rect">
            <a:avLst/>
          </a:prstGeom>
          <a:solidFill>
            <a:srgbClr val="1678B1"/>
          </a:solidFill>
          <a:ln>
            <a:solidFill>
              <a:srgbClr val="1678B1"/>
            </a:solidFill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spcFirstLastPara="1" wrap="square" lIns="0" tIns="270000" rIns="0" bIns="0" anchor="t" anchorCtr="0">
            <a:noAutofit/>
          </a:bodyPr>
          <a:lstStyle/>
          <a:p>
            <a:pPr algn="ctr">
              <a:buClr>
                <a:srgbClr val="000000"/>
              </a:buClr>
              <a:tabLst>
                <a:tab pos="12646820" algn="l"/>
              </a:tabLst>
              <a:defRPr/>
            </a:pPr>
            <a:r>
              <a:rPr lang="ru-RU" sz="1800" b="1" kern="0">
                <a:solidFill>
                  <a:srgbClr val="FFFFFF"/>
                </a:solidFill>
                <a:cs typeface="Arial"/>
                <a:sym typeface="Open Sans"/>
              </a:rPr>
              <a:t>КОНТЕЙНЕРЫ </a:t>
            </a:r>
            <a:br>
              <a:rPr lang="ru-RU" sz="1800" b="1" kern="0">
                <a:solidFill>
                  <a:srgbClr val="FFFFFF"/>
                </a:solidFill>
                <a:cs typeface="Arial"/>
                <a:sym typeface="Open Sans"/>
              </a:rPr>
            </a:br>
            <a:r>
              <a:rPr lang="ru-RU" sz="1800" b="1" kern="0">
                <a:solidFill>
                  <a:srgbClr val="FFFFFF"/>
                </a:solidFill>
                <a:cs typeface="Arial"/>
                <a:sym typeface="Open Sans"/>
              </a:rPr>
              <a:t>МИКРОСЕРВИСОВ</a:t>
            </a:r>
            <a:endParaRPr lang="en-US" sz="1800" b="1" kern="0">
              <a:solidFill>
                <a:srgbClr val="FFFFFF"/>
              </a:solidFill>
              <a:cs typeface="Arial"/>
              <a:sym typeface="Open Sans"/>
            </a:endParaRPr>
          </a:p>
        </p:txBody>
      </p:sp>
      <p:sp>
        <p:nvSpPr>
          <p:cNvPr id="66" name="Google Shape;817;p132">
            <a:extLst>
              <a:ext uri="{FF2B5EF4-FFF2-40B4-BE49-F238E27FC236}">
                <a16:creationId xmlns:a16="http://schemas.microsoft.com/office/drawing/2014/main" id="{C72B26FD-3C0E-4434-94E9-DA6484339760}"/>
              </a:ext>
            </a:extLst>
          </p:cNvPr>
          <p:cNvSpPr/>
          <p:nvPr/>
        </p:nvSpPr>
        <p:spPr>
          <a:xfrm>
            <a:off x="10577850" y="6752125"/>
            <a:ext cx="2040465" cy="6944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numCol="1">
            <a:normAutofit/>
          </a:bodyPr>
          <a:lstStyle/>
          <a:p>
            <a:pPr marL="264320" indent="-264320" defTabSz="1371567">
              <a:spcBef>
                <a:spcPts val="900"/>
              </a:spcBef>
              <a:buClr>
                <a:srgbClr val="FFFFFF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1200" kern="0">
                <a:solidFill>
                  <a:srgbClr val="FFFFFF"/>
                </a:solidFill>
                <a:cs typeface="Segoe UI" panose="020B0502040204020203" pitchFamily="34" charset="0"/>
                <a:sym typeface="Open Sans"/>
              </a:rPr>
              <a:t>Глобальный поиск</a:t>
            </a:r>
            <a:endParaRPr sz="1200" kern="0">
              <a:solidFill>
                <a:srgbClr val="FFFFFF"/>
              </a:solidFill>
              <a:cs typeface="Segoe UI" panose="020B0502040204020203" pitchFamily="34" charset="0"/>
              <a:sym typeface="Open Sans"/>
            </a:endParaRPr>
          </a:p>
        </p:txBody>
      </p:sp>
      <p:sp>
        <p:nvSpPr>
          <p:cNvPr id="67" name="Google Shape;818;p132">
            <a:extLst>
              <a:ext uri="{FF2B5EF4-FFF2-40B4-BE49-F238E27FC236}">
                <a16:creationId xmlns:a16="http://schemas.microsoft.com/office/drawing/2014/main" id="{414C060D-C7D2-4069-8CDF-6D2C7DAF57BD}"/>
              </a:ext>
            </a:extLst>
          </p:cNvPr>
          <p:cNvSpPr/>
          <p:nvPr/>
        </p:nvSpPr>
        <p:spPr>
          <a:xfrm>
            <a:off x="10577850" y="7593532"/>
            <a:ext cx="2040465" cy="6944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numCol="1">
            <a:normAutofit/>
          </a:bodyPr>
          <a:lstStyle/>
          <a:p>
            <a:pPr marL="264320" indent="-264320" defTabSz="1371567">
              <a:spcBef>
                <a:spcPts val="900"/>
              </a:spcBef>
              <a:buClr>
                <a:srgbClr val="FFFFFF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1200" kern="0">
                <a:solidFill>
                  <a:srgbClr val="FFFFFF"/>
                </a:solidFill>
                <a:cs typeface="Segoe UI" panose="020B0502040204020203" pitchFamily="34" charset="0"/>
                <a:sym typeface="Open Sans"/>
              </a:rPr>
              <a:t>Предиктивный анализ</a:t>
            </a:r>
            <a:endParaRPr sz="1200" kern="0">
              <a:solidFill>
                <a:srgbClr val="FFFFFF"/>
              </a:solidFill>
              <a:cs typeface="Segoe UI" panose="020B0502040204020203" pitchFamily="34" charset="0"/>
              <a:sym typeface="Open Sans"/>
            </a:endParaRPr>
          </a:p>
        </p:txBody>
      </p:sp>
      <p:sp>
        <p:nvSpPr>
          <p:cNvPr id="68" name="Google Shape;819;p132">
            <a:extLst>
              <a:ext uri="{FF2B5EF4-FFF2-40B4-BE49-F238E27FC236}">
                <a16:creationId xmlns:a16="http://schemas.microsoft.com/office/drawing/2014/main" id="{1B97DE14-51A8-4587-B076-C39CB01BF522}"/>
              </a:ext>
            </a:extLst>
          </p:cNvPr>
          <p:cNvSpPr/>
          <p:nvPr/>
        </p:nvSpPr>
        <p:spPr>
          <a:xfrm>
            <a:off x="12574061" y="6752125"/>
            <a:ext cx="2040465" cy="6944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numCol="1">
            <a:normAutofit/>
          </a:bodyPr>
          <a:lstStyle/>
          <a:p>
            <a:pPr marL="264320" indent="-264320" defTabSz="1371567">
              <a:spcBef>
                <a:spcPts val="900"/>
              </a:spcBef>
              <a:buClr>
                <a:srgbClr val="FFFFFF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1200" kern="0">
                <a:solidFill>
                  <a:srgbClr val="FFFFFF"/>
                </a:solidFill>
                <a:cs typeface="Segoe UI" panose="020B0502040204020203" pitchFamily="34" charset="0"/>
                <a:sym typeface="Open Sans"/>
              </a:rPr>
              <a:t>Процессинг почты</a:t>
            </a:r>
            <a:endParaRPr sz="1200" kern="0">
              <a:solidFill>
                <a:srgbClr val="FFFFFF"/>
              </a:solidFill>
              <a:cs typeface="Segoe UI" panose="020B0502040204020203" pitchFamily="34" charset="0"/>
              <a:sym typeface="Open Sans"/>
            </a:endParaRPr>
          </a:p>
        </p:txBody>
      </p:sp>
      <p:sp>
        <p:nvSpPr>
          <p:cNvPr id="69" name="Google Shape;820;p132">
            <a:extLst>
              <a:ext uri="{FF2B5EF4-FFF2-40B4-BE49-F238E27FC236}">
                <a16:creationId xmlns:a16="http://schemas.microsoft.com/office/drawing/2014/main" id="{F476AE79-9488-4148-B6C7-D48EE3A6D4AB}"/>
              </a:ext>
            </a:extLst>
          </p:cNvPr>
          <p:cNvSpPr/>
          <p:nvPr/>
        </p:nvSpPr>
        <p:spPr>
          <a:xfrm>
            <a:off x="12574116" y="7593532"/>
            <a:ext cx="2040465" cy="6944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numCol="1">
            <a:normAutofit/>
          </a:bodyPr>
          <a:lstStyle/>
          <a:p>
            <a:pPr marL="264320" indent="-264320" defTabSz="1371567">
              <a:spcBef>
                <a:spcPts val="900"/>
              </a:spcBef>
              <a:buClr>
                <a:srgbClr val="FFFFFF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en" sz="1200" kern="0">
                <a:solidFill>
                  <a:srgbClr val="FFFFFF"/>
                </a:solidFill>
                <a:cs typeface="Segoe UI" panose="020B0502040204020203" pitchFamily="34" charset="0"/>
                <a:sym typeface="Open Sans"/>
              </a:rPr>
              <a:t>JS-</a:t>
            </a:r>
            <a:r>
              <a:rPr lang="ru-RU" sz="1200" kern="0" err="1">
                <a:solidFill>
                  <a:srgbClr val="FFFFFF"/>
                </a:solidFill>
                <a:cs typeface="Segoe UI" panose="020B0502040204020203" pitchFamily="34" charset="0"/>
                <a:sym typeface="Open Sans"/>
              </a:rPr>
              <a:t>бандлер</a:t>
            </a:r>
            <a:endParaRPr sz="1200" kern="0">
              <a:solidFill>
                <a:srgbClr val="FFFFFF"/>
              </a:solidFill>
              <a:cs typeface="Segoe UI" panose="020B0502040204020203" pitchFamily="34" charset="0"/>
              <a:sym typeface="Open Sans"/>
            </a:endParaRPr>
          </a:p>
        </p:txBody>
      </p:sp>
      <p:sp>
        <p:nvSpPr>
          <p:cNvPr id="70" name="Google Shape;825;p132">
            <a:extLst>
              <a:ext uri="{FF2B5EF4-FFF2-40B4-BE49-F238E27FC236}">
                <a16:creationId xmlns:a16="http://schemas.microsoft.com/office/drawing/2014/main" id="{1F08712E-6B85-45AF-B7D3-09CA8EE0E9F5}"/>
              </a:ext>
            </a:extLst>
          </p:cNvPr>
          <p:cNvSpPr/>
          <p:nvPr/>
        </p:nvSpPr>
        <p:spPr>
          <a:xfrm>
            <a:off x="10577850" y="8434966"/>
            <a:ext cx="2040465" cy="6944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numCol="1">
            <a:normAutofit/>
          </a:bodyPr>
          <a:lstStyle/>
          <a:p>
            <a:pPr marL="264320" indent="-264320" defTabSz="1371567">
              <a:spcBef>
                <a:spcPts val="900"/>
              </a:spcBef>
              <a:buClr>
                <a:srgbClr val="FFFFFF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1200" kern="0">
                <a:solidFill>
                  <a:srgbClr val="FFFFFF"/>
                </a:solidFill>
                <a:cs typeface="Segoe UI" panose="020B0502040204020203" pitchFamily="34" charset="0"/>
                <a:sym typeface="Open Sans"/>
              </a:rPr>
              <a:t>Поиск дублей</a:t>
            </a:r>
            <a:endParaRPr sz="1200" kern="0">
              <a:solidFill>
                <a:srgbClr val="FFFFFF"/>
              </a:solidFill>
              <a:cs typeface="Segoe UI" panose="020B0502040204020203" pitchFamily="34" charset="0"/>
              <a:sym typeface="Open Sans"/>
            </a:endParaRPr>
          </a:p>
        </p:txBody>
      </p:sp>
      <p:sp>
        <p:nvSpPr>
          <p:cNvPr id="76" name="Google Shape;826;p132">
            <a:extLst>
              <a:ext uri="{FF2B5EF4-FFF2-40B4-BE49-F238E27FC236}">
                <a16:creationId xmlns:a16="http://schemas.microsoft.com/office/drawing/2014/main" id="{09F7FF0E-543B-4205-8A94-18EF26DE3410}"/>
              </a:ext>
            </a:extLst>
          </p:cNvPr>
          <p:cNvSpPr/>
          <p:nvPr/>
        </p:nvSpPr>
        <p:spPr>
          <a:xfrm>
            <a:off x="12574116" y="8434966"/>
            <a:ext cx="2040465" cy="6944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numCol="1">
            <a:normAutofit/>
          </a:bodyPr>
          <a:lstStyle/>
          <a:p>
            <a:pPr marL="264320" indent="-264320" defTabSz="1371567">
              <a:spcBef>
                <a:spcPts val="900"/>
              </a:spcBef>
              <a:buClr>
                <a:srgbClr val="FFFFFF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1200" kern="0">
                <a:solidFill>
                  <a:srgbClr val="FFFFFF"/>
                </a:solidFill>
                <a:cs typeface="Segoe UI" panose="020B0502040204020203" pitchFamily="34" charset="0"/>
                <a:sym typeface="Open Sans"/>
              </a:rPr>
              <a:t>Генерация отчетов</a:t>
            </a:r>
            <a:endParaRPr sz="1200" kern="0">
              <a:solidFill>
                <a:srgbClr val="FFFFFF"/>
              </a:solidFill>
              <a:cs typeface="Segoe UI" panose="020B0502040204020203" pitchFamily="34" charset="0"/>
              <a:sym typeface="Open Sans"/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61E39498-CAF8-4C77-855F-384397E6D4C1}"/>
              </a:ext>
            </a:extLst>
          </p:cNvPr>
          <p:cNvGrpSpPr/>
          <p:nvPr/>
        </p:nvGrpSpPr>
        <p:grpSpPr>
          <a:xfrm>
            <a:off x="1470870" y="6752108"/>
            <a:ext cx="15314271" cy="2377341"/>
            <a:chOff x="-5821556" y="3310516"/>
            <a:chExt cx="11136981" cy="1176557"/>
          </a:xfrm>
          <a:solidFill>
            <a:srgbClr val="FF4013"/>
          </a:solidFill>
        </p:grpSpPr>
        <p:sp>
          <p:nvSpPr>
            <p:cNvPr id="81" name="Google Shape;821;p132">
              <a:extLst>
                <a:ext uri="{FF2B5EF4-FFF2-40B4-BE49-F238E27FC236}">
                  <a16:creationId xmlns:a16="http://schemas.microsoft.com/office/drawing/2014/main" id="{D5855AC2-7DCE-41B0-A910-E80FDFBCEA0D}"/>
                </a:ext>
              </a:extLst>
            </p:cNvPr>
            <p:cNvSpPr/>
            <p:nvPr/>
          </p:nvSpPr>
          <p:spPr>
            <a:xfrm>
              <a:off x="3693159" y="3310516"/>
              <a:ext cx="1622266" cy="3436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numCol="1">
              <a:normAutofit/>
            </a:bodyPr>
            <a:lstStyle/>
            <a:p>
              <a:pPr marL="264320" indent="-264320" defTabSz="1371567">
                <a:spcBef>
                  <a:spcPts val="900"/>
                </a:spcBef>
                <a:buClr>
                  <a:srgbClr val="FFFFFF"/>
                </a:buClr>
                <a:buSzPct val="120000"/>
                <a:buFont typeface="Wingdings 3" panose="05040102010807070707" pitchFamily="18" charset="2"/>
                <a:buChar char=""/>
                <a:defRPr/>
              </a:pPr>
              <a:r>
                <a:rPr lang="ru-RU" sz="1200" kern="0" err="1">
                  <a:solidFill>
                    <a:srgbClr val="FFFFFF"/>
                  </a:solidFill>
                  <a:cs typeface="Segoe UI" panose="020B0502040204020203" pitchFamily="34" charset="0"/>
                  <a:sym typeface="Open Sans"/>
                </a:rPr>
                <a:t>Лендинги</a:t>
              </a:r>
              <a:endParaRPr sz="1200" kern="0">
                <a:solidFill>
                  <a:srgbClr val="FFFFFF"/>
                </a:solidFill>
                <a:cs typeface="Segoe UI" panose="020B0502040204020203" pitchFamily="34" charset="0"/>
                <a:sym typeface="Open Sans"/>
              </a:endParaRPr>
            </a:p>
          </p:txBody>
        </p:sp>
        <p:sp>
          <p:nvSpPr>
            <p:cNvPr id="82" name="Google Shape;822;p132">
              <a:extLst>
                <a:ext uri="{FF2B5EF4-FFF2-40B4-BE49-F238E27FC236}">
                  <a16:creationId xmlns:a16="http://schemas.microsoft.com/office/drawing/2014/main" id="{C3819FB8-5DF3-4119-940A-7D25AABEA91B}"/>
                </a:ext>
              </a:extLst>
            </p:cNvPr>
            <p:cNvSpPr/>
            <p:nvPr/>
          </p:nvSpPr>
          <p:spPr>
            <a:xfrm>
              <a:off x="3693159" y="3726946"/>
              <a:ext cx="1622266" cy="3436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numCol="1">
              <a:normAutofit/>
            </a:bodyPr>
            <a:lstStyle/>
            <a:p>
              <a:pPr marL="264320" indent="-264320" defTabSz="1371567">
                <a:spcBef>
                  <a:spcPts val="900"/>
                </a:spcBef>
                <a:buClr>
                  <a:srgbClr val="FFFFFF"/>
                </a:buClr>
                <a:buSzPct val="120000"/>
                <a:buFont typeface="Wingdings 3" panose="05040102010807070707" pitchFamily="18" charset="2"/>
                <a:buChar char=""/>
                <a:defRPr/>
              </a:pPr>
              <a:r>
                <a:rPr lang="ru-RU" sz="1200" kern="0">
                  <a:solidFill>
                    <a:srgbClr val="FFFFFF"/>
                  </a:solidFill>
                  <a:cs typeface="Segoe UI" panose="020B0502040204020203" pitchFamily="34" charset="0"/>
                  <a:sym typeface="Open Sans"/>
                </a:rPr>
                <a:t>Трекинг событий сайта</a:t>
              </a:r>
              <a:endParaRPr sz="1200" kern="0">
                <a:solidFill>
                  <a:srgbClr val="FFFFFF"/>
                </a:solidFill>
                <a:cs typeface="Segoe UI" panose="020B0502040204020203" pitchFamily="34" charset="0"/>
                <a:sym typeface="Open Sans"/>
              </a:endParaRPr>
            </a:p>
          </p:txBody>
        </p:sp>
        <p:sp>
          <p:nvSpPr>
            <p:cNvPr id="83" name="Google Shape;827;p132">
              <a:extLst>
                <a:ext uri="{FF2B5EF4-FFF2-40B4-BE49-F238E27FC236}">
                  <a16:creationId xmlns:a16="http://schemas.microsoft.com/office/drawing/2014/main" id="{9DA4D2A1-66FF-41C0-96DC-D612A9A6E0CF}"/>
                </a:ext>
              </a:extLst>
            </p:cNvPr>
            <p:cNvSpPr/>
            <p:nvPr/>
          </p:nvSpPr>
          <p:spPr>
            <a:xfrm>
              <a:off x="3693159" y="4143376"/>
              <a:ext cx="1622266" cy="3436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numCol="1">
              <a:normAutofit/>
            </a:bodyPr>
            <a:lstStyle/>
            <a:p>
              <a:pPr marL="264320" indent="-264320" defTabSz="1371567">
                <a:spcBef>
                  <a:spcPts val="900"/>
                </a:spcBef>
                <a:buClr>
                  <a:srgbClr val="FFFFFF"/>
                </a:buClr>
                <a:buSzPct val="120000"/>
                <a:buFont typeface="Wingdings 3" panose="05040102010807070707" pitchFamily="18" charset="2"/>
                <a:buChar char=""/>
                <a:defRPr/>
              </a:pPr>
              <a:r>
                <a:rPr lang="ru-RU" sz="1200" kern="0">
                  <a:solidFill>
                    <a:srgbClr val="FFFFFF"/>
                  </a:solidFill>
                  <a:cs typeface="Segoe UI" panose="020B0502040204020203" pitchFamily="34" charset="0"/>
                  <a:sym typeface="Open Sans"/>
                </a:rPr>
                <a:t>Сервис облачных рассылок</a:t>
              </a:r>
              <a:endParaRPr sz="1200" kern="0">
                <a:solidFill>
                  <a:srgbClr val="FFFFFF"/>
                </a:solidFill>
                <a:cs typeface="Segoe UI" panose="020B0502040204020203" pitchFamily="34" charset="0"/>
                <a:sym typeface="Open Sans"/>
              </a:endParaRPr>
            </a:p>
          </p:txBody>
        </p:sp>
        <p:sp>
          <p:nvSpPr>
            <p:cNvPr id="84" name="Google Shape;827;p132">
              <a:extLst>
                <a:ext uri="{FF2B5EF4-FFF2-40B4-BE49-F238E27FC236}">
                  <a16:creationId xmlns:a16="http://schemas.microsoft.com/office/drawing/2014/main" id="{41D93BEF-FB0E-4DC2-BA53-B568181D03DC}"/>
                </a:ext>
              </a:extLst>
            </p:cNvPr>
            <p:cNvSpPr/>
            <p:nvPr/>
          </p:nvSpPr>
          <p:spPr>
            <a:xfrm>
              <a:off x="-5821556" y="3310516"/>
              <a:ext cx="4491624" cy="11765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numCol="1" anchor="ctr">
              <a:normAutofit/>
            </a:bodyPr>
            <a:lstStyle/>
            <a:p>
              <a:pPr marL="302420" indent="-302420" defTabSz="1371567">
                <a:spcBef>
                  <a:spcPts val="900"/>
                </a:spcBef>
                <a:buClr>
                  <a:srgbClr val="FFFFFF"/>
                </a:buClr>
                <a:buSzPct val="120000"/>
                <a:buFont typeface="Wingdings 3" panose="05040102010807070707" pitchFamily="18" charset="2"/>
                <a:buChar char=""/>
                <a:defRPr/>
              </a:pPr>
              <a:r>
                <a:rPr lang="ru-RU" sz="1800" b="1" kern="0">
                  <a:solidFill>
                    <a:srgbClr val="FFFFFF"/>
                  </a:solidFill>
                  <a:cs typeface="Segoe UI" panose="020B0502040204020203" pitchFamily="34" charset="0"/>
                  <a:sym typeface="Open Sans"/>
                </a:rPr>
                <a:t>КОНСТРУКТОР</a:t>
              </a:r>
              <a:endParaRPr lang="en-US" sz="1800" b="1" kern="0">
                <a:solidFill>
                  <a:srgbClr val="FFFFFF"/>
                </a:solidFill>
                <a:cs typeface="Segoe UI" panose="020B0502040204020203" pitchFamily="34" charset="0"/>
                <a:sym typeface="Open Sans"/>
              </a:endParaRPr>
            </a:p>
          </p:txBody>
        </p:sp>
      </p:grpSp>
      <p:pic>
        <p:nvPicPr>
          <p:cNvPr id="85" name="Google Shape;829;p132">
            <a:extLst>
              <a:ext uri="{FF2B5EF4-FFF2-40B4-BE49-F238E27FC236}">
                <a16:creationId xmlns:a16="http://schemas.microsoft.com/office/drawing/2014/main" id="{ADB6B622-480D-4C2E-B907-0EBF22FA4AC6}"/>
              </a:ext>
            </a:extLst>
          </p:cNvPr>
          <p:cNvPicPr preferRelativeResize="0"/>
          <p:nvPr/>
        </p:nvPicPr>
        <p:blipFill>
          <a:blip r:embed="rId3">
            <a:alphaModFix/>
            <a:biLevel thresh="25000"/>
          </a:blip>
          <a:stretch>
            <a:fillRect/>
          </a:stretch>
        </p:blipFill>
        <p:spPr>
          <a:xfrm>
            <a:off x="8600099" y="7759054"/>
            <a:ext cx="954237" cy="10375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04;p131">
            <a:extLst>
              <a:ext uri="{FF2B5EF4-FFF2-40B4-BE49-F238E27FC236}">
                <a16:creationId xmlns:a16="http://schemas.microsoft.com/office/drawing/2014/main" id="{6D9292E4-A89E-4235-A38E-270913DD1F67}"/>
              </a:ext>
            </a:extLst>
          </p:cNvPr>
          <p:cNvCxnSpPr>
            <a:cxnSpLocks/>
          </p:cNvCxnSpPr>
          <p:nvPr/>
        </p:nvCxnSpPr>
        <p:spPr>
          <a:xfrm>
            <a:off x="2595084" y="3447500"/>
            <a:ext cx="0" cy="3304608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87" name="Google Shape;805;p131">
            <a:extLst>
              <a:ext uri="{FF2B5EF4-FFF2-40B4-BE49-F238E27FC236}">
                <a16:creationId xmlns:a16="http://schemas.microsoft.com/office/drawing/2014/main" id="{D1CBA794-E86D-46AB-855F-2B30496D0C15}"/>
              </a:ext>
            </a:extLst>
          </p:cNvPr>
          <p:cNvSpPr txBox="1"/>
          <p:nvPr/>
        </p:nvSpPr>
        <p:spPr>
          <a:xfrm>
            <a:off x="1470870" y="2563930"/>
            <a:ext cx="311965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43" indent="-285743" defTabSz="914378">
              <a:spcBef>
                <a:spcPts val="600"/>
              </a:spcBef>
              <a:buClr>
                <a:srgbClr val="FF4013"/>
              </a:buClr>
              <a:buSzPct val="120000"/>
              <a:buFont typeface="Wingdings 3" panose="05040102010807070707" pitchFamily="18" charset="2"/>
              <a:buChar char=""/>
              <a:defRPr sz="700">
                <a:solidFill>
                  <a:srgbClr val="14254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428615" indent="-428615" defTabSz="1371567">
              <a:spcBef>
                <a:spcPts val="900"/>
              </a:spcBef>
              <a:buClr>
                <a:srgbClr val="5CB85C"/>
              </a:buClr>
              <a:defRPr/>
            </a:pPr>
            <a:r>
              <a:rPr lang="ru-RU" sz="1800" b="1" kern="0">
                <a:solidFill>
                  <a:schemeClr val="bg1">
                    <a:lumMod val="50000"/>
                  </a:schemeClr>
                </a:solidFill>
                <a:latin typeface="+mn-lt"/>
                <a:sym typeface="Open Sans"/>
              </a:rPr>
              <a:t>ВЕБ-КЛИЕНТ</a:t>
            </a:r>
            <a:endParaRPr lang="en-US" sz="1800" b="1" kern="0">
              <a:solidFill>
                <a:schemeClr val="bg1">
                  <a:lumMod val="50000"/>
                </a:schemeClr>
              </a:solidFill>
              <a:latin typeface="+mn-lt"/>
              <a:sym typeface="Open Sans"/>
            </a:endParaRPr>
          </a:p>
        </p:txBody>
      </p:sp>
      <p:sp>
        <p:nvSpPr>
          <p:cNvPr id="88" name="Google Shape;796;p131">
            <a:extLst>
              <a:ext uri="{FF2B5EF4-FFF2-40B4-BE49-F238E27FC236}">
                <a16:creationId xmlns:a16="http://schemas.microsoft.com/office/drawing/2014/main" id="{DB80971D-7FCA-414D-8CA1-7C8031AE842A}"/>
              </a:ext>
            </a:extLst>
          </p:cNvPr>
          <p:cNvSpPr/>
          <p:nvPr/>
        </p:nvSpPr>
        <p:spPr>
          <a:xfrm>
            <a:off x="3854166" y="3905576"/>
            <a:ext cx="8760249" cy="220688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63500" sx="101000" sy="101000" algn="ctr" rotWithShape="0">
              <a:prstClr val="black">
                <a:alpha val="17000"/>
              </a:prstClr>
            </a:outerShdw>
          </a:effectLst>
        </p:spPr>
        <p:txBody>
          <a:bodyPr spcFirstLastPara="1" wrap="square" lIns="270000" tIns="137160" rIns="137138" bIns="6855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r>
              <a:rPr lang="ru-RU" sz="1800" b="1" ker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sym typeface="Open Sans"/>
              </a:rPr>
              <a:t>ПРИЛОЖЕНИЕ </a:t>
            </a:r>
            <a:r>
              <a:rPr lang="en-US" sz="1800" b="1" ker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sym typeface="Open Sans"/>
              </a:rPr>
              <a:t>BPMSoft</a:t>
            </a:r>
          </a:p>
        </p:txBody>
      </p:sp>
      <p:sp>
        <p:nvSpPr>
          <p:cNvPr id="89" name="Google Shape;806;p131">
            <a:extLst>
              <a:ext uri="{FF2B5EF4-FFF2-40B4-BE49-F238E27FC236}">
                <a16:creationId xmlns:a16="http://schemas.microsoft.com/office/drawing/2014/main" id="{4C950DE2-D39F-4EFE-821F-E77745F1ED4B}"/>
              </a:ext>
            </a:extLst>
          </p:cNvPr>
          <p:cNvSpPr txBox="1"/>
          <p:nvPr/>
        </p:nvSpPr>
        <p:spPr>
          <a:xfrm>
            <a:off x="9982215" y="2563930"/>
            <a:ext cx="389754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43" indent="-285743" defTabSz="914378">
              <a:spcBef>
                <a:spcPts val="600"/>
              </a:spcBef>
              <a:buClr>
                <a:srgbClr val="FF4013"/>
              </a:buClr>
              <a:buSzPct val="120000"/>
              <a:buFont typeface="Wingdings 3" panose="05040102010807070707" pitchFamily="18" charset="2"/>
              <a:buChar char=""/>
              <a:defRPr sz="700">
                <a:solidFill>
                  <a:srgbClr val="14254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428615" indent="-428615" defTabSz="1371567">
              <a:spcBef>
                <a:spcPts val="900"/>
              </a:spcBef>
              <a:buClr>
                <a:srgbClr val="5CB85C"/>
              </a:buClr>
              <a:defRPr/>
            </a:pPr>
            <a:r>
              <a:rPr lang="ru-RU" sz="1800" b="1" kern="0">
                <a:solidFill>
                  <a:schemeClr val="bg1">
                    <a:lumMod val="50000"/>
                  </a:schemeClr>
                </a:solidFill>
                <a:latin typeface="+mn-lt"/>
                <a:sym typeface="Open Sans"/>
              </a:rPr>
              <a:t>МОБИЛЬНЫЙ КЛИЕНТ</a:t>
            </a:r>
            <a:endParaRPr lang="en-US" sz="1800" b="1" kern="0">
              <a:solidFill>
                <a:schemeClr val="bg1">
                  <a:lumMod val="50000"/>
                </a:schemeClr>
              </a:solidFill>
              <a:latin typeface="+mn-lt"/>
              <a:sym typeface="Open Sans"/>
            </a:endParaRPr>
          </a:p>
        </p:txBody>
      </p:sp>
      <p:cxnSp>
        <p:nvCxnSpPr>
          <p:cNvPr id="90" name="Google Shape;803;p131">
            <a:extLst>
              <a:ext uri="{FF2B5EF4-FFF2-40B4-BE49-F238E27FC236}">
                <a16:creationId xmlns:a16="http://schemas.microsoft.com/office/drawing/2014/main" id="{7FF6A29D-09E6-4BA0-BF70-8314ADA4795F}"/>
              </a:ext>
            </a:extLst>
          </p:cNvPr>
          <p:cNvCxnSpPr>
            <a:cxnSpLocks/>
          </p:cNvCxnSpPr>
          <p:nvPr/>
        </p:nvCxnSpPr>
        <p:spPr>
          <a:xfrm>
            <a:off x="9058727" y="6112484"/>
            <a:ext cx="3903" cy="44820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91" name="Google Shape;797;p131">
            <a:extLst>
              <a:ext uri="{FF2B5EF4-FFF2-40B4-BE49-F238E27FC236}">
                <a16:creationId xmlns:a16="http://schemas.microsoft.com/office/drawing/2014/main" id="{DBBB2038-4D15-487F-A2D0-5FD1B0C13389}"/>
              </a:ext>
            </a:extLst>
          </p:cNvPr>
          <p:cNvSpPr/>
          <p:nvPr/>
        </p:nvSpPr>
        <p:spPr>
          <a:xfrm>
            <a:off x="13079458" y="3905578"/>
            <a:ext cx="3934544" cy="22068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270000" tIns="137160" rIns="137138" bIns="6855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r>
              <a:rPr lang="ru-RU" sz="1800" b="1" kern="0">
                <a:solidFill>
                  <a:srgbClr val="FFFFFF"/>
                </a:solidFill>
                <a:cs typeface="Arial"/>
                <a:sym typeface="Open Sans"/>
              </a:rPr>
              <a:t>БАЗА ДАННЫХ</a:t>
            </a:r>
          </a:p>
        </p:txBody>
      </p:sp>
      <p:pic>
        <p:nvPicPr>
          <p:cNvPr id="92" name="Google Shape;800;p131">
            <a:extLst>
              <a:ext uri="{FF2B5EF4-FFF2-40B4-BE49-F238E27FC236}">
                <a16:creationId xmlns:a16="http://schemas.microsoft.com/office/drawing/2014/main" id="{82E706F6-6DBC-4293-B1D4-622F2017FF44}"/>
              </a:ext>
            </a:extLst>
          </p:cNvPr>
          <p:cNvPicPr preferRelativeResize="0"/>
          <p:nvPr/>
        </p:nvPicPr>
        <p:blipFill>
          <a:blip r:embed="rId4">
            <a:alphaModFix/>
            <a:biLevel thresh="25000"/>
          </a:blip>
          <a:stretch>
            <a:fillRect/>
          </a:stretch>
        </p:blipFill>
        <p:spPr>
          <a:xfrm>
            <a:off x="16079465" y="5062706"/>
            <a:ext cx="808757" cy="8793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803;p131">
            <a:extLst>
              <a:ext uri="{FF2B5EF4-FFF2-40B4-BE49-F238E27FC236}">
                <a16:creationId xmlns:a16="http://schemas.microsoft.com/office/drawing/2014/main" id="{115F2090-464D-4A45-AA20-92AC820DD4B6}"/>
              </a:ext>
            </a:extLst>
          </p:cNvPr>
          <p:cNvCxnSpPr>
            <a:cxnSpLocks/>
          </p:cNvCxnSpPr>
          <p:nvPr/>
        </p:nvCxnSpPr>
        <p:spPr>
          <a:xfrm>
            <a:off x="7789073" y="3484323"/>
            <a:ext cx="3903" cy="44820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98" name="Google Shape;803;p131">
            <a:extLst>
              <a:ext uri="{FF2B5EF4-FFF2-40B4-BE49-F238E27FC236}">
                <a16:creationId xmlns:a16="http://schemas.microsoft.com/office/drawing/2014/main" id="{6A4C448A-B53B-473E-AE39-3D85FF396C0B}"/>
              </a:ext>
            </a:extLst>
          </p:cNvPr>
          <p:cNvCxnSpPr>
            <a:cxnSpLocks/>
          </p:cNvCxnSpPr>
          <p:nvPr/>
        </p:nvCxnSpPr>
        <p:spPr>
          <a:xfrm>
            <a:off x="10744266" y="3484323"/>
            <a:ext cx="3903" cy="44820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99" name="Google Shape;803;p131">
            <a:extLst>
              <a:ext uri="{FF2B5EF4-FFF2-40B4-BE49-F238E27FC236}">
                <a16:creationId xmlns:a16="http://schemas.microsoft.com/office/drawing/2014/main" id="{E5C454DD-4837-40AA-856D-B565BB2CEBD7}"/>
              </a:ext>
            </a:extLst>
          </p:cNvPr>
          <p:cNvCxnSpPr>
            <a:cxnSpLocks/>
            <a:stCxn id="88" idx="3"/>
            <a:endCxn id="91" idx="1"/>
          </p:cNvCxnSpPr>
          <p:nvPr/>
        </p:nvCxnSpPr>
        <p:spPr>
          <a:xfrm>
            <a:off x="12614415" y="5009021"/>
            <a:ext cx="465042" cy="2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100" name="Google Shape;800;p131">
            <a:extLst>
              <a:ext uri="{FF2B5EF4-FFF2-40B4-BE49-F238E27FC236}">
                <a16:creationId xmlns:a16="http://schemas.microsoft.com/office/drawing/2014/main" id="{E82FF34A-DBA4-45F0-9574-F9D113B6C4E6}"/>
              </a:ext>
            </a:extLst>
          </p:cNvPr>
          <p:cNvPicPr preferRelativeResize="0"/>
          <p:nvPr/>
        </p:nvPicPr>
        <p:blipFill>
          <a:blip r:embed="rId4">
            <a:alphaModFix/>
            <a:biLevel thresh="25000"/>
          </a:blip>
          <a:stretch>
            <a:fillRect/>
          </a:stretch>
        </p:blipFill>
        <p:spPr>
          <a:xfrm>
            <a:off x="15564229" y="5062706"/>
            <a:ext cx="808757" cy="87934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796;p131">
            <a:extLst>
              <a:ext uri="{FF2B5EF4-FFF2-40B4-BE49-F238E27FC236}">
                <a16:creationId xmlns:a16="http://schemas.microsoft.com/office/drawing/2014/main" id="{4B0F593D-9844-4275-96FA-1DC07D1B96E9}"/>
              </a:ext>
            </a:extLst>
          </p:cNvPr>
          <p:cNvSpPr/>
          <p:nvPr/>
        </p:nvSpPr>
        <p:spPr>
          <a:xfrm>
            <a:off x="4156157" y="4564122"/>
            <a:ext cx="3632916" cy="1172166"/>
          </a:xfrm>
          <a:prstGeom prst="rect">
            <a:avLst/>
          </a:prstGeom>
          <a:solidFill>
            <a:srgbClr val="1678B1"/>
          </a:solidFill>
          <a:ln>
            <a:solidFill>
              <a:srgbClr val="1678B1"/>
            </a:solidFill>
          </a:ln>
        </p:spPr>
        <p:txBody>
          <a:bodyPr spcFirstLastPara="1" wrap="square" lIns="270000" tIns="137160" rIns="137138" bIns="6855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r>
              <a:rPr lang="ru-RU" sz="1800" b="1" kern="0">
                <a:solidFill>
                  <a:srgbClr val="FFFFFF"/>
                </a:solidFill>
                <a:cs typeface="Arial"/>
                <a:sym typeface="Open Sans"/>
              </a:rPr>
              <a:t>ОБЩАЯ ЧАСТЬ</a:t>
            </a:r>
            <a:endParaRPr lang="en-US" sz="1800" b="1" kern="0">
              <a:solidFill>
                <a:srgbClr val="FFFFFF"/>
              </a:solidFill>
              <a:cs typeface="Arial"/>
              <a:sym typeface="Open Sans"/>
            </a:endParaRPr>
          </a:p>
        </p:txBody>
      </p:sp>
      <p:sp>
        <p:nvSpPr>
          <p:cNvPr id="106" name="Google Shape;796;p131">
            <a:extLst>
              <a:ext uri="{FF2B5EF4-FFF2-40B4-BE49-F238E27FC236}">
                <a16:creationId xmlns:a16="http://schemas.microsoft.com/office/drawing/2014/main" id="{A18A1FD9-5A30-4B8A-8B4F-AF3BA77B6FA8}"/>
              </a:ext>
            </a:extLst>
          </p:cNvPr>
          <p:cNvSpPr/>
          <p:nvPr/>
        </p:nvSpPr>
        <p:spPr>
          <a:xfrm>
            <a:off x="8020262" y="4564121"/>
            <a:ext cx="4419384" cy="11721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270000" tIns="137160" rIns="137138" bIns="6855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r>
              <a:rPr lang="ru-RU" sz="1800" b="1" kern="0">
                <a:solidFill>
                  <a:srgbClr val="FFFFFF"/>
                </a:solidFill>
                <a:cs typeface="Arial"/>
                <a:sym typeface="Open Sans"/>
              </a:rPr>
              <a:t>КАСТОМИЗИРУЕМАЯ ЧАСТЬ</a:t>
            </a:r>
            <a:endParaRPr lang="en-US" sz="1800" b="1" kern="0">
              <a:solidFill>
                <a:srgbClr val="FFFFFF"/>
              </a:solidFill>
              <a:cs typeface="Arial"/>
              <a:sym typeface="Open Sans"/>
            </a:endParaRPr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D03F11DA-5C5B-4D0B-8F43-133DA9143924}"/>
              </a:ext>
            </a:extLst>
          </p:cNvPr>
          <p:cNvGrpSpPr/>
          <p:nvPr/>
        </p:nvGrpSpPr>
        <p:grpSpPr>
          <a:xfrm>
            <a:off x="11249942" y="5062706"/>
            <a:ext cx="1045848" cy="527621"/>
            <a:chOff x="3955779" y="2359510"/>
            <a:chExt cx="995221" cy="461775"/>
          </a:xfrm>
        </p:grpSpPr>
        <p:pic>
          <p:nvPicPr>
            <p:cNvPr id="111" name="Google Shape;799;p131">
              <a:extLst>
                <a:ext uri="{FF2B5EF4-FFF2-40B4-BE49-F238E27FC236}">
                  <a16:creationId xmlns:a16="http://schemas.microsoft.com/office/drawing/2014/main" id="{F7DBA7DB-148B-4CEC-9FCB-3FFDC3B3E623}"/>
                </a:ext>
              </a:extLst>
            </p:cNvPr>
            <p:cNvPicPr preferRelativeResize="0"/>
            <p:nvPr/>
          </p:nvPicPr>
          <p:blipFill>
            <a:blip r:embed="rId5">
              <a:alphaModFix/>
              <a:biLevel thresh="25000"/>
            </a:blip>
            <a:stretch>
              <a:fillRect/>
            </a:stretch>
          </p:blipFill>
          <p:spPr>
            <a:xfrm>
              <a:off x="3955779" y="2359510"/>
              <a:ext cx="461775" cy="461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799;p131">
              <a:extLst>
                <a:ext uri="{FF2B5EF4-FFF2-40B4-BE49-F238E27FC236}">
                  <a16:creationId xmlns:a16="http://schemas.microsoft.com/office/drawing/2014/main" id="{CA91F32B-B2B0-4617-AACD-BCA1E53F9880}"/>
                </a:ext>
              </a:extLst>
            </p:cNvPr>
            <p:cNvPicPr preferRelativeResize="0"/>
            <p:nvPr/>
          </p:nvPicPr>
          <p:blipFill>
            <a:blip r:embed="rId5">
              <a:alphaModFix/>
              <a:biLevel thresh="25000"/>
            </a:blip>
            <a:stretch>
              <a:fillRect/>
            </a:stretch>
          </p:blipFill>
          <p:spPr>
            <a:xfrm>
              <a:off x="4489225" y="2359510"/>
              <a:ext cx="461775" cy="461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Группа 8">
            <a:extLst>
              <a:ext uri="{FF2B5EF4-FFF2-40B4-BE49-F238E27FC236}">
                <a16:creationId xmlns:a16="http://schemas.microsoft.com/office/drawing/2014/main" id="{DAEEC68E-0B88-4814-92BA-2A17057BC857}"/>
              </a:ext>
            </a:extLst>
          </p:cNvPr>
          <p:cNvGrpSpPr/>
          <p:nvPr/>
        </p:nvGrpSpPr>
        <p:grpSpPr>
          <a:xfrm>
            <a:off x="6615881" y="5062706"/>
            <a:ext cx="1045848" cy="527621"/>
            <a:chOff x="3507802" y="2359510"/>
            <a:chExt cx="995220" cy="461775"/>
          </a:xfrm>
        </p:grpSpPr>
        <p:pic>
          <p:nvPicPr>
            <p:cNvPr id="109" name="Google Shape;799;p131">
              <a:extLst>
                <a:ext uri="{FF2B5EF4-FFF2-40B4-BE49-F238E27FC236}">
                  <a16:creationId xmlns:a16="http://schemas.microsoft.com/office/drawing/2014/main" id="{76F6254C-1FEF-4254-9170-19B7287E6DE4}"/>
                </a:ext>
              </a:extLst>
            </p:cNvPr>
            <p:cNvPicPr preferRelativeResize="0"/>
            <p:nvPr/>
          </p:nvPicPr>
          <p:blipFill>
            <a:blip r:embed="rId5">
              <a:alphaModFix/>
              <a:biLevel thresh="25000"/>
            </a:blip>
            <a:stretch>
              <a:fillRect/>
            </a:stretch>
          </p:blipFill>
          <p:spPr>
            <a:xfrm>
              <a:off x="3507802" y="2359510"/>
              <a:ext cx="461776" cy="461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799;p131">
              <a:extLst>
                <a:ext uri="{FF2B5EF4-FFF2-40B4-BE49-F238E27FC236}">
                  <a16:creationId xmlns:a16="http://schemas.microsoft.com/office/drawing/2014/main" id="{AC7D4C50-EBBB-400E-A3B5-CAFA022AA072}"/>
                </a:ext>
              </a:extLst>
            </p:cNvPr>
            <p:cNvPicPr preferRelativeResize="0"/>
            <p:nvPr/>
          </p:nvPicPr>
          <p:blipFill>
            <a:blip r:embed="rId5">
              <a:alphaModFix/>
              <a:biLevel thresh="25000"/>
            </a:blip>
            <a:stretch>
              <a:fillRect/>
            </a:stretch>
          </p:blipFill>
          <p:spPr>
            <a:xfrm>
              <a:off x="4041248" y="2359510"/>
              <a:ext cx="461774" cy="461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Rectangle 88">
            <a:extLst>
              <a:ext uri="{FF2B5EF4-FFF2-40B4-BE49-F238E27FC236}">
                <a16:creationId xmlns:a16="http://schemas.microsoft.com/office/drawing/2014/main" id="{3AB263CE-67BD-447A-BE13-CFA98492C616}"/>
              </a:ext>
            </a:extLst>
          </p:cNvPr>
          <p:cNvSpPr/>
          <p:nvPr/>
        </p:nvSpPr>
        <p:spPr>
          <a:xfrm>
            <a:off x="10778885" y="117221"/>
            <a:ext cx="7204361" cy="138356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63500" sx="101000" sy="101000" algn="ctr" rotWithShape="0">
              <a:prstClr val="black">
                <a:alpha val="17000"/>
              </a:prstClr>
            </a:outerShdw>
          </a:effectLst>
        </p:spPr>
        <p:txBody>
          <a:bodyPr spcFirstLastPara="1" wrap="square" lIns="360000" tIns="182880" rIns="182850" bIns="91400" anchor="t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lang="en-US" sz="1800" b="1" kern="0">
              <a:solidFill>
                <a:srgbClr val="072541"/>
              </a:solidFill>
              <a:latin typeface="Montserrat" panose="00000500000000000000" pitchFamily="2" charset="0"/>
              <a:cs typeface="Arial"/>
              <a:sym typeface="Arial"/>
            </a:endParaRPr>
          </a:p>
        </p:txBody>
      </p:sp>
      <p:sp>
        <p:nvSpPr>
          <p:cNvPr id="117" name="Google Shape;967;p135">
            <a:extLst>
              <a:ext uri="{FF2B5EF4-FFF2-40B4-BE49-F238E27FC236}">
                <a16:creationId xmlns:a16="http://schemas.microsoft.com/office/drawing/2014/main" id="{819AC1CB-A8AE-4608-9E60-F6197D872E94}"/>
              </a:ext>
            </a:extLst>
          </p:cNvPr>
          <p:cNvSpPr/>
          <p:nvPr/>
        </p:nvSpPr>
        <p:spPr>
          <a:xfrm>
            <a:off x="14794438" y="820922"/>
            <a:ext cx="2878958" cy="481733"/>
          </a:xfrm>
          <a:prstGeom prst="rect">
            <a:avLst/>
          </a:prstGeom>
          <a:solidFill>
            <a:srgbClr val="1678B1"/>
          </a:solidFill>
          <a:ln>
            <a:solidFill>
              <a:srgbClr val="1678B1"/>
            </a:solidFill>
          </a:ln>
          <a:effectLst/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>
              <a:buClr>
                <a:srgbClr val="000000"/>
              </a:buClr>
              <a:defRPr/>
            </a:pPr>
            <a:r>
              <a:rPr lang="en" sz="1601" kern="0">
                <a:solidFill>
                  <a:srgbClr val="FFFFFF"/>
                </a:solidFill>
                <a:ea typeface="Open Sans"/>
                <a:cs typeface="Segoe UI" pitchFamily="34" charset="0"/>
                <a:sym typeface="Open Sans"/>
              </a:rPr>
              <a:t>Multi-tenant</a:t>
            </a:r>
            <a:endParaRPr sz="1601" kern="0">
              <a:solidFill>
                <a:srgbClr val="FFFFFF"/>
              </a:solidFill>
              <a:ea typeface="Open Sans"/>
              <a:cs typeface="Segoe UI" pitchFamily="34" charset="0"/>
              <a:sym typeface="Open Sans"/>
            </a:endParaRPr>
          </a:p>
        </p:txBody>
      </p:sp>
      <p:sp>
        <p:nvSpPr>
          <p:cNvPr id="118" name="Google Shape;968;p135">
            <a:extLst>
              <a:ext uri="{FF2B5EF4-FFF2-40B4-BE49-F238E27FC236}">
                <a16:creationId xmlns:a16="http://schemas.microsoft.com/office/drawing/2014/main" id="{6C78BABA-89F1-4E00-834F-1845836468D8}"/>
              </a:ext>
            </a:extLst>
          </p:cNvPr>
          <p:cNvSpPr/>
          <p:nvPr/>
        </p:nvSpPr>
        <p:spPr>
          <a:xfrm>
            <a:off x="11069290" y="810734"/>
            <a:ext cx="3116906" cy="4817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>
              <a:buClr>
                <a:srgbClr val="000000"/>
              </a:buClr>
              <a:defRPr/>
            </a:pPr>
            <a:r>
              <a:rPr lang="en-US" sz="1601" kern="0">
                <a:solidFill>
                  <a:srgbClr val="FFFFFF"/>
                </a:solidFill>
                <a:ea typeface="Open Sans"/>
                <a:cs typeface="Segoe UI" pitchFamily="34" charset="0"/>
                <a:sym typeface="Open Sans"/>
              </a:rPr>
              <a:t>Multi-instance</a:t>
            </a:r>
          </a:p>
        </p:txBody>
      </p:sp>
      <p:sp>
        <p:nvSpPr>
          <p:cNvPr id="119" name="Google Shape;806;p131">
            <a:extLst>
              <a:ext uri="{FF2B5EF4-FFF2-40B4-BE49-F238E27FC236}">
                <a16:creationId xmlns:a16="http://schemas.microsoft.com/office/drawing/2014/main" id="{6C4A582A-B035-415C-B5D1-40307BBA76BD}"/>
              </a:ext>
            </a:extLst>
          </p:cNvPr>
          <p:cNvSpPr txBox="1"/>
          <p:nvPr/>
        </p:nvSpPr>
        <p:spPr>
          <a:xfrm>
            <a:off x="12072686" y="246974"/>
            <a:ext cx="4423092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43" indent="-285743" defTabSz="914378">
              <a:spcBef>
                <a:spcPts val="600"/>
              </a:spcBef>
              <a:buClr>
                <a:srgbClr val="FF4013"/>
              </a:buClr>
              <a:buSzPct val="120000"/>
              <a:buFont typeface="Wingdings 3" panose="05040102010807070707" pitchFamily="18" charset="2"/>
              <a:buChar char=""/>
              <a:defRPr sz="700">
                <a:solidFill>
                  <a:srgbClr val="14254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 algn="ctr" defTabSz="1828710">
              <a:spcBef>
                <a:spcPts val="1200"/>
              </a:spcBef>
              <a:buNone/>
              <a:defRPr/>
            </a:pPr>
            <a:r>
              <a:rPr lang="ru-RU" sz="2100" b="1" ker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  <a:sym typeface="Open Sans"/>
              </a:rPr>
              <a:t>ГИБРИДНАЯ АРХИТЕКТУРА</a:t>
            </a:r>
            <a:endParaRPr lang="en-US" sz="2100" b="1" kern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  <a:sym typeface="Open San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1FD67F-E856-4D92-A645-98701C67F3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827"/>
          <a:stretch/>
        </p:blipFill>
        <p:spPr>
          <a:xfrm>
            <a:off x="6897325" y="2200652"/>
            <a:ext cx="2244008" cy="12468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F23492-2B07-4F64-8CA8-D3944FAF21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306" b="15763"/>
          <a:stretch/>
        </p:blipFill>
        <p:spPr>
          <a:xfrm>
            <a:off x="14720642" y="2242863"/>
            <a:ext cx="2256381" cy="12414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C76D28-01E8-4816-89CD-5FE8CC558F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8238" y="7502717"/>
            <a:ext cx="2230751" cy="1627193"/>
          </a:xfrm>
          <a:prstGeom prst="rect">
            <a:avLst/>
          </a:prstGeom>
        </p:spPr>
      </p:pic>
      <p:sp>
        <p:nvSpPr>
          <p:cNvPr id="46" name="TextBox 22"/>
          <p:cNvSpPr txBox="1"/>
          <p:nvPr/>
        </p:nvSpPr>
        <p:spPr>
          <a:xfrm>
            <a:off x="725273" y="609580"/>
            <a:ext cx="7104148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АРХИТЕКТУРА</a:t>
            </a:r>
          </a:p>
        </p:txBody>
      </p:sp>
    </p:spTree>
    <p:extLst>
      <p:ext uri="{BB962C8B-B14F-4D97-AF65-F5344CB8AC3E}">
        <p14:creationId xmlns:p14="http://schemas.microsoft.com/office/powerpoint/2010/main" val="33577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"/>
          <p:cNvGrpSpPr/>
          <p:nvPr/>
        </p:nvGrpSpPr>
        <p:grpSpPr>
          <a:xfrm>
            <a:off x="1825113" y="4462954"/>
            <a:ext cx="1159668" cy="1159668"/>
            <a:chOff x="0" y="0"/>
            <a:chExt cx="1546225" cy="1546225"/>
          </a:xfrm>
        </p:grpSpPr>
        <p:grpSp>
          <p:nvGrpSpPr>
            <p:cNvPr id="40" name="Group 3"/>
            <p:cNvGrpSpPr/>
            <p:nvPr/>
          </p:nvGrpSpPr>
          <p:grpSpPr>
            <a:xfrm>
              <a:off x="0" y="0"/>
              <a:ext cx="1546225" cy="1546225"/>
              <a:chOff x="0" y="0"/>
              <a:chExt cx="812800" cy="812800"/>
            </a:xfrm>
          </p:grpSpPr>
          <p:sp>
            <p:nvSpPr>
              <p:cNvPr id="42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43" name="TextBox 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41" name="Freeform 6"/>
            <p:cNvSpPr/>
            <p:nvPr/>
          </p:nvSpPr>
          <p:spPr>
            <a:xfrm>
              <a:off x="517869" y="576807"/>
              <a:ext cx="510486" cy="392611"/>
            </a:xfrm>
            <a:custGeom>
              <a:avLst/>
              <a:gdLst/>
              <a:ahLst/>
              <a:cxnLst/>
              <a:rect l="l" t="t" r="r" b="b"/>
              <a:pathLst>
                <a:path w="510486" h="392611">
                  <a:moveTo>
                    <a:pt x="0" y="0"/>
                  </a:moveTo>
                  <a:lnTo>
                    <a:pt x="510487" y="0"/>
                  </a:lnTo>
                  <a:lnTo>
                    <a:pt x="510487" y="392611"/>
                  </a:lnTo>
                  <a:lnTo>
                    <a:pt x="0" y="392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7"/>
          <p:cNvGrpSpPr/>
          <p:nvPr/>
        </p:nvGrpSpPr>
        <p:grpSpPr>
          <a:xfrm>
            <a:off x="1825113" y="8099493"/>
            <a:ext cx="1159668" cy="1159668"/>
            <a:chOff x="0" y="0"/>
            <a:chExt cx="1546225" cy="1546225"/>
          </a:xfrm>
        </p:grpSpPr>
        <p:grpSp>
          <p:nvGrpSpPr>
            <p:cNvPr id="45" name="Group 8"/>
            <p:cNvGrpSpPr/>
            <p:nvPr/>
          </p:nvGrpSpPr>
          <p:grpSpPr>
            <a:xfrm>
              <a:off x="0" y="0"/>
              <a:ext cx="1546225" cy="1546225"/>
              <a:chOff x="0" y="0"/>
              <a:chExt cx="812800" cy="812800"/>
            </a:xfrm>
          </p:grpSpPr>
          <p:sp>
            <p:nvSpPr>
              <p:cNvPr id="47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48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46" name="Freeform 11"/>
            <p:cNvSpPr/>
            <p:nvPr/>
          </p:nvSpPr>
          <p:spPr>
            <a:xfrm>
              <a:off x="557858" y="477738"/>
              <a:ext cx="430509" cy="590750"/>
            </a:xfrm>
            <a:custGeom>
              <a:avLst/>
              <a:gdLst/>
              <a:ahLst/>
              <a:cxnLst/>
              <a:rect l="l" t="t" r="r" b="b"/>
              <a:pathLst>
                <a:path w="430509" h="590750">
                  <a:moveTo>
                    <a:pt x="0" y="0"/>
                  </a:moveTo>
                  <a:lnTo>
                    <a:pt x="430509" y="0"/>
                  </a:lnTo>
                  <a:lnTo>
                    <a:pt x="430509" y="590749"/>
                  </a:lnTo>
                  <a:lnTo>
                    <a:pt x="0" y="590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9" name="Group 13"/>
          <p:cNvGrpSpPr/>
          <p:nvPr/>
        </p:nvGrpSpPr>
        <p:grpSpPr>
          <a:xfrm>
            <a:off x="1825113" y="6305515"/>
            <a:ext cx="1159668" cy="1159668"/>
            <a:chOff x="0" y="0"/>
            <a:chExt cx="1546225" cy="1546225"/>
          </a:xfrm>
        </p:grpSpPr>
        <p:grpSp>
          <p:nvGrpSpPr>
            <p:cNvPr id="50" name="Group 14"/>
            <p:cNvGrpSpPr/>
            <p:nvPr/>
          </p:nvGrpSpPr>
          <p:grpSpPr>
            <a:xfrm>
              <a:off x="0" y="0"/>
              <a:ext cx="1546225" cy="1546225"/>
              <a:chOff x="0" y="0"/>
              <a:chExt cx="812800" cy="812800"/>
            </a:xfrm>
          </p:grpSpPr>
          <p:sp>
            <p:nvSpPr>
              <p:cNvPr id="52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53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51" name="Freeform 17"/>
            <p:cNvSpPr/>
            <p:nvPr/>
          </p:nvSpPr>
          <p:spPr>
            <a:xfrm>
              <a:off x="477738" y="470729"/>
              <a:ext cx="590750" cy="590750"/>
            </a:xfrm>
            <a:custGeom>
              <a:avLst/>
              <a:gdLst/>
              <a:ahLst/>
              <a:cxnLst/>
              <a:rect l="l" t="t" r="r" b="b"/>
              <a:pathLst>
                <a:path w="590750" h="590750">
                  <a:moveTo>
                    <a:pt x="0" y="0"/>
                  </a:moveTo>
                  <a:lnTo>
                    <a:pt x="590749" y="0"/>
                  </a:lnTo>
                  <a:lnTo>
                    <a:pt x="590749" y="590750"/>
                  </a:lnTo>
                  <a:lnTo>
                    <a:pt x="0" y="590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4" name="TextBox 18"/>
          <p:cNvSpPr txBox="1"/>
          <p:nvPr/>
        </p:nvSpPr>
        <p:spPr>
          <a:xfrm>
            <a:off x="1825113" y="717990"/>
            <a:ext cx="5837845" cy="1050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</a:pPr>
            <a:r>
              <a:rPr lang="en-US" sz="6000" err="1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Контакты</a:t>
            </a:r>
            <a:endParaRPr lang="en-US" sz="600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grpSp>
        <p:nvGrpSpPr>
          <p:cNvPr id="55" name="Group 19"/>
          <p:cNvGrpSpPr/>
          <p:nvPr/>
        </p:nvGrpSpPr>
        <p:grpSpPr>
          <a:xfrm>
            <a:off x="3706979" y="4539911"/>
            <a:ext cx="4758319" cy="907245"/>
            <a:chOff x="0" y="-47625"/>
            <a:chExt cx="6344425" cy="1209659"/>
          </a:xfrm>
        </p:grpSpPr>
        <p:sp>
          <p:nvSpPr>
            <p:cNvPr id="56" name="TextBox 20"/>
            <p:cNvSpPr txBox="1"/>
            <p:nvPr/>
          </p:nvSpPr>
          <p:spPr>
            <a:xfrm>
              <a:off x="0" y="649073"/>
              <a:ext cx="6344425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9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313B4D"/>
                  </a:solidFill>
                  <a:latin typeface="Klein Bold"/>
                </a:rPr>
                <a:t>info@samarasoft.com</a:t>
              </a:r>
            </a:p>
          </p:txBody>
        </p:sp>
        <p:sp>
          <p:nvSpPr>
            <p:cNvPr id="57" name="TextBox 21"/>
            <p:cNvSpPr txBox="1"/>
            <p:nvPr/>
          </p:nvSpPr>
          <p:spPr>
            <a:xfrm>
              <a:off x="0" y="-47625"/>
              <a:ext cx="6344425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079"/>
                </a:lnSpc>
                <a:spcBef>
                  <a:spcPct val="0"/>
                </a:spcBef>
              </a:pPr>
              <a:r>
                <a:rPr lang="en-US" sz="2199" u="none">
                  <a:solidFill>
                    <a:srgbClr val="313B4D"/>
                  </a:solidFill>
                  <a:latin typeface="Helios"/>
                </a:rPr>
                <a:t>Email </a:t>
              </a:r>
            </a:p>
          </p:txBody>
        </p:sp>
      </p:grpSp>
      <p:grpSp>
        <p:nvGrpSpPr>
          <p:cNvPr id="58" name="Group 22"/>
          <p:cNvGrpSpPr/>
          <p:nvPr/>
        </p:nvGrpSpPr>
        <p:grpSpPr>
          <a:xfrm>
            <a:off x="3706979" y="6382472"/>
            <a:ext cx="4758319" cy="907245"/>
            <a:chOff x="0" y="-47625"/>
            <a:chExt cx="6344425" cy="1209659"/>
          </a:xfrm>
        </p:grpSpPr>
        <p:sp>
          <p:nvSpPr>
            <p:cNvPr id="59" name="TextBox 23"/>
            <p:cNvSpPr txBox="1"/>
            <p:nvPr/>
          </p:nvSpPr>
          <p:spPr>
            <a:xfrm>
              <a:off x="0" y="649073"/>
              <a:ext cx="6344425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9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313B4D"/>
                  </a:solidFill>
                  <a:latin typeface="Klein Bold"/>
                </a:rPr>
                <a:t>www.samarasoft.com</a:t>
              </a:r>
            </a:p>
          </p:txBody>
        </p:sp>
        <p:sp>
          <p:nvSpPr>
            <p:cNvPr id="60" name="TextBox 24"/>
            <p:cNvSpPr txBox="1"/>
            <p:nvPr/>
          </p:nvSpPr>
          <p:spPr>
            <a:xfrm>
              <a:off x="0" y="-47625"/>
              <a:ext cx="6344425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313B4D"/>
                  </a:solidFill>
                  <a:latin typeface="Helios"/>
                </a:rPr>
                <a:t>Сайт</a:t>
              </a:r>
            </a:p>
          </p:txBody>
        </p:sp>
      </p:grpSp>
      <p:grpSp>
        <p:nvGrpSpPr>
          <p:cNvPr id="61" name="Group 25"/>
          <p:cNvGrpSpPr/>
          <p:nvPr/>
        </p:nvGrpSpPr>
        <p:grpSpPr>
          <a:xfrm>
            <a:off x="3706979" y="8176450"/>
            <a:ext cx="4758319" cy="907245"/>
            <a:chOff x="0" y="-47625"/>
            <a:chExt cx="6344425" cy="1209659"/>
          </a:xfrm>
        </p:grpSpPr>
        <p:sp>
          <p:nvSpPr>
            <p:cNvPr id="62" name="TextBox 26"/>
            <p:cNvSpPr txBox="1"/>
            <p:nvPr/>
          </p:nvSpPr>
          <p:spPr>
            <a:xfrm>
              <a:off x="0" y="649073"/>
              <a:ext cx="6344425" cy="512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9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313B4D"/>
                  </a:solidFill>
                  <a:latin typeface="Klein Bold"/>
                </a:rPr>
                <a:t>8 (846) 266-55-69</a:t>
              </a:r>
            </a:p>
          </p:txBody>
        </p:sp>
        <p:sp>
          <p:nvSpPr>
            <p:cNvPr id="63" name="TextBox 27"/>
            <p:cNvSpPr txBox="1"/>
            <p:nvPr/>
          </p:nvSpPr>
          <p:spPr>
            <a:xfrm>
              <a:off x="0" y="-47625"/>
              <a:ext cx="6344425" cy="481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079"/>
                </a:lnSpc>
                <a:spcBef>
                  <a:spcPct val="0"/>
                </a:spcBef>
              </a:pPr>
              <a:r>
                <a:rPr lang="en-US" sz="2150" err="1">
                  <a:solidFill>
                    <a:srgbClr val="313B4D"/>
                  </a:solidFill>
                  <a:latin typeface="Helios"/>
                </a:rPr>
                <a:t>Телефон</a:t>
              </a:r>
              <a:endParaRPr lang="en-US" sz="2150" err="1">
                <a:solidFill>
                  <a:srgbClr val="313B4D"/>
                </a:solidFill>
                <a:latin typeface="Helios"/>
                <a:cs typeface="Helios"/>
              </a:endParaRPr>
            </a:p>
          </p:txBody>
        </p:sp>
      </p:grpSp>
      <p:grpSp>
        <p:nvGrpSpPr>
          <p:cNvPr id="64" name="Group 28"/>
          <p:cNvGrpSpPr/>
          <p:nvPr/>
        </p:nvGrpSpPr>
        <p:grpSpPr>
          <a:xfrm>
            <a:off x="1825113" y="2583789"/>
            <a:ext cx="1159668" cy="1159668"/>
            <a:chOff x="0" y="0"/>
            <a:chExt cx="1546225" cy="1546225"/>
          </a:xfrm>
        </p:grpSpPr>
        <p:grpSp>
          <p:nvGrpSpPr>
            <p:cNvPr id="65" name="Group 29"/>
            <p:cNvGrpSpPr/>
            <p:nvPr/>
          </p:nvGrpSpPr>
          <p:grpSpPr>
            <a:xfrm>
              <a:off x="0" y="0"/>
              <a:ext cx="1546225" cy="1546225"/>
              <a:chOff x="0" y="0"/>
              <a:chExt cx="812800" cy="812800"/>
            </a:xfrm>
          </p:grpSpPr>
          <p:sp>
            <p:nvSpPr>
              <p:cNvPr id="67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68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66" name="Freeform 32"/>
            <p:cNvSpPr/>
            <p:nvPr/>
          </p:nvSpPr>
          <p:spPr>
            <a:xfrm>
              <a:off x="550232" y="427562"/>
              <a:ext cx="445760" cy="691101"/>
            </a:xfrm>
            <a:custGeom>
              <a:avLst/>
              <a:gdLst/>
              <a:ahLst/>
              <a:cxnLst/>
              <a:rect l="l" t="t" r="r" b="b"/>
              <a:pathLst>
                <a:path w="445760" h="691101">
                  <a:moveTo>
                    <a:pt x="0" y="0"/>
                  </a:moveTo>
                  <a:lnTo>
                    <a:pt x="445760" y="0"/>
                  </a:lnTo>
                  <a:lnTo>
                    <a:pt x="445760" y="691101"/>
                  </a:lnTo>
                  <a:lnTo>
                    <a:pt x="0" y="691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9" name="Group 33"/>
          <p:cNvGrpSpPr/>
          <p:nvPr/>
        </p:nvGrpSpPr>
        <p:grpSpPr>
          <a:xfrm>
            <a:off x="3706979" y="2451910"/>
            <a:ext cx="6673036" cy="1291965"/>
            <a:chOff x="0" y="-47625"/>
            <a:chExt cx="8897382" cy="1722619"/>
          </a:xfrm>
        </p:grpSpPr>
        <p:sp>
          <p:nvSpPr>
            <p:cNvPr id="70" name="TextBox 34"/>
            <p:cNvSpPr txBox="1"/>
            <p:nvPr/>
          </p:nvSpPr>
          <p:spPr>
            <a:xfrm>
              <a:off x="0" y="649073"/>
              <a:ext cx="8897382" cy="1025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9"/>
                </a:lnSpc>
              </a:pPr>
              <a:r>
                <a:rPr lang="en-US" sz="2499">
                  <a:solidFill>
                    <a:srgbClr val="313B4D"/>
                  </a:solidFill>
                  <a:latin typeface="Klein Bold"/>
                </a:rPr>
                <a:t>443013, г. Самара,</a:t>
              </a:r>
            </a:p>
            <a:p>
              <a:pPr marL="0" lvl="0" indent="0">
                <a:lnSpc>
                  <a:spcPts val="2999"/>
                </a:lnSpc>
                <a:spcBef>
                  <a:spcPct val="0"/>
                </a:spcBef>
              </a:pPr>
              <a:r>
                <a:rPr lang="en-US" sz="2499" err="1">
                  <a:solidFill>
                    <a:srgbClr val="313B4D"/>
                  </a:solidFill>
                  <a:latin typeface="Klein Bold"/>
                </a:rPr>
                <a:t>Московское</a:t>
              </a:r>
              <a:r>
                <a:rPr lang="en-US" sz="2499">
                  <a:solidFill>
                    <a:srgbClr val="313B4D"/>
                  </a:solidFill>
                  <a:latin typeface="Klein Bold"/>
                </a:rPr>
                <a:t> ш. 4а, стр.2, </a:t>
              </a:r>
              <a:r>
                <a:rPr lang="en-US" sz="2499" err="1">
                  <a:solidFill>
                    <a:srgbClr val="313B4D"/>
                  </a:solidFill>
                  <a:latin typeface="Klein Bold"/>
                </a:rPr>
                <a:t>оф</a:t>
              </a:r>
              <a:r>
                <a:rPr lang="en-US" sz="2499">
                  <a:solidFill>
                    <a:srgbClr val="313B4D"/>
                  </a:solidFill>
                  <a:latin typeface="Klein Bold"/>
                </a:rPr>
                <a:t>. 15.03</a:t>
              </a:r>
            </a:p>
          </p:txBody>
        </p:sp>
        <p:sp>
          <p:nvSpPr>
            <p:cNvPr id="71" name="TextBox 35"/>
            <p:cNvSpPr txBox="1"/>
            <p:nvPr/>
          </p:nvSpPr>
          <p:spPr>
            <a:xfrm>
              <a:off x="0" y="-47625"/>
              <a:ext cx="8897382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07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313B4D"/>
                  </a:solidFill>
                  <a:latin typeface="Helios"/>
                </a:rPr>
                <a:t>Адрес</a:t>
              </a:r>
            </a:p>
          </p:txBody>
        </p:sp>
      </p:grpSp>
      <p:sp>
        <p:nvSpPr>
          <p:cNvPr id="72" name="Freeform 4"/>
          <p:cNvSpPr/>
          <p:nvPr/>
        </p:nvSpPr>
        <p:spPr>
          <a:xfrm>
            <a:off x="12098743" y="1481725"/>
            <a:ext cx="3281830" cy="755581"/>
          </a:xfrm>
          <a:custGeom>
            <a:avLst/>
            <a:gdLst/>
            <a:ahLst/>
            <a:cxnLst/>
            <a:rect l="l" t="t" r="r" b="b"/>
            <a:pathLst>
              <a:path w="3281830" h="755581">
                <a:moveTo>
                  <a:pt x="0" y="0"/>
                </a:moveTo>
                <a:lnTo>
                  <a:pt x="3281830" y="0"/>
                </a:lnTo>
                <a:lnTo>
                  <a:pt x="3281830" y="755580"/>
                </a:lnTo>
                <a:lnTo>
                  <a:pt x="0" y="7555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25" b="-2632"/>
            </a:stretch>
          </a:blipFill>
        </p:spPr>
      </p:sp>
      <p:sp>
        <p:nvSpPr>
          <p:cNvPr id="36" name="AutoShape 5"/>
          <p:cNvSpPr/>
          <p:nvPr/>
        </p:nvSpPr>
        <p:spPr>
          <a:xfrm>
            <a:off x="1349852" y="609387"/>
            <a:ext cx="0" cy="872338"/>
          </a:xfrm>
          <a:prstGeom prst="line">
            <a:avLst/>
          </a:prstGeom>
          <a:ln w="123825" cap="rnd">
            <a:solidFill>
              <a:srgbClr val="1678B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6"/>
          <p:cNvSpPr/>
          <p:nvPr/>
        </p:nvSpPr>
        <p:spPr>
          <a:xfrm>
            <a:off x="1349852" y="1201084"/>
            <a:ext cx="0" cy="872338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AA6113F-002B-CA49-D172-131B544EA8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230733" y="717990"/>
            <a:ext cx="5131429" cy="48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0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41BDB19-45A8-4A7C-90A8-097F8FCE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9769" y="7651907"/>
            <a:ext cx="17055938" cy="165022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A0437E3-0579-4873-93EF-52289C7FC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769" y="7649129"/>
            <a:ext cx="6702382" cy="192207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41BDB19-45A8-4A7C-90A8-097F8FCE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3" y="2761303"/>
            <a:ext cx="17055938" cy="16582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A0437E3-0579-4873-93EF-52289C7FC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3" y="2754649"/>
            <a:ext cx="6702382" cy="19314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41BDB19-45A8-4A7C-90A8-097F8FCE0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3" y="4686129"/>
            <a:ext cx="17055938" cy="265764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A0437E3-0579-4873-93EF-52289C7FC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" y="4676571"/>
            <a:ext cx="6914924" cy="268527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61727" y="3443231"/>
            <a:ext cx="3945774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spc="-9">
                <a:solidFill>
                  <a:srgbClr val="313B4D"/>
                </a:solidFill>
                <a:latin typeface="Rubik"/>
              </a:rPr>
              <a:t>LOW-CODE 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КОНСТРУКТОР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1727" y="8311527"/>
            <a:ext cx="4453601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spc="-9">
                <a:solidFill>
                  <a:srgbClr val="313B4D"/>
                </a:solidFill>
                <a:latin typeface="Rubik"/>
              </a:rPr>
              <a:t>ОТРАСЛЕВЫЕ РЕШЕНИЯ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55686" y="5853024"/>
            <a:ext cx="5366126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 spc="-9">
                <a:solidFill>
                  <a:srgbClr val="313B4D"/>
                </a:solidFill>
                <a:latin typeface="Rubik"/>
              </a:rPr>
              <a:t> БИЗНЕС-ПРИЛОЖЕНИЯ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25273" y="609580"/>
            <a:ext cx="4401260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99"/>
              </a:lnSpc>
              <a:spcBef>
                <a:spcPct val="0"/>
              </a:spcBef>
            </a:pPr>
            <a:r>
              <a:rPr lang="en-US" sz="4500" u="none" strike="noStrike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ПЛАТФОРМА BPMSoft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51342" y="2184761"/>
            <a:ext cx="16185317" cy="38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9"/>
              </a:lnSpc>
              <a:spcBef>
                <a:spcPct val="0"/>
              </a:spcBef>
            </a:pPr>
            <a:r>
              <a:rPr lang="en-US" sz="2100">
                <a:solidFill>
                  <a:srgbClr val="313B4D"/>
                </a:solidFill>
                <a:latin typeface="Rubik"/>
              </a:rPr>
              <a:t>ЕДИНАЯ </a:t>
            </a:r>
            <a:r>
              <a:rPr lang="en-US" sz="2100">
                <a:solidFill>
                  <a:srgbClr val="1678B1"/>
                </a:solidFill>
                <a:latin typeface="Rubik"/>
              </a:rPr>
              <a:t>LOW-CODE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ПЛАТФОРМА ДЛЯ УПРАВЛЕНИЯ БИЗНЕС-ПРОЦЕССАМИ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EC0D63D-ED72-47EC-8FBB-D346C6714A89}"/>
              </a:ext>
            </a:extLst>
          </p:cNvPr>
          <p:cNvSpPr/>
          <p:nvPr/>
        </p:nvSpPr>
        <p:spPr bwMode="auto">
          <a:xfrm>
            <a:off x="7107383" y="3234199"/>
            <a:ext cx="85059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100">
                <a:solidFill>
                  <a:schemeClr val="bg1"/>
                </a:solidFill>
                <a:latin typeface="Rubik" panose="020B0604020202020204" charset="0"/>
                <a:ea typeface="Quattrocento Sans"/>
                <a:cs typeface="Rubik" panose="020B0604020202020204" charset="0"/>
              </a:rPr>
              <a:t>Пользовательские </a:t>
            </a:r>
            <a:r>
              <a:rPr lang="en-US" sz="2100">
                <a:solidFill>
                  <a:schemeClr val="bg1"/>
                </a:solidFill>
                <a:latin typeface="Rubik" panose="020B0604020202020204" charset="0"/>
                <a:ea typeface="Quattrocento Sans"/>
                <a:cs typeface="Rubik" panose="020B0604020202020204" charset="0"/>
              </a:rPr>
              <a:t>low-code </a:t>
            </a:r>
            <a:r>
              <a:rPr lang="ru-RU" sz="2100">
                <a:solidFill>
                  <a:schemeClr val="bg1"/>
                </a:solidFill>
                <a:latin typeface="Rubik" panose="020B0604020202020204" charset="0"/>
                <a:ea typeface="Quattrocento Sans"/>
                <a:cs typeface="Rubik" panose="020B0604020202020204" charset="0"/>
              </a:rPr>
              <a:t>инструменты для гибкой настройки</a:t>
            </a:r>
            <a:r>
              <a:rPr lang="en-US" sz="2100">
                <a:solidFill>
                  <a:schemeClr val="bg1"/>
                </a:solidFill>
                <a:latin typeface="Rubik" panose="020B0604020202020204" charset="0"/>
                <a:ea typeface="Quattrocento Sans"/>
                <a:cs typeface="Rubik" panose="020B0604020202020204" charset="0"/>
              </a:rPr>
              <a:t> </a:t>
            </a:r>
            <a:r>
              <a:rPr lang="ru-RU" sz="2100">
                <a:solidFill>
                  <a:schemeClr val="bg1"/>
                </a:solidFill>
                <a:latin typeface="Rubik" panose="020B0604020202020204" charset="0"/>
                <a:ea typeface="Quattrocento Sans"/>
                <a:cs typeface="Rubik" panose="020B0604020202020204" charset="0"/>
              </a:rPr>
              <a:t>и </a:t>
            </a:r>
            <a:r>
              <a:rPr lang="ru-RU" sz="2100" err="1">
                <a:solidFill>
                  <a:schemeClr val="bg1"/>
                </a:solidFill>
                <a:latin typeface="Rubik" panose="020B0604020202020204" charset="0"/>
                <a:ea typeface="Quattrocento Sans"/>
                <a:cs typeface="Rubik" panose="020B0604020202020204" charset="0"/>
              </a:rPr>
              <a:t>кастомизации</a:t>
            </a:r>
            <a:r>
              <a:rPr lang="ru-RU" sz="2100">
                <a:solidFill>
                  <a:schemeClr val="bg1"/>
                </a:solidFill>
                <a:latin typeface="Rubik" panose="020B0604020202020204" charset="0"/>
                <a:ea typeface="Quattrocento Sans"/>
                <a:cs typeface="Rubik" panose="020B0604020202020204" charset="0"/>
              </a:rPr>
              <a:t> платформы</a:t>
            </a:r>
            <a:endParaRPr sz="2100"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27" name="Google Shape;2595;p158">
            <a:extLst>
              <a:ext uri="{FF2B5EF4-FFF2-40B4-BE49-F238E27FC236}">
                <a16:creationId xmlns:a16="http://schemas.microsoft.com/office/drawing/2014/main" id="{C40217AE-7301-4DB8-AA73-233A97DCDE84}"/>
              </a:ext>
            </a:extLst>
          </p:cNvPr>
          <p:cNvSpPr txBox="1"/>
          <p:nvPr/>
        </p:nvSpPr>
        <p:spPr bwMode="auto">
          <a:xfrm>
            <a:off x="7881659" y="6451498"/>
            <a:ext cx="2756093" cy="62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63" tIns="51413" rIns="102863" bIns="51413" anchor="ctr" anchorCtr="0">
            <a:noAutofit/>
          </a:bodyPr>
          <a:lstStyle/>
          <a:p>
            <a:pPr defTabSz="1371567">
              <a:buClr>
                <a:srgbClr val="FF8337"/>
              </a:buClr>
              <a:buSzPts val="2600"/>
              <a:defRPr/>
            </a:pPr>
            <a:r>
              <a:rPr lang="ru-RU" sz="2100">
                <a:solidFill>
                  <a:schemeClr val="bg1"/>
                </a:solidFill>
                <a:latin typeface="Rubik" panose="020B0604020202020204" charset="0"/>
                <a:cs typeface="Rubik" panose="020B0604020202020204" charset="0"/>
              </a:rPr>
              <a:t>Коннекторы</a:t>
            </a:r>
            <a:br>
              <a:rPr lang="en-US" sz="2100">
                <a:solidFill>
                  <a:schemeClr val="bg1"/>
                </a:solidFill>
                <a:latin typeface="Rubik" panose="020B0604020202020204" charset="0"/>
                <a:cs typeface="Rubik" panose="020B0604020202020204" charset="0"/>
              </a:rPr>
            </a:br>
            <a:r>
              <a:rPr lang="ru-RU" sz="2100">
                <a:solidFill>
                  <a:schemeClr val="bg1"/>
                </a:solidFill>
                <a:latin typeface="Rubik" panose="020B0604020202020204" charset="0"/>
                <a:cs typeface="Rubik" panose="020B0604020202020204" charset="0"/>
              </a:rPr>
              <a:t>и расширения</a:t>
            </a:r>
            <a:endParaRPr lang="en-US" sz="2100">
              <a:solidFill>
                <a:schemeClr val="bg1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pic>
        <p:nvPicPr>
          <p:cNvPr id="28" name="Graphic 3">
            <a:extLst>
              <a:ext uri="{FF2B5EF4-FFF2-40B4-BE49-F238E27FC236}">
                <a16:creationId xmlns:a16="http://schemas.microsoft.com/office/drawing/2014/main" id="{9C9C1EF3-D463-4695-B62B-96E49BB9C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291130" y="6523480"/>
            <a:ext cx="484407" cy="477536"/>
          </a:xfrm>
          <a:prstGeom prst="rect">
            <a:avLst/>
          </a:prstGeom>
        </p:spPr>
      </p:pic>
      <p:sp>
        <p:nvSpPr>
          <p:cNvPr id="29" name="Google Shape;2595;p158">
            <a:extLst>
              <a:ext uri="{FF2B5EF4-FFF2-40B4-BE49-F238E27FC236}">
                <a16:creationId xmlns:a16="http://schemas.microsoft.com/office/drawing/2014/main" id="{B8EE067E-656F-4D59-9FC6-CFDCD664B9B8}"/>
              </a:ext>
            </a:extLst>
          </p:cNvPr>
          <p:cNvSpPr txBox="1"/>
          <p:nvPr/>
        </p:nvSpPr>
        <p:spPr bwMode="auto">
          <a:xfrm>
            <a:off x="11860463" y="6457145"/>
            <a:ext cx="4343090" cy="61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63" tIns="51413" rIns="102863" bIns="51413" anchor="ctr" anchorCtr="0">
            <a:noAutofit/>
          </a:bodyPr>
          <a:lstStyle/>
          <a:p>
            <a:pPr defTabSz="1371567">
              <a:buClr>
                <a:srgbClr val="FF8337"/>
              </a:buClr>
              <a:buSzPts val="2600"/>
              <a:defRPr/>
            </a:pPr>
            <a:r>
              <a:rPr lang="ru-RU" sz="2100">
                <a:solidFill>
                  <a:schemeClr val="bg1"/>
                </a:solidFill>
                <a:latin typeface="Rubik" panose="020B0604020202020204" charset="0"/>
                <a:cs typeface="Rubik" panose="020B0604020202020204" charset="0"/>
              </a:rPr>
              <a:t>Компоненты</a:t>
            </a:r>
            <a:r>
              <a:rPr lang="en-US" sz="2100">
                <a:solidFill>
                  <a:schemeClr val="bg1"/>
                </a:solidFill>
                <a:latin typeface="Rubik" panose="020B0604020202020204" charset="0"/>
                <a:cs typeface="Rubik" panose="020B0604020202020204" charset="0"/>
              </a:rPr>
              <a:t> </a:t>
            </a:r>
            <a:r>
              <a:rPr lang="ru-RU" sz="2100">
                <a:solidFill>
                  <a:schemeClr val="bg1"/>
                </a:solidFill>
                <a:latin typeface="Rubik" panose="020B0604020202020204" charset="0"/>
                <a:cs typeface="Rubik" panose="020B0604020202020204" charset="0"/>
              </a:rPr>
              <a:t>и процессы</a:t>
            </a:r>
            <a:endParaRPr lang="en-US" sz="2100">
              <a:solidFill>
                <a:schemeClr val="bg1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pic>
        <p:nvPicPr>
          <p:cNvPr id="30" name="Graphic 7">
            <a:extLst>
              <a:ext uri="{FF2B5EF4-FFF2-40B4-BE49-F238E27FC236}">
                <a16:creationId xmlns:a16="http://schemas.microsoft.com/office/drawing/2014/main" id="{1D16E0D3-DAC7-493B-8048-F3D858661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256163" y="6491152"/>
            <a:ext cx="576468" cy="5421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051D5A-31E7-4C36-BDFD-5DC2E08AF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1">
            <a:off x="10675616" y="4976195"/>
            <a:ext cx="2223068" cy="5465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F3CAEDE-C371-49E0-9C52-BF35BEE17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1">
            <a:off x="12783330" y="4983382"/>
            <a:ext cx="2193840" cy="53939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3EFDB11-D605-48FE-A7E5-F44CE3CF2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1">
            <a:off x="11920141" y="5683406"/>
            <a:ext cx="2111867" cy="51923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7012E11-C54F-4680-9554-6438629BB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1">
            <a:off x="13964953" y="5680933"/>
            <a:ext cx="2111870" cy="519236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7C13EFD-103A-4092-8017-87B6AE78209D}"/>
              </a:ext>
            </a:extLst>
          </p:cNvPr>
          <p:cNvSpPr/>
          <p:nvPr/>
        </p:nvSpPr>
        <p:spPr bwMode="auto">
          <a:xfrm>
            <a:off x="10836154" y="5039809"/>
            <a:ext cx="1947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567">
              <a:buClr>
                <a:srgbClr val="FF8337"/>
              </a:buClr>
              <a:buSzPts val="2600"/>
              <a:defRPr/>
            </a:pPr>
            <a:r>
              <a:rPr lang="ru-RU" sz="2000" b="1">
                <a:solidFill>
                  <a:srgbClr val="676A7C"/>
                </a:solidFill>
                <a:latin typeface="Rubik" panose="020B0604020202020204" charset="0"/>
                <a:ea typeface="Quattrocento Sans"/>
                <a:cs typeface="Rubik" panose="020B0604020202020204" charset="0"/>
              </a:rPr>
              <a:t>МАРКЕТИНГ</a:t>
            </a:r>
            <a:endParaRPr lang="en-US" sz="2000" b="1">
              <a:solidFill>
                <a:srgbClr val="676A7C"/>
              </a:solidFill>
              <a:latin typeface="Rubik" panose="020B0604020202020204" charset="0"/>
              <a:ea typeface="Quattrocento Sans"/>
              <a:cs typeface="Rubik" panose="020B060402020202020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034A0E5-8AD9-4F3C-9026-FBBDD044DDE6}"/>
              </a:ext>
            </a:extLst>
          </p:cNvPr>
          <p:cNvSpPr/>
          <p:nvPr/>
        </p:nvSpPr>
        <p:spPr bwMode="auto">
          <a:xfrm>
            <a:off x="12943864" y="5039809"/>
            <a:ext cx="1896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567">
              <a:buClr>
                <a:srgbClr val="FF8337"/>
              </a:buClr>
              <a:buSzPts val="2600"/>
              <a:defRPr/>
            </a:pPr>
            <a:r>
              <a:rPr lang="ru-RU" sz="2000" b="1">
                <a:solidFill>
                  <a:srgbClr val="676A7C"/>
                </a:solidFill>
                <a:latin typeface="Rubik" panose="020B0604020202020204" charset="0"/>
                <a:ea typeface="Quattrocento Sans"/>
                <a:cs typeface="Rubik" panose="020B0604020202020204" charset="0"/>
              </a:rPr>
              <a:t>ПРОДАЖИ</a:t>
            </a:r>
            <a:endParaRPr lang="en-US" sz="2000" b="1">
              <a:solidFill>
                <a:srgbClr val="676A7C"/>
              </a:solidFill>
              <a:latin typeface="Rubik" panose="020B0604020202020204" charset="0"/>
              <a:ea typeface="Quattrocento Sans"/>
              <a:cs typeface="Rubik" panose="020B060402020202020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4E4FDC1-2C78-4F4F-A69E-578972AB1D37}"/>
              </a:ext>
            </a:extLst>
          </p:cNvPr>
          <p:cNvSpPr/>
          <p:nvPr/>
        </p:nvSpPr>
        <p:spPr bwMode="auto">
          <a:xfrm>
            <a:off x="14202073" y="5730124"/>
            <a:ext cx="1720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567">
              <a:buClr>
                <a:srgbClr val="FF8337"/>
              </a:buClr>
              <a:buSzPts val="2600"/>
              <a:defRPr/>
            </a:pPr>
            <a:r>
              <a:rPr lang="ru-RU" sz="2000" b="1">
                <a:solidFill>
                  <a:srgbClr val="676A7C"/>
                </a:solidFill>
                <a:latin typeface="Rubik" panose="020B0604020202020204" charset="0"/>
                <a:ea typeface="Quattrocento Sans"/>
                <a:cs typeface="Rubik" panose="020B0604020202020204" charset="0"/>
              </a:rPr>
              <a:t>СЕРВИС</a:t>
            </a:r>
            <a:endParaRPr lang="en-US" sz="2000" b="1">
              <a:solidFill>
                <a:srgbClr val="676A7C"/>
              </a:solidFill>
              <a:latin typeface="Rubik" panose="020B0604020202020204" charset="0"/>
              <a:ea typeface="Quattrocento Sans"/>
              <a:cs typeface="Rubik" panose="020B060402020202020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008EC42-5981-4890-A858-C43DA3718327}"/>
              </a:ext>
            </a:extLst>
          </p:cNvPr>
          <p:cNvSpPr/>
          <p:nvPr/>
        </p:nvSpPr>
        <p:spPr bwMode="auto">
          <a:xfrm>
            <a:off x="12093494" y="5730124"/>
            <a:ext cx="1781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676A7C"/>
                </a:solidFill>
                <a:latin typeface="Rubik" panose="020B0604020202020204" charset="0"/>
                <a:ea typeface="Quattrocento Sans"/>
                <a:cs typeface="Rubik" panose="020B0604020202020204" charset="0"/>
              </a:rPr>
              <a:t>ПОРТАЛ</a:t>
            </a:r>
            <a:endParaRPr lang="ru-RU" sz="2000">
              <a:solidFill>
                <a:srgbClr val="676A7C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348E2F8-6554-4634-ABC7-1DBCBA71C5C3}"/>
              </a:ext>
            </a:extLst>
          </p:cNvPr>
          <p:cNvSpPr/>
          <p:nvPr/>
        </p:nvSpPr>
        <p:spPr bwMode="auto">
          <a:xfrm>
            <a:off x="7450553" y="5179027"/>
            <a:ext cx="239552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567">
              <a:buClr>
                <a:srgbClr val="FF8337"/>
              </a:buClr>
              <a:buSzPts val="2600"/>
              <a:defRPr/>
            </a:pPr>
            <a:r>
              <a:rPr lang="ru-RU" sz="2100">
                <a:solidFill>
                  <a:schemeClr val="bg1"/>
                </a:solidFill>
                <a:latin typeface="Rubik" panose="020B0604020202020204" charset="0"/>
                <a:ea typeface="Quattrocento Sans"/>
                <a:cs typeface="Rubik" panose="020B0604020202020204" charset="0"/>
              </a:rPr>
              <a:t>Готовые решения</a:t>
            </a:r>
            <a:endParaRPr lang="en-US" sz="2100">
              <a:solidFill>
                <a:schemeClr val="bg1"/>
              </a:solidFill>
              <a:latin typeface="Rubik" panose="020B0604020202020204" charset="0"/>
              <a:ea typeface="Quattrocento Sans"/>
              <a:cs typeface="Rubik" panose="020B060402020202020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2DE8AF2-F13A-4810-8B6D-9DBE62292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782511" y="5084769"/>
            <a:ext cx="564011" cy="604014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A0276F2-F525-417E-AE40-03C5229FD768}"/>
              </a:ext>
            </a:extLst>
          </p:cNvPr>
          <p:cNvSpPr/>
          <p:nvPr/>
        </p:nvSpPr>
        <p:spPr bwMode="auto">
          <a:xfrm>
            <a:off x="7237424" y="8104120"/>
            <a:ext cx="83759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100">
                <a:solidFill>
                  <a:schemeClr val="bg1"/>
                </a:solidFill>
                <a:latin typeface="Rubik" panose="020B0604020202020204" charset="0"/>
                <a:cs typeface="Rubik" panose="020B0604020202020204" charset="0"/>
              </a:rPr>
              <a:t>Отраслевые решения для автоматизации бизнес-задач различных индустрий</a:t>
            </a:r>
            <a:endParaRPr sz="2100">
              <a:latin typeface="Rubik" panose="020B0604020202020204" charset="0"/>
              <a:cs typeface="Rubik" panose="020B060402020202020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C7DAFE1-3FDF-8DE7-B2A9-9D0FEFFE8E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689686" y="513994"/>
            <a:ext cx="3945296" cy="3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7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705439" y="3753211"/>
            <a:ext cx="5098569" cy="667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lvl="1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Библиотека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процессов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342900" lvl="1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Дизайнер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процессов</a:t>
            </a:r>
            <a:endParaRPr lang="en-US" sz="2100">
              <a:solidFill>
                <a:srgbClr val="313B4D"/>
              </a:solidFill>
              <a:latin typeface="Rubik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05439" y="5717672"/>
            <a:ext cx="5579594" cy="3783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lvl="1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Администрирование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пользователей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0" lvl="1">
              <a:lnSpc>
                <a:spcPts val="2730"/>
              </a:lnSpc>
            </a:pPr>
            <a:r>
              <a:rPr lang="ru-RU" sz="2100">
                <a:solidFill>
                  <a:srgbClr val="313B4D"/>
                </a:solidFill>
                <a:latin typeface="Rubik"/>
              </a:rPr>
              <a:t>     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low-code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платформы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342900" lvl="1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Администрирование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пользователей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бизнес-приложений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342900" lvl="1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Управление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настройками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бизнес-приложений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342900" lvl="1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Управление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лицензиями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на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бизнес-приложения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342900" lvl="1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Администрирование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портала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</a:p>
          <a:p>
            <a:pPr marL="0" lvl="1">
              <a:lnSpc>
                <a:spcPts val="2730"/>
              </a:lnSpc>
            </a:pPr>
            <a:r>
              <a:rPr lang="ru-RU" sz="2100">
                <a:solidFill>
                  <a:srgbClr val="313B4D"/>
                </a:solidFill>
                <a:latin typeface="Rubik"/>
              </a:rPr>
              <a:t>     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и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внешних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пользователей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342900" lvl="1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Управление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доступом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к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данным</a:t>
            </a:r>
            <a:endParaRPr lang="en-US" sz="2100">
              <a:solidFill>
                <a:srgbClr val="313B4D"/>
              </a:solidFill>
              <a:latin typeface="Rubik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250642" y="3762375"/>
            <a:ext cx="4549572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1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Дизайнер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конфигураций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342900" lvl="1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Дизайнер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исполняемых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процессов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342900" lvl="1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Дизайнер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кейсов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342900" lvl="1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Дизайнер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модели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данных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342900" lvl="1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Дизайнер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аналитики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,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печатных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форм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и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отчетов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342900" lvl="1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Дизайнер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ML-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моделей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342900" lvl="1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Дизайнер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интерфейсных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форм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342900" lvl="1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Дизайнер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контекстной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справки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342900" lvl="1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Инструменты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локализации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342900" lvl="1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Дизайнер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исходного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кода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342900" lvl="1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Дизайнер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бизнес-правил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342900" lvl="1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Мастер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быстрого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создания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приложений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342900" lvl="1" indent="-342900">
              <a:lnSpc>
                <a:spcPts val="2730"/>
              </a:lnSpc>
              <a:buFont typeface="Arial" panose="020B0604020202020204" pitchFamily="34" charset="0"/>
              <a:buChar char="•"/>
            </a:pPr>
            <a:r>
              <a:rPr lang="en-US" sz="2100" err="1">
                <a:solidFill>
                  <a:srgbClr val="313B4D"/>
                </a:solidFill>
                <a:latin typeface="Rubik"/>
              </a:rPr>
              <a:t>Дизайнер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</a:t>
            </a:r>
            <a:r>
              <a:rPr lang="en-US" sz="2100" err="1">
                <a:solidFill>
                  <a:srgbClr val="313B4D"/>
                </a:solidFill>
                <a:latin typeface="Rubik"/>
              </a:rPr>
              <a:t>интеграций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 и API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5273" y="1849353"/>
            <a:ext cx="7161340" cy="57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99"/>
              </a:lnSpc>
              <a:spcBef>
                <a:spcPct val="0"/>
              </a:spcBef>
            </a:pPr>
            <a:r>
              <a:rPr lang="en-US" sz="2500" u="none" strike="noStrike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LOW-CODE КОНСТРУКТОР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250642" y="2808095"/>
            <a:ext cx="5037358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500" spc="-10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ИНСТРУМЕНТЫ </a:t>
            </a:r>
            <a:endParaRPr lang="ru-RU" sz="2500" spc="-10">
              <a:solidFill>
                <a:srgbClr val="1678B1"/>
              </a:solidFill>
              <a:latin typeface="Rubik" panose="020B0604020202020204" charset="0"/>
              <a:cs typeface="Rubik" panose="020B0604020202020204" charset="0"/>
            </a:endParaRPr>
          </a:p>
          <a:p>
            <a:pPr algn="l">
              <a:lnSpc>
                <a:spcPts val="2879"/>
              </a:lnSpc>
            </a:pPr>
            <a:r>
              <a:rPr lang="en-US" sz="2500" spc="-10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ДИЗАЙНА</a:t>
            </a:r>
            <a:r>
              <a:rPr lang="ru-RU" sz="2500" spc="-10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 </a:t>
            </a:r>
            <a:r>
              <a:rPr lang="en-US" sz="2500" spc="-10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ПРИЛОЖЕНИЙ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05439" y="4777882"/>
            <a:ext cx="5098355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500" spc="-10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ИНСТРУМЕНТЫ </a:t>
            </a:r>
          </a:p>
          <a:p>
            <a:pPr algn="l">
              <a:lnSpc>
                <a:spcPts val="2879"/>
              </a:lnSpc>
            </a:pPr>
            <a:r>
              <a:rPr lang="en-US" sz="2500" spc="-10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АДМИНИСТРИРОВАНИЯ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05439" y="2813422"/>
            <a:ext cx="5858746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500" spc="-10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ОПИСАНИЕ И </a:t>
            </a:r>
            <a:endParaRPr lang="ru-RU" sz="2500" spc="-10">
              <a:solidFill>
                <a:srgbClr val="1678B1"/>
              </a:solidFill>
              <a:latin typeface="Rubik" panose="020B0604020202020204" charset="0"/>
              <a:cs typeface="Rubik" panose="020B0604020202020204" charset="0"/>
            </a:endParaRPr>
          </a:p>
          <a:p>
            <a:pPr algn="l">
              <a:lnSpc>
                <a:spcPts val="2879"/>
              </a:lnSpc>
            </a:pPr>
            <a:r>
              <a:rPr lang="en-US" sz="2500" spc="-10">
                <a:solidFill>
                  <a:srgbClr val="1678B1"/>
                </a:solidFill>
                <a:latin typeface="Rubik" panose="020B0604020202020204" charset="0"/>
                <a:cs typeface="Rubik" panose="020B0604020202020204" charset="0"/>
              </a:rPr>
              <a:t>ДОКУМЕНТИРОВАНИЕ ПРОЦЕССОВ</a:t>
            </a:r>
          </a:p>
        </p:txBody>
      </p:sp>
      <p:sp>
        <p:nvSpPr>
          <p:cNvPr id="9" name="Freeform 9"/>
          <p:cNvSpPr/>
          <p:nvPr/>
        </p:nvSpPr>
        <p:spPr>
          <a:xfrm>
            <a:off x="686285" y="3822197"/>
            <a:ext cx="5536349" cy="3977784"/>
          </a:xfrm>
          <a:prstGeom prst="roundRect">
            <a:avLst>
              <a:gd name="adj" fmla="val 6158"/>
            </a:avLst>
          </a:prstGeom>
          <a:blipFill>
            <a:blip r:embed="rId2"/>
            <a:stretch>
              <a:fillRect r="-33285" b="-40136"/>
            </a:stretch>
          </a:blipFill>
          <a:ln w="66675" cap="rnd">
            <a:solidFill>
              <a:srgbClr val="BFBFBF"/>
            </a:solidFill>
            <a:prstDash val="solid"/>
            <a:round/>
          </a:ln>
          <a:effectLst/>
        </p:spPr>
      </p:sp>
      <p:sp>
        <p:nvSpPr>
          <p:cNvPr id="12" name="TextBox 22"/>
          <p:cNvSpPr txBox="1"/>
          <p:nvPr/>
        </p:nvSpPr>
        <p:spPr>
          <a:xfrm>
            <a:off x="725273" y="609580"/>
            <a:ext cx="4401260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99"/>
              </a:lnSpc>
              <a:spcBef>
                <a:spcPct val="0"/>
              </a:spcBef>
            </a:pPr>
            <a:r>
              <a:rPr lang="en-US" sz="4500" u="none" strike="noStrike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ПЛАТФОРМА BPMSoft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5677347-7007-7CF7-5D63-7F8C8C7C4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89686" y="513994"/>
            <a:ext cx="3945296" cy="3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8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2"/>
          <p:cNvSpPr txBox="1"/>
          <p:nvPr/>
        </p:nvSpPr>
        <p:spPr>
          <a:xfrm>
            <a:off x="725273" y="609580"/>
            <a:ext cx="14218636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Почему выбирают Документооборот </a:t>
            </a:r>
          </a:p>
          <a:p>
            <a:pPr>
              <a:lnSpc>
                <a:spcPts val="519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/>
                <a:cs typeface="Rubik"/>
              </a:rPr>
              <a:t>для </a:t>
            </a:r>
            <a:r>
              <a:rPr lang="ru-RU" sz="4500" err="1">
                <a:solidFill>
                  <a:srgbClr val="ED7D31"/>
                </a:solidFill>
                <a:latin typeface="Rubik"/>
                <a:cs typeface="Rubik"/>
              </a:rPr>
              <a:t>BPM</a:t>
            </a:r>
            <a:r>
              <a:rPr lang="ru-RU" sz="4500" err="1">
                <a:solidFill>
                  <a:srgbClr val="313B4D"/>
                </a:solidFill>
                <a:latin typeface="Rubik"/>
                <a:cs typeface="Rubik"/>
              </a:rPr>
              <a:t>Soft</a:t>
            </a:r>
            <a:endParaRPr lang="ru-RU" sz="4500">
              <a:solidFill>
                <a:srgbClr val="313B4D"/>
              </a:solidFill>
              <a:latin typeface="Rubik"/>
              <a:cs typeface="Rubik"/>
            </a:endParaRPr>
          </a:p>
          <a:p>
            <a:pPr lvl="0">
              <a:lnSpc>
                <a:spcPts val="5199"/>
              </a:lnSpc>
              <a:spcBef>
                <a:spcPct val="0"/>
              </a:spcBef>
            </a:pPr>
            <a:endParaRPr lang="ru-RU" sz="450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25273" y="3293515"/>
            <a:ext cx="6087841" cy="3911130"/>
            <a:chOff x="725273" y="2640372"/>
            <a:chExt cx="6087841" cy="3911130"/>
          </a:xfrm>
        </p:grpSpPr>
        <p:sp>
          <p:nvSpPr>
            <p:cNvPr id="20" name="TextBox 20"/>
            <p:cNvSpPr txBox="1"/>
            <p:nvPr/>
          </p:nvSpPr>
          <p:spPr>
            <a:xfrm>
              <a:off x="725273" y="3704569"/>
              <a:ext cx="4181929" cy="28469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39115" marR="0" lvl="1" indent="-269875" fontAlgn="auto">
                <a:lnSpc>
                  <a:spcPts val="37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lang="ru-RU" sz="2100">
                  <a:solidFill>
                    <a:srgbClr val="313B4D"/>
                  </a:solidFill>
                  <a:latin typeface="Rubik"/>
                </a:rPr>
                <a:t>у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добный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дизайнер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системы</a:t>
              </a:r>
              <a:endParaRPr lang="ru-RU" sz="2100">
                <a:solidFill>
                  <a:srgbClr val="313B4D"/>
                </a:solidFill>
                <a:latin typeface="Rubik"/>
              </a:endParaRPr>
            </a:p>
            <a:p>
              <a:pPr marL="539115" marR="0" lvl="1" indent="-269875" fontAlgn="auto">
                <a:lnSpc>
                  <a:spcPts val="37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простота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масштабирования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</a:t>
              </a:r>
              <a:r>
                <a:rPr lang="ru-RU" sz="2100">
                  <a:solidFill>
                    <a:srgbClr val="313B4D"/>
                  </a:solidFill>
                  <a:latin typeface="Rubik"/>
                </a:rPr>
                <a:t>и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обновления</a:t>
              </a:r>
              <a:endParaRPr lang="ru-RU" sz="2100">
                <a:solidFill>
                  <a:srgbClr val="313B4D"/>
                </a:solidFill>
                <a:latin typeface="Rubik"/>
              </a:endParaRPr>
            </a:p>
            <a:p>
              <a:pPr marL="539115" marR="0" lvl="1" indent="-269875" fontAlgn="auto">
                <a:lnSpc>
                  <a:spcPts val="37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открытое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API</a:t>
              </a:r>
              <a:endParaRPr lang="ru-RU" sz="2100">
                <a:solidFill>
                  <a:srgbClr val="313B4D"/>
                </a:solidFill>
                <a:latin typeface="Rubik"/>
              </a:endParaRPr>
            </a:p>
            <a:p>
              <a:pPr marL="539115" marR="0" lvl="1" indent="-269875" fontAlgn="auto">
                <a:lnSpc>
                  <a:spcPts val="37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полноценный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web-</a:t>
              </a:r>
              <a:r>
                <a:rPr lang="ru-RU" sz="2100">
                  <a:solidFill>
                    <a:srgbClr val="313B4D"/>
                  </a:solidFill>
                  <a:latin typeface="Rubik"/>
                </a:rPr>
                <a:t>клиент</a:t>
              </a:r>
            </a:p>
            <a:p>
              <a:pPr marL="539115" marR="0" lvl="1" indent="-269875" fontAlgn="auto">
                <a:lnSpc>
                  <a:spcPts val="37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возможность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SaaS</a:t>
              </a:r>
            </a:p>
          </p:txBody>
        </p:sp>
        <p:sp>
          <p:nvSpPr>
            <p:cNvPr id="27" name="TextBox 2"/>
            <p:cNvSpPr txBox="1"/>
            <p:nvPr/>
          </p:nvSpPr>
          <p:spPr>
            <a:xfrm>
              <a:off x="1028700" y="2640372"/>
              <a:ext cx="5784414" cy="38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3249"/>
                </a:lnSpc>
                <a:spcBef>
                  <a:spcPct val="0"/>
                </a:spcBef>
              </a:pPr>
              <a:r>
                <a:rPr lang="ru-RU" sz="2500">
                  <a:solidFill>
                    <a:srgbClr val="313B4D"/>
                  </a:solidFill>
                  <a:latin typeface="Rubik"/>
                </a:rPr>
                <a:t>Легко внедрить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363723" y="3293515"/>
            <a:ext cx="5148681" cy="4275725"/>
            <a:chOff x="6859023" y="2640372"/>
            <a:chExt cx="5148681" cy="4275725"/>
          </a:xfrm>
        </p:grpSpPr>
        <p:sp>
          <p:nvSpPr>
            <p:cNvPr id="23" name="TextBox 23"/>
            <p:cNvSpPr txBox="1"/>
            <p:nvPr/>
          </p:nvSpPr>
          <p:spPr>
            <a:xfrm>
              <a:off x="6859023" y="3594675"/>
              <a:ext cx="4974859" cy="33214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39115" lvl="1" indent="-269875">
                <a:lnSpc>
                  <a:spcPts val="3749"/>
                </a:lnSpc>
                <a:spcBef>
                  <a:spcPct val="0"/>
                </a:spcBef>
                <a:buFont typeface="Arial"/>
                <a:buChar char="•"/>
                <a:defRPr/>
              </a:pPr>
              <a:r>
                <a:rPr lang="ru-RU" sz="2100">
                  <a:solidFill>
                    <a:srgbClr val="313B4D"/>
                  </a:solidFill>
                  <a:latin typeface="Rubik"/>
                </a:rPr>
                <a:t>п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реднастроенная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стартовая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страница</a:t>
              </a:r>
              <a:endParaRPr lang="ru-RU" sz="2100">
                <a:solidFill>
                  <a:srgbClr val="313B4D"/>
                </a:solidFill>
                <a:latin typeface="Rubik"/>
              </a:endParaRPr>
            </a:p>
            <a:p>
              <a:pPr marL="539115" lvl="1" indent="-269875">
                <a:lnSpc>
                  <a:spcPts val="3749"/>
                </a:lnSpc>
                <a:spcBef>
                  <a:spcPct val="0"/>
                </a:spcBef>
                <a:buFont typeface="Arial"/>
                <a:buChar char="•"/>
                <a:defRPr/>
              </a:pP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удобные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инструменты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навигации</a:t>
              </a:r>
              <a:endParaRPr lang="ru-RU" sz="2100">
                <a:solidFill>
                  <a:srgbClr val="313B4D"/>
                </a:solidFill>
                <a:latin typeface="Rubik"/>
              </a:endParaRPr>
            </a:p>
            <a:p>
              <a:pPr marL="539115" lvl="1" indent="-269875">
                <a:lnSpc>
                  <a:spcPts val="3749"/>
                </a:lnSpc>
                <a:spcBef>
                  <a:spcPct val="0"/>
                </a:spcBef>
                <a:buFont typeface="Arial"/>
                <a:buChar char="•"/>
                <a:defRPr/>
              </a:pPr>
              <a:r>
                <a:rPr lang="en-US" sz="2100">
                  <a:solidFill>
                    <a:srgbClr val="313B4D"/>
                  </a:solidFill>
                  <a:latin typeface="Rubik"/>
                </a:rPr>
                <a:t>г</a:t>
              </a:r>
              <a:r>
                <a:rPr lang="ru-RU" sz="2100">
                  <a:solidFill>
                    <a:srgbClr val="313B4D"/>
                  </a:solidFill>
                  <a:latin typeface="Rubik"/>
                </a:rPr>
                <a:t>о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товые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процессы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и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настраиваемые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шаблоны</a:t>
              </a:r>
              <a:endParaRPr lang="ru-RU" sz="2100">
                <a:solidFill>
                  <a:srgbClr val="313B4D"/>
                </a:solidFill>
                <a:latin typeface="Rubik"/>
              </a:endParaRPr>
            </a:p>
            <a:p>
              <a:pPr marL="539115" lvl="1" indent="-269875">
                <a:lnSpc>
                  <a:spcPts val="3749"/>
                </a:lnSpc>
                <a:spcBef>
                  <a:spcPct val="0"/>
                </a:spcBef>
                <a:buFont typeface="Arial"/>
                <a:buChar char="•"/>
                <a:defRPr/>
              </a:pP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легкость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изменения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параметров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системы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«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под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себя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»</a:t>
              </a:r>
            </a:p>
          </p:txBody>
        </p:sp>
        <p:sp>
          <p:nvSpPr>
            <p:cNvPr id="28" name="TextBox 3"/>
            <p:cNvSpPr txBox="1"/>
            <p:nvPr/>
          </p:nvSpPr>
          <p:spPr>
            <a:xfrm>
              <a:off x="7176176" y="2640372"/>
              <a:ext cx="4831528" cy="38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3249"/>
                </a:lnSpc>
                <a:spcBef>
                  <a:spcPct val="0"/>
                </a:spcBef>
              </a:pPr>
              <a:r>
                <a:rPr lang="ru-RU" sz="2500">
                  <a:solidFill>
                    <a:srgbClr val="313B4D"/>
                  </a:solidFill>
                  <a:latin typeface="Rubik"/>
                </a:rPr>
                <a:t>Легко работать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2007703" y="3293515"/>
            <a:ext cx="5194591" cy="3911130"/>
            <a:chOff x="12007703" y="2640372"/>
            <a:chExt cx="5194591" cy="3911130"/>
          </a:xfrm>
        </p:grpSpPr>
        <p:sp>
          <p:nvSpPr>
            <p:cNvPr id="24" name="TextBox 24"/>
            <p:cNvSpPr txBox="1"/>
            <p:nvPr/>
          </p:nvSpPr>
          <p:spPr>
            <a:xfrm>
              <a:off x="12007703" y="3704569"/>
              <a:ext cx="4613526" cy="28469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39115" marR="0" lvl="1" indent="-269875" fontAlgn="auto">
                <a:lnSpc>
                  <a:spcPts val="37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lang="ru-RU" sz="2100">
                  <a:solidFill>
                    <a:srgbClr val="313B4D"/>
                  </a:solidFill>
                  <a:latin typeface="Rubik"/>
                </a:rPr>
                <a:t>п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ростое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управление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бизнес-процессами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и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кейсами</a:t>
              </a:r>
              <a:endParaRPr lang="ru-RU" sz="2100">
                <a:solidFill>
                  <a:srgbClr val="313B4D"/>
                </a:solidFill>
                <a:latin typeface="Rubik"/>
              </a:endParaRPr>
            </a:p>
            <a:p>
              <a:pPr marL="539115" marR="0" lvl="1" indent="-269875" fontAlgn="auto">
                <a:lnSpc>
                  <a:spcPts val="37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доступ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к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обновлениям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системы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и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новейшим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функциям</a:t>
              </a:r>
              <a:endParaRPr lang="ru-RU" sz="2100">
                <a:solidFill>
                  <a:srgbClr val="313B4D"/>
                </a:solidFill>
                <a:latin typeface="Rubik"/>
              </a:endParaRPr>
            </a:p>
            <a:p>
              <a:pPr marL="539115" marR="0" lvl="1" indent="-269875" fontAlgn="auto">
                <a:lnSpc>
                  <a:spcPts val="374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неограниченная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</a:t>
              </a:r>
              <a:r>
                <a:rPr lang="en-US" sz="2100" err="1">
                  <a:solidFill>
                    <a:srgbClr val="313B4D"/>
                  </a:solidFill>
                  <a:latin typeface="Rubik"/>
                </a:rPr>
                <a:t>техническая</a:t>
              </a:r>
              <a:r>
                <a:rPr lang="en-US" sz="2100">
                  <a:solidFill>
                    <a:srgbClr val="313B4D"/>
                  </a:solidFill>
                  <a:latin typeface="Rubik"/>
                </a:rPr>
                <a:t> поддержка</a:t>
              </a:r>
            </a:p>
          </p:txBody>
        </p:sp>
        <p:sp>
          <p:nvSpPr>
            <p:cNvPr id="33" name="TextBox 3"/>
            <p:cNvSpPr txBox="1"/>
            <p:nvPr/>
          </p:nvSpPr>
          <p:spPr>
            <a:xfrm>
              <a:off x="12370766" y="2640372"/>
              <a:ext cx="4831528" cy="38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3249"/>
                </a:lnSpc>
                <a:spcBef>
                  <a:spcPct val="0"/>
                </a:spcBef>
              </a:pPr>
              <a:r>
                <a:rPr lang="ru-RU" sz="2500">
                  <a:solidFill>
                    <a:srgbClr val="313B4D"/>
                  </a:solidFill>
                  <a:latin typeface="Rubik"/>
                </a:rPr>
                <a:t>Легко меняться</a:t>
              </a:r>
            </a:p>
          </p:txBody>
        </p:sp>
      </p:grpSp>
      <p:sp>
        <p:nvSpPr>
          <p:cNvPr id="15" name="Google Shape;556;p117">
            <a:extLst>
              <a:ext uri="{FF2B5EF4-FFF2-40B4-BE49-F238E27FC236}">
                <a16:creationId xmlns:a16="http://schemas.microsoft.com/office/drawing/2014/main" id="{0782947F-02AF-4D7D-9853-642E6E65641C}"/>
              </a:ext>
            </a:extLst>
          </p:cNvPr>
          <p:cNvSpPr txBox="1"/>
          <p:nvPr/>
        </p:nvSpPr>
        <p:spPr>
          <a:xfrm>
            <a:off x="1028700" y="3882745"/>
            <a:ext cx="3024000" cy="67101"/>
          </a:xfrm>
          <a:prstGeom prst="rect">
            <a:avLst/>
          </a:prstGeom>
          <a:solidFill>
            <a:srgbClr val="5CB85C"/>
          </a:solidFill>
          <a:ln>
            <a:solidFill>
              <a:srgbClr val="5CB85C"/>
            </a:solidFill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16" name="Google Shape;556;p117">
            <a:extLst>
              <a:ext uri="{FF2B5EF4-FFF2-40B4-BE49-F238E27FC236}">
                <a16:creationId xmlns:a16="http://schemas.microsoft.com/office/drawing/2014/main" id="{0782947F-02AF-4D7D-9853-642E6E65641C}"/>
              </a:ext>
            </a:extLst>
          </p:cNvPr>
          <p:cNvSpPr txBox="1"/>
          <p:nvPr/>
        </p:nvSpPr>
        <p:spPr>
          <a:xfrm>
            <a:off x="6680876" y="3882745"/>
            <a:ext cx="3024000" cy="67101"/>
          </a:xfrm>
          <a:prstGeom prst="rect">
            <a:avLst/>
          </a:prstGeom>
          <a:solidFill>
            <a:srgbClr val="1678B1"/>
          </a:solidFill>
          <a:ln>
            <a:solidFill>
              <a:srgbClr val="1678B1"/>
            </a:solidFill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21" name="Google Shape;556;p117">
            <a:extLst>
              <a:ext uri="{FF2B5EF4-FFF2-40B4-BE49-F238E27FC236}">
                <a16:creationId xmlns:a16="http://schemas.microsoft.com/office/drawing/2014/main" id="{0782947F-02AF-4D7D-9853-642E6E65641C}"/>
              </a:ext>
            </a:extLst>
          </p:cNvPr>
          <p:cNvSpPr txBox="1"/>
          <p:nvPr/>
        </p:nvSpPr>
        <p:spPr>
          <a:xfrm>
            <a:off x="12370766" y="3882745"/>
            <a:ext cx="3024000" cy="67101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53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E1921-1996-954A-1B1C-AA8258054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E8E7D22-375F-44D1-F718-8D259FE521D0}"/>
              </a:ext>
            </a:extLst>
          </p:cNvPr>
          <p:cNvSpPr/>
          <p:nvPr/>
        </p:nvSpPr>
        <p:spPr>
          <a:xfrm>
            <a:off x="750470" y="622335"/>
            <a:ext cx="3281830" cy="755581"/>
          </a:xfrm>
          <a:custGeom>
            <a:avLst/>
            <a:gdLst/>
            <a:ahLst/>
            <a:cxnLst/>
            <a:rect l="l" t="t" r="r" b="b"/>
            <a:pathLst>
              <a:path w="3281830" h="755581">
                <a:moveTo>
                  <a:pt x="0" y="0"/>
                </a:moveTo>
                <a:lnTo>
                  <a:pt x="3281830" y="0"/>
                </a:lnTo>
                <a:lnTo>
                  <a:pt x="3281830" y="755580"/>
                </a:lnTo>
                <a:lnTo>
                  <a:pt x="0" y="755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5" b="-2632"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A27FFC7-428D-2246-A9DF-B52CFF00D7A0}"/>
              </a:ext>
            </a:extLst>
          </p:cNvPr>
          <p:cNvSpPr txBox="1"/>
          <p:nvPr/>
        </p:nvSpPr>
        <p:spPr>
          <a:xfrm>
            <a:off x="4586204" y="5054918"/>
            <a:ext cx="9115591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19"/>
              </a:lnSpc>
              <a:spcBef>
                <a:spcPct val="0"/>
              </a:spcBef>
            </a:pPr>
            <a:r>
              <a:rPr lang="ru-RU" sz="6000" b="1" u="none" strike="noStrike" dirty="0">
                <a:solidFill>
                  <a:srgbClr val="ED7D31"/>
                </a:solidFill>
                <a:latin typeface="Rubik" panose="020B0604020202020204" charset="0"/>
                <a:cs typeface="Rubik" panose="020B0604020202020204" charset="0"/>
              </a:rPr>
              <a:t>внедрений</a:t>
            </a:r>
            <a:endParaRPr lang="en-US" sz="6000" b="1" u="none" strike="noStrike" dirty="0">
              <a:solidFill>
                <a:srgbClr val="313B4D"/>
              </a:solidFill>
              <a:latin typeface="Rubik" panose="020B0604020202020204" charset="0"/>
              <a:cs typeface="Rubik" panose="020B060402020202020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8135479-2E4D-FE5F-C269-608D1E8215A8}"/>
              </a:ext>
            </a:extLst>
          </p:cNvPr>
          <p:cNvSpPr txBox="1"/>
          <p:nvPr/>
        </p:nvSpPr>
        <p:spPr>
          <a:xfrm>
            <a:off x="2515210" y="4050457"/>
            <a:ext cx="13257579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ru-RU" sz="6000" b="1" dirty="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Кейсы</a:t>
            </a:r>
            <a:r>
              <a:rPr lang="en-US" sz="6599" b="1" dirty="0">
                <a:solidFill>
                  <a:srgbClr val="313B4D"/>
                </a:solidFill>
                <a:latin typeface="Rubik" panose="020B0604020202020204" charset="0"/>
                <a:cs typeface="Rubik" panose="020B0604020202020204" charset="0"/>
              </a:rPr>
              <a:t> 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D40FAA48-9C19-AA49-9827-8A47A5FBA6C2}"/>
              </a:ext>
            </a:extLst>
          </p:cNvPr>
          <p:cNvSpPr/>
          <p:nvPr/>
        </p:nvSpPr>
        <p:spPr>
          <a:xfrm>
            <a:off x="16469384" y="4174612"/>
            <a:ext cx="0" cy="872338"/>
          </a:xfrm>
          <a:prstGeom prst="line">
            <a:avLst/>
          </a:prstGeom>
          <a:ln w="123825" cap="rnd">
            <a:solidFill>
              <a:srgbClr val="1678B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D3A37D7F-2CE6-606F-7892-2F721408173B}"/>
              </a:ext>
            </a:extLst>
          </p:cNvPr>
          <p:cNvSpPr/>
          <p:nvPr/>
        </p:nvSpPr>
        <p:spPr>
          <a:xfrm>
            <a:off x="16469384" y="4766309"/>
            <a:ext cx="0" cy="872338"/>
          </a:xfrm>
          <a:prstGeom prst="line">
            <a:avLst/>
          </a:prstGeom>
          <a:ln w="123825" cap="rnd">
            <a:solidFill>
              <a:srgbClr val="5CB85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63393E7-7194-372F-B48C-584B8E8FF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30733" y="717990"/>
            <a:ext cx="5131429" cy="48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5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Графика, логотип, графический дизайн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8B2AF54-D1C4-7A28-5217-5BF4AEB6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021" y="7640610"/>
            <a:ext cx="4912579" cy="239874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934044"/>
            <a:ext cx="7592110" cy="6383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" sz="2400" b="1">
                <a:solidFill>
                  <a:srgbClr val="313B4D"/>
                </a:solidFill>
                <a:latin typeface="Rubik"/>
              </a:rPr>
              <a:t>«КОМОС ГРУПП»</a:t>
            </a:r>
            <a:r>
              <a:rPr lang="ru" sz="2400">
                <a:solidFill>
                  <a:srgbClr val="313B4D"/>
                </a:solidFill>
                <a:latin typeface="Rubik"/>
              </a:rPr>
              <a:t> входит в число крупнейших в России агропромышленных холдингов России. </a:t>
            </a:r>
            <a:endParaRPr lang="ru" sz="2100">
              <a:solidFill>
                <a:srgbClr val="313B4D"/>
              </a:solidFill>
              <a:latin typeface="Rubik"/>
            </a:endParaRPr>
          </a:p>
          <a:p>
            <a:pPr>
              <a:defRPr/>
            </a:pPr>
            <a:r>
              <a:rPr lang="ru" sz="2100">
                <a:solidFill>
                  <a:srgbClr val="313B4D"/>
                </a:solidFill>
                <a:latin typeface="Rubik"/>
              </a:rPr>
              <a:t>В ассортиментный портфель «КОМОС ГРУПП» входят бренды: </a:t>
            </a:r>
          </a:p>
          <a:p>
            <a:pPr>
              <a:defRPr/>
            </a:pPr>
            <a:endParaRPr lang="ru" sz="2100">
              <a:solidFill>
                <a:srgbClr val="313B4D"/>
              </a:solidFill>
              <a:latin typeface="Rubik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ru" sz="2100">
                <a:solidFill>
                  <a:srgbClr val="313B4D"/>
                </a:solidFill>
                <a:latin typeface="Rubik"/>
              </a:rPr>
              <a:t>«Село Зеленое» (молочные продукты, яйцо, мясные продукты); 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ru" sz="2100">
                <a:solidFill>
                  <a:srgbClr val="313B4D"/>
                </a:solidFill>
                <a:latin typeface="Rubik"/>
              </a:rPr>
              <a:t>«Молочная речка» (молочные продукты);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ru" sz="2100">
                <a:solidFill>
                  <a:srgbClr val="313B4D"/>
                </a:solidFill>
                <a:latin typeface="Rubik"/>
              </a:rPr>
              <a:t>«Восточный» (мясные полуфабрикаты); 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ru" sz="2100">
                <a:solidFill>
                  <a:srgbClr val="313B4D"/>
                </a:solidFill>
                <a:latin typeface="Rubik"/>
              </a:rPr>
              <a:t>«Топтыжка» (молочная продукция для детей);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ru" sz="2100">
                <a:solidFill>
                  <a:srgbClr val="313B4D"/>
                </a:solidFill>
                <a:latin typeface="Rubik"/>
              </a:rPr>
              <a:t>«Добромясов» (мясная гастрономия и полуфабрикаиы);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ru" sz="2100">
                <a:solidFill>
                  <a:srgbClr val="313B4D"/>
                </a:solidFill>
                <a:latin typeface="Rubik"/>
              </a:rPr>
              <a:t>«Вараксино» (яйцо). </a:t>
            </a:r>
          </a:p>
          <a:p>
            <a:pPr>
              <a:defRPr/>
            </a:pPr>
            <a:endParaRPr lang="ru" sz="2100">
              <a:solidFill>
                <a:srgbClr val="313B4D"/>
              </a:solidFill>
              <a:latin typeface="Rubik"/>
            </a:endParaRPr>
          </a:p>
          <a:p>
            <a:pPr>
              <a:defRPr/>
            </a:pPr>
            <a:r>
              <a:rPr lang="ru" sz="2100">
                <a:solidFill>
                  <a:srgbClr val="313B4D"/>
                </a:solidFill>
                <a:latin typeface="Rubik"/>
              </a:rPr>
              <a:t>Продукция предприятий холдинга поставляется </a:t>
            </a:r>
          </a:p>
          <a:p>
            <a:pPr>
              <a:defRPr/>
            </a:pPr>
            <a:r>
              <a:rPr lang="ru" sz="2100">
                <a:solidFill>
                  <a:srgbClr val="313B4D"/>
                </a:solidFill>
                <a:latin typeface="Rubik"/>
              </a:rPr>
              <a:t>в 72 региона России и реализуется ведущими федеральными розничными сетями России: «Перекресток», «Лента», «Копейка», «Карусель», «Пятерочка», «Магнит», «Ашан», «Дикси», «Real».</a:t>
            </a:r>
          </a:p>
          <a:p>
            <a:pPr marL="0" marR="0" lvl="0" indent="0" algn="l" defTabSz="914400">
              <a:lnSpc>
                <a:spcPts val="37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b="0" i="0" u="none" strike="noStrike" kern="1200" cap="none" spc="62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1028700" y="816430"/>
            <a:ext cx="5784414" cy="43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  <a:spcBef>
                <a:spcPct val="0"/>
              </a:spcBef>
            </a:pPr>
            <a:r>
              <a:rPr lang="ru-RU" sz="4500">
                <a:solidFill>
                  <a:srgbClr val="313B4D"/>
                </a:solidFill>
                <a:latin typeface="Rubik"/>
              </a:rPr>
              <a:t>О КЛИЕНТЕ</a:t>
            </a:r>
            <a:endParaRPr lang="en-US" sz="4500" u="none" strike="noStrike">
              <a:solidFill>
                <a:srgbClr val="313B4D"/>
              </a:solidFill>
              <a:latin typeface="Rubik"/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9422296" y="816430"/>
            <a:ext cx="4831528" cy="43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9"/>
              </a:lnSpc>
              <a:spcBef>
                <a:spcPct val="0"/>
              </a:spcBef>
            </a:pPr>
            <a:r>
              <a:rPr lang="ru-RU" sz="4500" u="none" strike="noStrike">
                <a:solidFill>
                  <a:srgbClr val="313B4D"/>
                </a:solidFill>
                <a:latin typeface="Rubik"/>
              </a:rPr>
              <a:t>О ПРОЕКТЕ</a:t>
            </a:r>
            <a:endParaRPr lang="en-US" sz="4500" u="none" strike="noStrike">
              <a:solidFill>
                <a:srgbClr val="313B4D"/>
              </a:solidFill>
              <a:latin typeface="Rubik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9422296" y="1934044"/>
            <a:ext cx="8335617" cy="7209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" sz="2100">
                <a:solidFill>
                  <a:srgbClr val="313B4D"/>
                </a:solidFill>
                <a:latin typeface="Rubik"/>
              </a:rPr>
              <a:t>В рамках внедрения коробочного решения в формате 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MVP</a:t>
            </a:r>
            <a:r>
              <a:rPr lang="ru" sz="2100">
                <a:solidFill>
                  <a:srgbClr val="313B4D"/>
                </a:solidFill>
                <a:latin typeface="Rubik"/>
              </a:rPr>
              <a:t>, в кратчайшие сроки за 3 месяца было реализовано: </a:t>
            </a:r>
          </a:p>
          <a:p>
            <a:pPr>
              <a:defRPr/>
            </a:pPr>
            <a:endParaRPr lang="ru" sz="2100">
              <a:solidFill>
                <a:srgbClr val="313B4D"/>
              </a:solidFill>
              <a:latin typeface="Rubik"/>
            </a:endParaRPr>
          </a:p>
          <a:p>
            <a:pPr marL="0" lvl="1" indent="-342900">
              <a:buFont typeface="Arial"/>
              <a:buChar char="•"/>
              <a:defRPr/>
            </a:pPr>
            <a:r>
              <a:rPr lang="ru" sz="2100">
                <a:solidFill>
                  <a:srgbClr val="313B4D"/>
                </a:solidFill>
                <a:latin typeface="Rubik"/>
              </a:rPr>
              <a:t>Адаптация продукта под сложную холдинговую систему, в которую входит более 50 юридических лиц, с разными схемами согласования, шаблонными формами и протоколами согласования;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0" lvl="1">
              <a:defRPr/>
            </a:pPr>
            <a:endParaRPr lang="ru" sz="2100">
              <a:solidFill>
                <a:srgbClr val="313B4D"/>
              </a:solidFill>
              <a:latin typeface="Rubik"/>
            </a:endParaRPr>
          </a:p>
          <a:p>
            <a:pPr marL="0" lvl="1" indent="-342900">
              <a:buFont typeface="Arial"/>
              <a:buChar char="•"/>
              <a:defRPr/>
            </a:pPr>
            <a:r>
              <a:rPr lang="ru" sz="2100">
                <a:solidFill>
                  <a:srgbClr val="313B4D"/>
                </a:solidFill>
                <a:latin typeface="Rubik"/>
              </a:rPr>
              <a:t>Интеллектуальная адаптивная настройка маршрутов согласования с учетом параметров документа;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0" lvl="1">
              <a:defRPr/>
            </a:pPr>
            <a:endParaRPr lang="ru" sz="2100">
              <a:solidFill>
                <a:srgbClr val="313B4D"/>
              </a:solidFill>
              <a:latin typeface="Rubik"/>
            </a:endParaRPr>
          </a:p>
          <a:p>
            <a:pPr marL="0" lvl="1" indent="-342900">
              <a:buFont typeface="Arial"/>
              <a:buChar char="•"/>
              <a:defRPr/>
            </a:pPr>
            <a:r>
              <a:rPr lang="ru" sz="2100">
                <a:solidFill>
                  <a:srgbClr val="313B4D"/>
                </a:solidFill>
                <a:latin typeface="Rubik"/>
              </a:rPr>
              <a:t>Интеграция с учетными системами через корпоративную «шину» данных;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0" lvl="1">
              <a:defRPr/>
            </a:pPr>
            <a:endParaRPr lang="ru" sz="2100">
              <a:solidFill>
                <a:srgbClr val="313B4D"/>
              </a:solidFill>
              <a:latin typeface="Rubik"/>
            </a:endParaRPr>
          </a:p>
          <a:p>
            <a:pPr marL="0" lvl="1" indent="-342900">
              <a:buFont typeface="Arial"/>
              <a:buChar char="•"/>
              <a:defRPr/>
            </a:pPr>
            <a:r>
              <a:rPr lang="ru" sz="2100">
                <a:solidFill>
                  <a:srgbClr val="313B4D"/>
                </a:solidFill>
                <a:latin typeface="Rubik"/>
              </a:rPr>
              <a:t>Автоматический алгоритм замещения сотрудников без остановки процесса согласования в холдинговых структурах</a:t>
            </a: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0" lvl="1">
              <a:defRPr/>
            </a:pPr>
            <a:endParaRPr lang="ru" sz="2100">
              <a:solidFill>
                <a:srgbClr val="313B4D"/>
              </a:solidFill>
              <a:latin typeface="Rubik"/>
            </a:endParaRPr>
          </a:p>
          <a:p>
            <a:pPr marL="0" lvl="1">
              <a:defRPr/>
            </a:pPr>
            <a:r>
              <a:rPr lang="ru" sz="2100">
                <a:solidFill>
                  <a:srgbClr val="313B4D"/>
                </a:solidFill>
                <a:latin typeface="Rubik"/>
              </a:rPr>
              <a:t>После завершения </a:t>
            </a:r>
            <a:r>
              <a:rPr lang="en-US" sz="2100">
                <a:solidFill>
                  <a:srgbClr val="313B4D"/>
                </a:solidFill>
                <a:latin typeface="Rubik"/>
              </a:rPr>
              <a:t>MVP</a:t>
            </a:r>
            <a:r>
              <a:rPr lang="ru" sz="2100">
                <a:solidFill>
                  <a:srgbClr val="313B4D"/>
                </a:solidFill>
                <a:latin typeface="Rubik"/>
              </a:rPr>
              <a:t> клиент решил масштабировать проект и сейчас реализуются блоки «Канцелярия» и «Машиночитаемая доверенность в холдинге».</a:t>
            </a:r>
            <a:r>
              <a:rPr lang="ru" sz="2300" spc="62">
                <a:solidFill>
                  <a:srgbClr val="4B5D74"/>
                </a:solidFill>
                <a:latin typeface="Tahoma"/>
                <a:ea typeface="Tahoma"/>
                <a:cs typeface="Tahoma"/>
              </a:rPr>
              <a:t> </a:t>
            </a:r>
            <a:r>
              <a:rPr lang="ru" sz="2450" spc="62">
                <a:solidFill>
                  <a:srgbClr val="4B5D74"/>
                </a:solidFill>
                <a:latin typeface="Tahoma"/>
                <a:ea typeface="Tahoma"/>
                <a:cs typeface="Tahoma"/>
              </a:rPr>
              <a:t> </a:t>
            </a:r>
            <a:endParaRPr lang="en-US">
              <a:solidFill>
                <a:srgbClr val="4B5D74"/>
              </a:solidFill>
              <a:cs typeface="Calibri"/>
            </a:endParaRPr>
          </a:p>
          <a:p>
            <a:pPr algn="l">
              <a:lnSpc>
                <a:spcPts val="2730"/>
              </a:lnSpc>
            </a:pPr>
            <a:endParaRPr lang="en-US" sz="2100">
              <a:solidFill>
                <a:srgbClr val="313B4D"/>
              </a:solidFill>
              <a:latin typeface="Rubik"/>
            </a:endParaRPr>
          </a:p>
          <a:p>
            <a:pPr marL="0" lvl="0" indent="0" algn="l">
              <a:lnSpc>
                <a:spcPts val="2730"/>
              </a:lnSpc>
              <a:spcBef>
                <a:spcPct val="0"/>
              </a:spcBef>
            </a:pPr>
            <a:r>
              <a:rPr lang="en-US" sz="2100" u="none" strike="noStrike">
                <a:solidFill>
                  <a:srgbClr val="313B4D"/>
                </a:solidFill>
                <a:latin typeface="Rubik"/>
              </a:rPr>
              <a:t> </a:t>
            </a:r>
          </a:p>
        </p:txBody>
      </p:sp>
      <p:sp>
        <p:nvSpPr>
          <p:cNvPr id="9" name="Google Shape;556;p117">
            <a:extLst>
              <a:ext uri="{FF2B5EF4-FFF2-40B4-BE49-F238E27FC236}">
                <a16:creationId xmlns:a16="http://schemas.microsoft.com/office/drawing/2014/main" id="{0782947F-02AF-4D7D-9853-642E6E65641C}"/>
              </a:ext>
            </a:extLst>
          </p:cNvPr>
          <p:cNvSpPr txBox="1"/>
          <p:nvPr/>
        </p:nvSpPr>
        <p:spPr>
          <a:xfrm>
            <a:off x="1028700" y="1416766"/>
            <a:ext cx="7200000" cy="67101"/>
          </a:xfrm>
          <a:prstGeom prst="rect">
            <a:avLst/>
          </a:prstGeom>
          <a:solidFill>
            <a:srgbClr val="5CB85C"/>
          </a:solidFill>
          <a:ln>
            <a:solidFill>
              <a:srgbClr val="5CB85C"/>
            </a:solidFill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11" name="Google Shape;556;p117">
            <a:extLst>
              <a:ext uri="{FF2B5EF4-FFF2-40B4-BE49-F238E27FC236}">
                <a16:creationId xmlns:a16="http://schemas.microsoft.com/office/drawing/2014/main" id="{0782947F-02AF-4D7D-9853-642E6E65641C}"/>
              </a:ext>
            </a:extLst>
          </p:cNvPr>
          <p:cNvSpPr txBox="1"/>
          <p:nvPr/>
        </p:nvSpPr>
        <p:spPr>
          <a:xfrm>
            <a:off x="9422296" y="1416766"/>
            <a:ext cx="8280000" cy="67101"/>
          </a:xfrm>
          <a:prstGeom prst="rect">
            <a:avLst/>
          </a:prstGeom>
          <a:solidFill>
            <a:srgbClr val="1678B1"/>
          </a:solidFill>
          <a:ln>
            <a:solidFill>
              <a:srgbClr val="1678B1"/>
            </a:solidFill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ln>
                <a:solidFill>
                  <a:srgbClr val="1678B1"/>
                </a:solidFill>
              </a:ln>
              <a:solidFill>
                <a:srgbClr val="1678B1"/>
              </a:solidFill>
              <a:latin typeface="Montserrat" panose="020B0604020202020204" charset="-5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7095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r="-33285" b="-40136"/>
          </a:stretch>
        </a:blipFill>
        <a:ln w="66675" cap="rnd">
          <a:solidFill>
            <a:srgbClr val="BFBFBF"/>
          </a:solidFill>
          <a:prstDash val="solid"/>
          <a:round/>
        </a:ln>
        <a:effectLst/>
      </a:spPr>
      <a:bodyPr/>
      <a:lstStyle/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3bf96f-2031-4f82-afe5-f298400e2560">
      <Terms xmlns="http://schemas.microsoft.com/office/infopath/2007/PartnerControls"/>
    </lcf76f155ced4ddcb4097134ff3c332f>
    <TaxCatchAll xmlns="08a249cc-8d3f-4a22-b35c-a6e7de4d073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E702CE72DDB743B8B545B32BD28734" ma:contentTypeVersion="16" ma:contentTypeDescription="Create a new document." ma:contentTypeScope="" ma:versionID="91676f14fcd39323c7e24836114a3539">
  <xsd:schema xmlns:xsd="http://www.w3.org/2001/XMLSchema" xmlns:xs="http://www.w3.org/2001/XMLSchema" xmlns:p="http://schemas.microsoft.com/office/2006/metadata/properties" xmlns:ns2="223bf96f-2031-4f82-afe5-f298400e2560" xmlns:ns3="08a249cc-8d3f-4a22-b35c-a6e7de4d073f" targetNamespace="http://schemas.microsoft.com/office/2006/metadata/properties" ma:root="true" ma:fieldsID="7cfb8a6bec04f5b1739af975e9fd141c" ns2:_="" ns3:_="">
    <xsd:import namespace="223bf96f-2031-4f82-afe5-f298400e2560"/>
    <xsd:import namespace="08a249cc-8d3f-4a22-b35c-a6e7de4d07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3bf96f-2031-4f82-afe5-f298400e25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3c7710c-aae1-4115-a4c7-010dc00921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249cc-8d3f-4a22-b35c-a6e7de4d073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9aedb2e-6dc9-4cba-953b-4f592fc303a0}" ma:internalName="TaxCatchAll" ma:showField="CatchAllData" ma:web="08a249cc-8d3f-4a22-b35c-a6e7de4d07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4444FA-411A-43A2-A824-DEE1A7F774F6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223bf96f-2031-4f82-afe5-f298400e2560"/>
    <ds:schemaRef ds:uri="08a249cc-8d3f-4a22-b35c-a6e7de4d073f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23E96CA-E3B1-459B-9BBE-ACBDF5F05049}">
  <ds:schemaRefs>
    <ds:schemaRef ds:uri="08a249cc-8d3f-4a22-b35c-a6e7de4d073f"/>
    <ds:schemaRef ds:uri="223bf96f-2031-4f82-afe5-f298400e25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741FA8E-2EE1-440A-84FD-53AA7CD526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2172</Words>
  <Application>Microsoft Office PowerPoint</Application>
  <PresentationFormat>Произвольный</PresentationFormat>
  <Paragraphs>416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4" baseType="lpstr">
      <vt:lpstr>Rubik Bold</vt:lpstr>
      <vt:lpstr>Calibri</vt:lpstr>
      <vt:lpstr>Courier New</vt:lpstr>
      <vt:lpstr>Rubik Semi-Bold</vt:lpstr>
      <vt:lpstr>Symbol</vt:lpstr>
      <vt:lpstr>Wingdings 3</vt:lpstr>
      <vt:lpstr>Helios</vt:lpstr>
      <vt:lpstr>Arial</vt:lpstr>
      <vt:lpstr>Rubik</vt:lpstr>
      <vt:lpstr>Tahoma</vt:lpstr>
      <vt:lpstr>Klein Bold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презентация Docs Creatio_основная для редактирования</dc:title>
  <dc:creator>Egorova Olga</dc:creator>
  <cp:lastModifiedBy>Kalinina Lada</cp:lastModifiedBy>
  <cp:revision>34</cp:revision>
  <dcterms:created xsi:type="dcterms:W3CDTF">2006-08-16T00:00:00Z</dcterms:created>
  <dcterms:modified xsi:type="dcterms:W3CDTF">2025-05-27T06:23:47Z</dcterms:modified>
  <dc:identifier>DAEoHaCcwKY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0x01010016E702CE72DDB743B8B545B32BD28734</vt:lpwstr>
  </property>
  <property fmtid="{D5CDD505-2E9C-101B-9397-08002B2CF9AE}" pid="3" name="MediaServiceImageTags">
    <vt:lpwstr/>
  </property>
</Properties>
</file>